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379" r:id="rId10"/>
    <p:sldId id="266" r:id="rId11"/>
    <p:sldId id="380" r:id="rId12"/>
    <p:sldId id="268" r:id="rId13"/>
    <p:sldId id="305" r:id="rId14"/>
    <p:sldId id="270" r:id="rId15"/>
    <p:sldId id="393" r:id="rId16"/>
    <p:sldId id="381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1415" autoAdjust="0"/>
  </p:normalViewPr>
  <p:slideViewPr>
    <p:cSldViewPr>
      <p:cViewPr varScale="1">
        <p:scale>
          <a:sx n="76" d="100"/>
          <a:sy n="76" d="100"/>
        </p:scale>
        <p:origin x="1685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761C6-0F2A-43E4-89BA-783B4B61E111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78BD09-95B9-45D6-90D2-086BBD2631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832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8BD09-95B9-45D6-90D2-086BBD26319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802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8BD09-95B9-45D6-90D2-086BBD26319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991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8BD09-95B9-45D6-90D2-086BBD263194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327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8BD09-95B9-45D6-90D2-086BBD26319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582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8BD09-95B9-45D6-90D2-086BBD263194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10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8BD09-95B9-45D6-90D2-086BBD263194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298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9D4FE34-C82E-4163-9CCC-91FC5D3C5336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43A49C1-CAD1-44A7-A934-A2F30F437C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FE34-C82E-4163-9CCC-91FC5D3C5336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A49C1-CAD1-44A7-A934-A2F30F437C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FE34-C82E-4163-9CCC-91FC5D3C5336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A49C1-CAD1-44A7-A934-A2F30F437C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9D4FE34-C82E-4163-9CCC-91FC5D3C5336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43A49C1-CAD1-44A7-A934-A2F30F437C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9D4FE34-C82E-4163-9CCC-91FC5D3C5336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43A49C1-CAD1-44A7-A934-A2F30F437C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FE34-C82E-4163-9CCC-91FC5D3C5336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A49C1-CAD1-44A7-A934-A2F30F437C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FE34-C82E-4163-9CCC-91FC5D3C5336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A49C1-CAD1-44A7-A934-A2F30F437C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9D4FE34-C82E-4163-9CCC-91FC5D3C5336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43A49C1-CAD1-44A7-A934-A2F30F437C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FE34-C82E-4163-9CCC-91FC5D3C5336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A49C1-CAD1-44A7-A934-A2F30F437C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9D4FE34-C82E-4163-9CCC-91FC5D3C5336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43A49C1-CAD1-44A7-A934-A2F30F437C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9D4FE34-C82E-4163-9CCC-91FC5D3C5336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43A49C1-CAD1-44A7-A934-A2F30F437C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9D4FE34-C82E-4163-9CCC-91FC5D3C5336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43A49C1-CAD1-44A7-A934-A2F30F437C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2276872"/>
            <a:ext cx="6172200" cy="1894362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Музыкальная деятельность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 раннем возрасте: зачем и как?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Консультация музыкальных руководителей: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Ф.И.О.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Ф.И.О.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476672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Государственное бюджетное дошкольное образовательное учреждение  детский сад № 55 Колпинского района Санкт-Петербурга</a:t>
            </a:r>
          </a:p>
        </p:txBody>
      </p:sp>
    </p:spTree>
    <p:extLst>
      <p:ext uri="{BB962C8B-B14F-4D97-AF65-F5344CB8AC3E}">
        <p14:creationId xmlns:p14="http://schemas.microsoft.com/office/powerpoint/2010/main" val="25197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962672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Пение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3970784" cy="547260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Развивает:</a:t>
            </a:r>
          </a:p>
          <a:p>
            <a:pPr marL="0" indent="0">
              <a:spcBef>
                <a:spcPts val="0"/>
              </a:spcBef>
              <a:buNone/>
            </a:pP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buClr>
                <a:srgbClr val="FE8637"/>
              </a:buClr>
              <a:buFont typeface="Symbol"/>
              <a:buChar char=""/>
            </a:pPr>
            <a:r>
              <a:rPr lang="ru-RU" sz="21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певческие навыки и способности</a:t>
            </a:r>
          </a:p>
          <a:p>
            <a:pPr lvl="0">
              <a:spcBef>
                <a:spcPts val="0"/>
              </a:spcBef>
              <a:buClr>
                <a:srgbClr val="FE8637"/>
              </a:buClr>
              <a:buFont typeface="Symbol"/>
              <a:buChar char=""/>
            </a:pPr>
            <a:endParaRPr lang="ru-RU" sz="9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речь</a:t>
            </a:r>
          </a:p>
          <a:p>
            <a:pPr lvl="0">
              <a:spcBef>
                <a:spcPts val="0"/>
              </a:spcBef>
              <a:buFont typeface="Symbol"/>
              <a:buChar char=""/>
            </a:pPr>
            <a:endParaRPr lang="ru-RU" sz="9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spcBef>
                <a:spcPts val="0"/>
              </a:spcBef>
              <a:buClr>
                <a:srgbClr val="FE8637"/>
              </a:buClr>
              <a:buFont typeface="Symbol"/>
              <a:buChar char=""/>
            </a:pPr>
            <a:r>
              <a:rPr lang="ru-RU" sz="21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интонационную выразительность, т.е. способности голосом выразить эмоции</a:t>
            </a:r>
          </a:p>
          <a:p>
            <a:pPr lvl="0">
              <a:spcBef>
                <a:spcPts val="0"/>
              </a:spcBef>
              <a:buNone/>
            </a:pPr>
            <a:endParaRPr lang="ru-RU" sz="9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ru-RU" sz="21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Координацию движений, жестов</a:t>
            </a:r>
          </a:p>
          <a:p>
            <a:pPr lvl="0">
              <a:spcBef>
                <a:spcPts val="0"/>
              </a:spcBef>
              <a:buNone/>
            </a:pPr>
            <a:endParaRPr lang="ru-RU" sz="9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ru-RU" sz="21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Правильное дыхание, которое дает оздоровительный эффект всему организму </a:t>
            </a:r>
            <a:r>
              <a:rPr lang="ru-RU" sz="21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endParaRPr lang="ru-RU" sz="21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 descr="https://ds16-kb.ucoz.com/_si/0/336004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08720"/>
            <a:ext cx="3241462" cy="262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4293096"/>
            <a:ext cx="3798137" cy="238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46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436096" y="1072808"/>
            <a:ext cx="20261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Песня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«Дождик»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муз. и сл.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 </a:t>
            </a:r>
            <a:r>
              <a:rPr lang="ru-RU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Никкель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4719727"/>
            <a:ext cx="34793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Песня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 домашних животных», </a:t>
            </a:r>
          </a:p>
          <a:p>
            <a:pPr lvl="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муз. и сл. С.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Насауленко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708885"/>
            <a:ext cx="3798137" cy="23898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4221088"/>
            <a:ext cx="3798137" cy="238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51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06888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Музыкально-ритмические движения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323528" y="1472256"/>
            <a:ext cx="4320480" cy="51125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Развивают:</a:t>
            </a:r>
          </a:p>
          <a:p>
            <a:pPr lvl="0">
              <a:buClr>
                <a:srgbClr val="FE8637"/>
              </a:buClr>
              <a:buFont typeface="Arial" panose="020B0604020202020204" pitchFamily="34" charset="0"/>
              <a:buChar char="•"/>
            </a:pPr>
            <a:r>
              <a:rPr lang="ru-RU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эмоциональность и образность восприятия музыки через движения</a:t>
            </a:r>
          </a:p>
          <a:p>
            <a:pPr lvl="0">
              <a:buClr>
                <a:srgbClr val="FE8637"/>
              </a:buClr>
              <a:buFont typeface="Arial" panose="020B0604020202020204" pitchFamily="34" charset="0"/>
              <a:buChar char="•"/>
            </a:pPr>
            <a:endParaRPr lang="ru-RU" sz="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FE8637"/>
              </a:buClr>
              <a:buFont typeface="Arial" panose="020B0604020202020204" pitchFamily="34" charset="0"/>
              <a:buChar char="•"/>
            </a:pPr>
            <a:r>
              <a:rPr lang="ru-RU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средства личной экспрессии, т.е. выразительности (мимика, пантомимика, жесты)</a:t>
            </a:r>
          </a:p>
          <a:p>
            <a:pPr lvl="0">
              <a:buClr>
                <a:srgbClr val="FE8637"/>
              </a:buClr>
              <a:buFont typeface="Arial" panose="020B0604020202020204" pitchFamily="34" charset="0"/>
              <a:buChar char="•"/>
            </a:pPr>
            <a:endParaRPr lang="ru-RU" sz="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FE8637"/>
              </a:buClr>
              <a:buFont typeface="Arial" panose="020B0604020202020204" pitchFamily="34" charset="0"/>
              <a:buChar char="•"/>
            </a:pPr>
            <a:r>
              <a:rPr lang="ru-RU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сложные для этого возраста движения (например, на носках, прямым галопом, плясовые, хлопать, поворачивать кисти рук и т.п.)</a:t>
            </a:r>
          </a:p>
          <a:p>
            <a:pPr lvl="0">
              <a:buClr>
                <a:srgbClr val="FE8637"/>
              </a:buClr>
              <a:buFont typeface="Arial" panose="020B0604020202020204" pitchFamily="34" charset="0"/>
              <a:buChar char="•"/>
            </a:pPr>
            <a:endParaRPr lang="ru-RU" sz="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FE8637"/>
              </a:buClr>
              <a:buFont typeface="Arial" panose="020B0604020202020204" pitchFamily="34" charset="0"/>
              <a:buChar char="•"/>
            </a:pPr>
            <a:r>
              <a:rPr lang="ru-RU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чувство ритма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 descr="https://cdn.culture.ru/images/18c4f332-416c-55fe-ada9-ea78fcd707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84109"/>
            <a:ext cx="3310675" cy="248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664" y="1124744"/>
            <a:ext cx="3798137" cy="238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5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745" y="836712"/>
            <a:ext cx="3798137" cy="23898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4149079"/>
            <a:ext cx="3798137" cy="23898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0129" y="714798"/>
            <a:ext cx="3798137" cy="23898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149080"/>
            <a:ext cx="3798137" cy="238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78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476672"/>
            <a:ext cx="6408712" cy="64807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Формы музыкальной деятельности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251520" y="1196752"/>
            <a:ext cx="5538119" cy="4917160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buFontTx/>
              <a:buChar char="-"/>
            </a:pP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музыкальные занятия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2 раза в неделю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музыкальный досуг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 раз в месяц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праздник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дополнительные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групповые и подгрупповые, индивидуальные  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музыка сопровождает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на гимнастике, физкультурных занятиях, 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звучит фоном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занятиях художественным творчеством и в свободной самостоятельной деятельности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все 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и умения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полученные на музыкальных занятиях,  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закрепляются в самостоятельной музыкальной деятельности, организуемой воспитателем в музыкальном уголке группы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7816" y="764704"/>
            <a:ext cx="2580607" cy="28924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t="18102"/>
          <a:stretch/>
        </p:blipFill>
        <p:spPr>
          <a:xfrm>
            <a:off x="6084168" y="3789040"/>
            <a:ext cx="2666668" cy="290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67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00108" y="332656"/>
            <a:ext cx="830228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cap="small" dirty="0">
                <a:solidFill>
                  <a:srgbClr val="575F6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Организованная воспитателем музыкальная деятельная деятельность в группе</a:t>
            </a:r>
            <a:endParaRPr lang="ru-RU" sz="25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41" y="1484784"/>
            <a:ext cx="3798137" cy="23898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39" y="1484784"/>
            <a:ext cx="3798137" cy="23898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671" y="4212070"/>
            <a:ext cx="3798137" cy="23898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4221088"/>
            <a:ext cx="3798137" cy="238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24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260648"/>
            <a:ext cx="8352928" cy="334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Музыкантами становятся не все. Но музыка помогает детям раскрыться. Помогает тоньше почувствовать этот мир, стать добрее, лучше. </a:t>
            </a:r>
          </a:p>
          <a:p>
            <a:pPr indent="449580">
              <a:lnSpc>
                <a:spcPct val="115000"/>
              </a:lnSpc>
              <a:spcAft>
                <a:spcPts val="0"/>
              </a:spcAft>
            </a:pPr>
            <a:endParaRPr lang="ru-RU" sz="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sz="21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Отсюда </a:t>
            </a:r>
            <a:r>
              <a:rPr lang="ru-RU" sz="2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вывод:</a:t>
            </a:r>
            <a:r>
              <a:rPr lang="ru-RU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упускать время от самого </a:t>
            </a:r>
            <a:r>
              <a:rPr lang="ru-RU" sz="2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рождения </a:t>
            </a:r>
            <a:r>
              <a:rPr lang="ru-RU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развивать музыкальные </a:t>
            </a:r>
            <a:r>
              <a:rPr lang="ru-RU" sz="2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способности</a:t>
            </a:r>
            <a:r>
              <a:rPr lang="ru-RU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не забывая об общем развитии </a:t>
            </a:r>
            <a:r>
              <a:rPr lang="ru-RU" sz="2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ребенка</a:t>
            </a:r>
            <a:r>
              <a:rPr lang="ru-RU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indent="449580">
              <a:lnSpc>
                <a:spcPct val="115000"/>
              </a:lnSpc>
              <a:spcAft>
                <a:spcPts val="0"/>
              </a:spcAft>
            </a:pPr>
            <a:endParaRPr lang="ru-RU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sz="2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наша цель:</a:t>
            </a:r>
            <a:r>
              <a:rPr lang="ru-RU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доставлять музыкальными занятиями удовольствие детям и занимаясь с ними музыкой, делать их жизнь лучше и счастливее!</a:t>
            </a:r>
            <a:endParaRPr lang="ru-RU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s://phonoteka.org/uploads/posts/2021-05/1620807753_20-phonoteka_org-p-detskaya-shkola-iskusstv-fon-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568" y="4149080"/>
            <a:ext cx="3563888" cy="243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4826995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54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basicgroup.ua/wp-content/uploads/2020/02/Microphone_studi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229200"/>
            <a:ext cx="1575099" cy="1292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1700808"/>
            <a:ext cx="6393225" cy="9771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2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</a:t>
            </a:r>
            <a:r>
              <a:rPr lang="ru-RU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 </a:t>
            </a:r>
            <a:r>
              <a:rPr lang="ru-RU" sz="25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делаете </a:t>
            </a:r>
            <a:r>
              <a:rPr lang="ru-RU" sz="25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музыкального </a:t>
            </a:r>
            <a:r>
              <a:rPr lang="ru-RU" sz="2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развития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ребенка дома?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73331" y="567247"/>
            <a:ext cx="7467600" cy="1143000"/>
          </a:xfrm>
        </p:spPr>
        <p:txBody>
          <a:bodyPr/>
          <a:lstStyle/>
          <a:p>
            <a:pPr lvl="0">
              <a:lnSpc>
                <a:spcPct val="115000"/>
              </a:lnSpc>
              <a:spcBef>
                <a:spcPts val="0"/>
              </a:spcBef>
            </a:pPr>
            <a:r>
              <a:rPr lang="ru-RU" sz="25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Просим поделиться опытом</a:t>
            </a:r>
            <a:r>
              <a:rPr lang="ru-RU" sz="2000" cap="none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cap="none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3501008"/>
            <a:ext cx="7632848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25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Выскажите</a:t>
            </a:r>
            <a:r>
              <a:rPr lang="ru-RU" sz="25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свое мнение, свое отношение к сегодняшней беседе.</a:t>
            </a:r>
            <a:endParaRPr lang="ru-RU" sz="25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62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6180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Организовывая музыкальную деятельность в раннем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возрасте,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мы начинаем знакомить малышей с миром музыки.  поддерживаем и развиваем их эмоциональный отклик на музыкальные произведения.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5643246"/>
            <a:ext cx="72728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Что дает музыкальная деятельность детям раннего возраста?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xn--48-jlc6c.xn--p1ai/wp-content/uploads/2021/11/dc1327e5-dff8-4bfe-b2bb-f6275ed0392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64360"/>
            <a:ext cx="3423943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16200000">
            <a:off x="1276972" y="1643430"/>
            <a:ext cx="2367263" cy="37781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 с детьми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9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414" y="476672"/>
            <a:ext cx="8145034" cy="648072"/>
          </a:xfrm>
        </p:spPr>
        <p:txBody>
          <a:bodyPr>
            <a:noAutofit/>
          </a:bodyPr>
          <a:lstStyle/>
          <a:p>
            <a:r>
              <a:rPr lang="ru-RU" sz="2000" b="1" dirty="0"/>
              <a:t>1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 Является основой для возникновения любви и понимания музыки, эстетических чувств. </a:t>
            </a:r>
          </a:p>
        </p:txBody>
      </p:sp>
      <p:pic>
        <p:nvPicPr>
          <p:cNvPr id="2050" name="Picture 2" descr="https://detsad6.tomsk.ru/images/muzikant/lpvd_m/0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03" y="4665276"/>
            <a:ext cx="3580241" cy="201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rot="16200000">
            <a:off x="5637493" y="3587646"/>
            <a:ext cx="2367263" cy="37781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 с детьми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5637493" y="635318"/>
            <a:ext cx="2367263" cy="37781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 с детьми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6200000">
            <a:off x="1245002" y="707325"/>
            <a:ext cx="2367263" cy="37781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 с детьми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51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246" y="116633"/>
            <a:ext cx="8183194" cy="936103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2.  Является важным средством знакомства и познания мира человеческих чувств и отношений.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270702"/>
            <a:ext cx="3096344" cy="236026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 rot="16200000">
            <a:off x="5637491" y="3587646"/>
            <a:ext cx="2367263" cy="37781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 с детьми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6200000">
            <a:off x="5637491" y="707327"/>
            <a:ext cx="2367263" cy="37781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 с детьми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6200000">
            <a:off x="1245002" y="707325"/>
            <a:ext cx="2367263" cy="37781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 с детьми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92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52128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 Музыкальная  деятельность  в  раннем возрасте  естественным  образом  создает условия  для  развития  специальных музыкальных  и  артистических способностей  детей.</a:t>
            </a:r>
          </a:p>
        </p:txBody>
      </p:sp>
      <p:pic>
        <p:nvPicPr>
          <p:cNvPr id="3074" name="Picture 2" descr="https://image.shutterstock.com/shutterstock/photos/148249508/display_1500/stock-vector-two-cute-dancing-children-with-stars-school-activities-back-to-school-isolated-objects-on-white-14824950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36"/>
          <a:stretch/>
        </p:blipFill>
        <p:spPr bwMode="auto">
          <a:xfrm>
            <a:off x="509448" y="3861048"/>
            <a:ext cx="3456261" cy="274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2756" y="4212462"/>
            <a:ext cx="3798137" cy="23898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776" y="1448970"/>
            <a:ext cx="3798137" cy="238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15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45499" cy="1052736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4.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Способствует всем сторонам общего развития малыша: интеллектуального, социального, речевого, физического.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s://rused.ru/irk-mdou186/wp-content/uploads/sites/15/2022/01/1614552587_84-p-detskie-kartinki-na-belom-fone-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78679"/>
            <a:ext cx="4192688" cy="234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988840"/>
            <a:ext cx="3798137" cy="238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88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Какие виды музыкальной деятельности могут освоить дети раннего возраста?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44" y="1628800"/>
            <a:ext cx="7986942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267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Слушание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85005271"/>
              </p:ext>
            </p:extLst>
          </p:nvPr>
        </p:nvGraphicFramePr>
        <p:xfrm>
          <a:off x="179512" y="1124742"/>
          <a:ext cx="8568951" cy="5472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6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63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9428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Что слушаем?</a:t>
                      </a:r>
                    </a:p>
                    <a:p>
                      <a:endParaRPr lang="ru-RU" dirty="0"/>
                    </a:p>
                  </a:txBody>
                  <a:tcPr marL="82972" marR="829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Как слушаем?</a:t>
                      </a:r>
                    </a:p>
                  </a:txBody>
                  <a:tcPr marL="82972" marR="829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515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Колыбельные, </a:t>
                      </a:r>
                    </a:p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«Лошадка» Е. Тиличеевой, «Кошечка» В.Витлина, «Наша погремушка» И. Арсеева, </a:t>
                      </a:r>
                    </a:p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«Зима» и «Зимнее утро»  П.И.Чайковского, </a:t>
                      </a:r>
                    </a:p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фрагменты из сюиты «Карнавал животных» </a:t>
                      </a:r>
                    </a:p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К. Сен-Санса…</a:t>
                      </a:r>
                    </a:p>
                  </a:txBody>
                  <a:tcPr marL="82972" marR="829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Предлагаем послушать музыкальное произведение, затем взрослый говорит о характере музыки (веселая, грустная, быстрая, медленная), о ее содержании</a:t>
                      </a:r>
                      <a:r>
                        <a:rPr lang="ru-RU" sz="1400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(О ком? О чем?)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</a:p>
                    <a:p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Когда дети хорошо знакомы с произведением, можно детям задать вопросы.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72" marR="829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Даем задания для развития внимания, памяти, звукового восприятия.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972" marR="829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8027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82972" marR="829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Например:  </a:t>
                      </a:r>
                    </a:p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Про кого песенка?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Какой дождик?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Громкая или тихая музыка?</a:t>
                      </a:r>
                    </a:p>
                  </a:txBody>
                  <a:tcPr marL="82972" marR="829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Например, я прошу запомнить как</a:t>
                      </a:r>
                      <a:r>
                        <a:rPr lang="ru-RU" sz="1400" baseline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звучит инструмент, (колокольчик, бубен, погремушка), 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потом из 3-х музыкальных инструментов предлагаю угадать, какой инструмент звучал.</a:t>
                      </a:r>
                    </a:p>
                  </a:txBody>
                  <a:tcPr marL="82972" marR="829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052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436095" y="1196752"/>
            <a:ext cx="2736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Слушание</a:t>
            </a:r>
          </a:p>
          <a:p>
            <a:pPr lvl="0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«Куры и петухи» 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 Сен-Санса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19672" y="5229200"/>
            <a:ext cx="2376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Слушание</a:t>
            </a:r>
          </a:p>
          <a:p>
            <a:pPr lvl="0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«Курочка Ряба» 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муз.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сл.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 </a:t>
            </a:r>
            <a:r>
              <a:rPr lang="ru-RU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Никкель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692696"/>
            <a:ext cx="3798137" cy="23898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179" y="4221088"/>
            <a:ext cx="3798137" cy="238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27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2902</TotalTime>
  <Words>580</Words>
  <Application>Microsoft Office PowerPoint</Application>
  <PresentationFormat>Экран (4:3)</PresentationFormat>
  <Paragraphs>94</Paragraphs>
  <Slides>17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Century Schoolbook</vt:lpstr>
      <vt:lpstr>Symbol</vt:lpstr>
      <vt:lpstr>Times New Roman</vt:lpstr>
      <vt:lpstr>Wingdings</vt:lpstr>
      <vt:lpstr>Wingdings 2</vt:lpstr>
      <vt:lpstr>Эркер</vt:lpstr>
      <vt:lpstr>Музыкальная деятельность  в раннем возрасте: зачем и как?</vt:lpstr>
      <vt:lpstr>Организовывая музыкальную деятельность в раннем возрасте, мы начинаем знакомить малышей с миром музыки.  поддерживаем и развиваем их эмоциональный отклик на музыкальные произведения.</vt:lpstr>
      <vt:lpstr>1.  Является основой для возникновения любви и понимания музыки, эстетических чувств. </vt:lpstr>
      <vt:lpstr>2.  Является важным средством знакомства и познания мира человеческих чувств и отношений.</vt:lpstr>
      <vt:lpstr>    3.  Музыкальная  деятельность  в  раннем возрасте  естественным  образом  создает условия  для  развития  специальных музыкальных  и  артистических способностей  детей.</vt:lpstr>
      <vt:lpstr>4.  Способствует всем сторонам общего развития малыша: интеллектуального, социального, речевого, физического.  </vt:lpstr>
      <vt:lpstr>Какие виды музыкальной деятельности могут освоить дети раннего возраста?</vt:lpstr>
      <vt:lpstr>Слушание</vt:lpstr>
      <vt:lpstr>Презентация PowerPoint</vt:lpstr>
      <vt:lpstr>Пение</vt:lpstr>
      <vt:lpstr>Презентация PowerPoint</vt:lpstr>
      <vt:lpstr>Музыкально-ритмические движения </vt:lpstr>
      <vt:lpstr>Презентация PowerPoint</vt:lpstr>
      <vt:lpstr>      Формы музыкальной деятельности </vt:lpstr>
      <vt:lpstr>Презентация PowerPoint</vt:lpstr>
      <vt:lpstr>Презентация PowerPoint</vt:lpstr>
      <vt:lpstr>Просим поделиться опытом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Музыкальное воспитание в раннем возрасте: зачем и как?</dc:title>
  <dc:creator>Агафонов</dc:creator>
  <cp:lastModifiedBy>Пользователь Windows</cp:lastModifiedBy>
  <cp:revision>182</cp:revision>
  <dcterms:created xsi:type="dcterms:W3CDTF">2020-11-10T04:39:24Z</dcterms:created>
  <dcterms:modified xsi:type="dcterms:W3CDTF">2023-02-01T12:36:25Z</dcterms:modified>
</cp:coreProperties>
</file>