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65" r:id="rId6"/>
    <p:sldId id="266" r:id="rId7"/>
    <p:sldId id="267" r:id="rId8"/>
    <p:sldId id="260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61" r:id="rId18"/>
    <p:sldId id="262" r:id="rId19"/>
    <p:sldId id="263" r:id="rId20"/>
    <p:sldId id="276" r:id="rId21"/>
    <p:sldId id="277" r:id="rId22"/>
    <p:sldId id="278" r:id="rId2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453992-2CE2-4D20-AD3E-92E6C07AB8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818B75B-EBA8-4AED-907A-82472B4BEE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3A20990-A666-410B-9718-772F4F17A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2BC14-A868-4C53-8CAA-85D778D3B698}" type="datetimeFigureOut">
              <a:rPr lang="ru-RU" smtClean="0"/>
              <a:t>вт 10.01.23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9A8D87C-4940-419C-AD70-CFEC9A68B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D72ECF1-76D4-4603-9108-9DE3BE87D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4204F-B960-4858-BAB3-8648C6DF5C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8319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387A1B-22D8-4E88-A276-9C3582E4E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9974A7B-2B4E-4827-8703-1F4587DEA3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0D4AD27-D0FA-4D96-9ADF-529F76BDD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2BC14-A868-4C53-8CAA-85D778D3B698}" type="datetimeFigureOut">
              <a:rPr lang="ru-RU" smtClean="0"/>
              <a:t>вт 10.01.23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93998FA-63AB-480A-BA72-B0BD3C563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ECBE334-7BE3-4A55-B53F-E47BB23BB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4204F-B960-4858-BAB3-8648C6DF5C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1537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4C51BB19-CDBB-4C66-9B34-3A302847E9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16E9472-AF80-4559-8AC7-56A1283F4D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B7194C6-A8DA-458F-80C1-4AFAF0BA5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2BC14-A868-4C53-8CAA-85D778D3B698}" type="datetimeFigureOut">
              <a:rPr lang="ru-RU" smtClean="0"/>
              <a:t>вт 10.01.23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5E63EA4-3BE1-428D-82D2-643A11051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FCD3A12-D219-47A2-B1EC-D8CCC686B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4204F-B960-4858-BAB3-8648C6DF5C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2615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FE8409-2DDD-431F-ACCA-32ADC51F1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7116246-CB27-433F-B90D-6FABFC9B0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C098A43-D289-4165-B687-D6D7177CE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2BC14-A868-4C53-8CAA-85D778D3B698}" type="datetimeFigureOut">
              <a:rPr lang="ru-RU" smtClean="0"/>
              <a:t>вт 10.01.23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CE13B2A-7E0C-435C-B3C3-8E3709A07D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173B8D8-5AB7-45C5-88E6-E4EBF2CF0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4204F-B960-4858-BAB3-8648C6DF5C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8156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207BC8-098B-4731-9388-A832229AE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09ED9B3-C334-4922-A222-0C9E08A9C3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E17B6CD-079E-4F4B-9CFE-E732D1CA9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2BC14-A868-4C53-8CAA-85D778D3B698}" type="datetimeFigureOut">
              <a:rPr lang="ru-RU" smtClean="0"/>
              <a:t>вт 10.01.23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95E87C3-CCEA-4F6F-8C7F-D61E627F3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06E9525-5C50-4D89-9AC6-53624D796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4204F-B960-4858-BAB3-8648C6DF5C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9403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119BF5-3A53-42C3-9E02-5A3BE99C2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AB16C89-596E-4415-AC59-E0DB8976D9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C507C1E-CD1C-445A-80B4-8774A3F113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1FCEE74-1354-424C-AAFD-D35FD9E5F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2BC14-A868-4C53-8CAA-85D778D3B698}" type="datetimeFigureOut">
              <a:rPr lang="ru-RU" smtClean="0"/>
              <a:t>вт 10.01.23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9863F27-29CF-49EF-824A-E8321A986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8373A6E-EB23-4724-9787-E27C08A6E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4204F-B960-4858-BAB3-8648C6DF5C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0924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E6840C-D0F8-4AC5-AF0C-73D70623C4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896149F-6085-4A86-A2A6-7B9BC3B6D4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1BC25E6-1CAD-4BCB-A68C-3D015D3B58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2FA76FB-7CC2-40D4-B629-9BA670905A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98C849B-3A65-4BD6-AA5A-BF4191FD71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BDD0546-FB13-4BC0-9F20-4C763BEE9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2BC14-A868-4C53-8CAA-85D778D3B698}" type="datetimeFigureOut">
              <a:rPr lang="ru-RU" smtClean="0"/>
              <a:t>вт 10.01.23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111CA0B-5DCA-4AA7-B161-982E1F7EE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D86ED1C8-3DD5-40FA-96A8-956B721FF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4204F-B960-4858-BAB3-8648C6DF5C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7217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7C596A-BE76-4E3F-8936-168FDDE010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65D6708-EC7F-42D4-A096-C37B3F27B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2BC14-A868-4C53-8CAA-85D778D3B698}" type="datetimeFigureOut">
              <a:rPr lang="ru-RU" smtClean="0"/>
              <a:t>вт 10.01.23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541CC2F-4DA8-4343-AECE-77A347E49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225603E-22B9-4D76-BE82-7AD025BB3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4204F-B960-4858-BAB3-8648C6DF5C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8509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CD047BC7-1D12-44FD-84A3-9D4BA5F77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2BC14-A868-4C53-8CAA-85D778D3B698}" type="datetimeFigureOut">
              <a:rPr lang="ru-RU" smtClean="0"/>
              <a:t>вт 10.01.23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4FCE0B0-AF59-4844-BC31-9E1E21469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0BCCC2A-3764-49A4-AAAB-6253F79AE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4204F-B960-4858-BAB3-8648C6DF5C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7529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77C11F-8A16-4A07-B065-D7E2D0103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3CB0A5F-9187-487B-8EC2-B22C6DAE3D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AB51687-46ED-4473-B0E4-4593597236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671650E-C875-4004-94B8-4EB7B4F0C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2BC14-A868-4C53-8CAA-85D778D3B698}" type="datetimeFigureOut">
              <a:rPr lang="ru-RU" smtClean="0"/>
              <a:t>вт 10.01.23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BBA2257-BAEC-463F-8F1C-3341A70BE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8CEFDDC-6D5B-4F96-A7C5-BCAF95324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4204F-B960-4858-BAB3-8648C6DF5C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4131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DC7A43-DD6F-403F-A5E7-1D44E013C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8459DAE-E707-4C3A-BD9C-6A9DDA4ECF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FBA878B-7DA3-4E4E-9091-A976DFBFB0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836063E-E25F-4FF8-A735-49007FC71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2BC14-A868-4C53-8CAA-85D778D3B698}" type="datetimeFigureOut">
              <a:rPr lang="ru-RU" smtClean="0"/>
              <a:t>вт 10.01.23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15B97A7-EEE0-4D5C-9423-E9F9C0D49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B2A88DC-62C3-4E9F-840C-63EB9B6D6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4204F-B960-4858-BAB3-8648C6DF5C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0789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000">
              <a:srgbClr val="FFC000"/>
            </a:gs>
            <a:gs pos="32000">
              <a:schemeClr val="accent1">
                <a:lumMod val="45000"/>
                <a:lumOff val="55000"/>
              </a:schemeClr>
            </a:gs>
            <a:gs pos="60000">
              <a:srgbClr val="FFFF00"/>
            </a:gs>
            <a:gs pos="9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15E3B5-7961-4164-AE90-C8B4EA8E3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DDE2C36-3B3C-4F73-9A36-DB0D2AA22A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1718526-2AF0-4522-A3CF-978273260C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32BC14-A868-4C53-8CAA-85D778D3B698}" type="datetimeFigureOut">
              <a:rPr lang="ru-RU" smtClean="0"/>
              <a:t>вт 10.01.23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76E7BDF-CBE7-4214-B155-1D063E5013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98E2053-E6F7-4A78-A86A-753FA706E1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54204F-B960-4858-BAB3-8648C6DF5C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2113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528E31-E8E3-4ACC-8796-CBED6ED26B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82317" y="3660474"/>
            <a:ext cx="9227366" cy="2387600"/>
          </a:xfrm>
        </p:spPr>
        <p:txBody>
          <a:bodyPr>
            <a:normAutofit fontScale="90000"/>
          </a:bodyPr>
          <a:lstStyle/>
          <a:p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ДОПОЛНИТЕЛЬНАЯ ОБЩЕОБРАЗОВАТЕЛЬНАЯ ОБЩЕРАЗВИВАЮЩАЯ ПРОГРАММА </a:t>
            </a:r>
            <a:r>
              <a:rPr lang="ru-RU" sz="4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«ВМЕСТЕ С МАМОЙ»</a:t>
            </a:r>
            <a:br>
              <a:rPr lang="ru-RU" sz="4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(развитие детей раннего возраста)</a:t>
            </a:r>
            <a:endParaRPr lang="ru-RU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423CF52-44BC-4367-96E3-3AD2DFF49D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5680" y="403572"/>
            <a:ext cx="4739643" cy="2535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34075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>
            <a:extLst>
              <a:ext uri="{FF2B5EF4-FFF2-40B4-BE49-F238E27FC236}">
                <a16:creationId xmlns:a16="http://schemas.microsoft.com/office/drawing/2014/main" id="{38E389F3-741A-42AD-8F72-E98E46AEBC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1750040" cy="6748914"/>
          </a:xfrm>
        </p:spPr>
        <p:txBody>
          <a:bodyPr>
            <a:normAutofit fontScale="85000" lnSpcReduction="10000"/>
          </a:bodyPr>
          <a:lstStyle/>
          <a:p>
            <a:pPr marL="0" marR="0" lvl="0" indent="0" algn="just" defTabSz="914400" rtl="0" eaLnBrk="1" fontAlgn="auto" latinLnBrk="0" hangingPunct="1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ru-RU" sz="21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 algn="just">
              <a:lnSpc>
                <a:spcPct val="115000"/>
              </a:lnSpc>
              <a:buNone/>
            </a:pPr>
            <a:endParaRPr lang="ru-RU" sz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15000"/>
              </a:lnSpc>
              <a:spcBef>
                <a:spcPts val="165"/>
              </a:spcBef>
              <a:spcAft>
                <a:spcPts val="165"/>
              </a:spcAft>
              <a:buNone/>
            </a:pPr>
            <a:r>
              <a:rPr lang="ru-RU" sz="2800" b="1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По итогам 1 года обучения дети будут уметь:</a:t>
            </a:r>
          </a:p>
          <a:p>
            <a:pPr lvl="0" algn="just">
              <a:lnSpc>
                <a:spcPct val="115000"/>
              </a:lnSpc>
              <a:spcBef>
                <a:spcPts val="165"/>
              </a:spcBef>
              <a:spcAft>
                <a:spcPts val="165"/>
              </a:spcAft>
            </a:pPr>
            <a:endParaRPr lang="ru-RU" sz="2800" b="1" i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0" lvl="2" indent="-228600">
              <a:lnSpc>
                <a:spcPct val="147000"/>
              </a:lnSpc>
              <a:spcBef>
                <a:spcPts val="5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22630" algn="l"/>
                <a:tab pos="723265" algn="l"/>
              </a:tabLst>
            </a:pP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самостоятельно</a:t>
            </a:r>
            <a:r>
              <a:rPr lang="ru-RU" sz="2800" spc="27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собирать</a:t>
            </a:r>
            <a:r>
              <a:rPr lang="ru-RU" sz="2800" spc="26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пирамидку</a:t>
            </a:r>
            <a:r>
              <a:rPr lang="ru-RU" sz="2800" spc="25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из</a:t>
            </a:r>
            <a:r>
              <a:rPr lang="ru-RU" sz="2800" spc="26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2</a:t>
            </a:r>
            <a:r>
              <a:rPr lang="ru-RU" sz="2800" spc="27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колец,</a:t>
            </a:r>
            <a:r>
              <a:rPr lang="ru-RU" sz="2800" spc="26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резко</a:t>
            </a:r>
            <a:r>
              <a:rPr lang="ru-RU" sz="2800" spc="27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контрастных</a:t>
            </a:r>
            <a:r>
              <a:rPr lang="ru-RU" sz="2800" spc="27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по</a:t>
            </a:r>
            <a:r>
              <a:rPr lang="ru-RU" sz="2800" spc="-33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размеру</a:t>
            </a:r>
            <a:r>
              <a:rPr lang="ru-RU" sz="2800" spc="-2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(совместно</a:t>
            </a:r>
            <a:r>
              <a:rPr lang="ru-RU" sz="2800" spc="-1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 взрослым</a:t>
            </a:r>
            <a:r>
              <a:rPr lang="ru-RU" sz="2800" spc="-1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–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из</a:t>
            </a:r>
            <a:r>
              <a:rPr lang="ru-RU" sz="2800" spc="-1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3-4</a:t>
            </a:r>
            <a:r>
              <a:rPr lang="ru-RU" sz="2800" spc="-1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колец);</a:t>
            </a:r>
            <a:endParaRPr lang="ru-RU" sz="20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1143000" lvl="2" indent="-228600">
              <a:spcBef>
                <a:spcPts val="45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22630" algn="l"/>
                <a:tab pos="723265" algn="l"/>
              </a:tabLst>
            </a:pP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собирать</a:t>
            </a:r>
            <a:r>
              <a:rPr lang="ru-RU" sz="2800" spc="-4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трехместную</a:t>
            </a:r>
            <a:r>
              <a:rPr lang="ru-RU" sz="2800" spc="-4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матрешку;</a:t>
            </a:r>
            <a:endParaRPr lang="ru-RU" sz="20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1143000" lvl="2" indent="-228600">
              <a:lnSpc>
                <a:spcPct val="147000"/>
              </a:lnSpc>
              <a:spcBef>
                <a:spcPts val="805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22630" algn="l"/>
                <a:tab pos="723265" algn="l"/>
              </a:tabLst>
            </a:pP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выполнять</a:t>
            </a:r>
            <a:r>
              <a:rPr lang="ru-RU" sz="2800" spc="7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действия</a:t>
            </a:r>
            <a:r>
              <a:rPr lang="ru-RU" sz="2800" spc="7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по</a:t>
            </a:r>
            <a:r>
              <a:rPr lang="ru-RU" sz="2800" spc="8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просьбе</a:t>
            </a:r>
            <a:r>
              <a:rPr lang="ru-RU" sz="2800" spc="8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взрослого,</a:t>
            </a:r>
            <a:r>
              <a:rPr lang="ru-RU" sz="2800" spc="7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выполнять</a:t>
            </a:r>
            <a:r>
              <a:rPr lang="ru-RU" sz="2800" spc="7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поручения</a:t>
            </a:r>
            <a:r>
              <a:rPr lang="ru-RU" sz="2800" spc="8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из</a:t>
            </a:r>
            <a:r>
              <a:rPr lang="ru-RU" sz="2800" spc="8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двух</a:t>
            </a:r>
            <a:r>
              <a:rPr lang="ru-RU" sz="2800" spc="-33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действий;</a:t>
            </a:r>
            <a:endParaRPr lang="ru-RU" sz="20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1143000" lvl="2" indent="-228600">
              <a:spcBef>
                <a:spcPts val="45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22630" algn="l"/>
                <a:tab pos="723265" algn="l"/>
              </a:tabLst>
            </a:pP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отображать</a:t>
            </a:r>
            <a:r>
              <a:rPr lang="ru-RU" sz="2800" spc="-4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</a:t>
            </a:r>
            <a:r>
              <a:rPr lang="ru-RU" sz="2800" spc="-4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игре</a:t>
            </a:r>
            <a:r>
              <a:rPr lang="ru-RU" sz="2800" spc="-5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часто</a:t>
            </a:r>
            <a:r>
              <a:rPr lang="ru-RU" sz="2800" spc="-3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наблюдаемые</a:t>
            </a:r>
            <a:r>
              <a:rPr lang="ru-RU" sz="2800" spc="-5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действия;</a:t>
            </a:r>
            <a:endParaRPr lang="ru-RU" sz="20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1143000" lvl="2" indent="-228600" algn="just">
              <a:lnSpc>
                <a:spcPct val="147000"/>
              </a:lnSpc>
              <a:spcBef>
                <a:spcPts val="790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22630" algn="l"/>
                <a:tab pos="723265" algn="l"/>
              </a:tabLst>
            </a:pP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выполнять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упражнения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на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развитие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восприятия,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мышления,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внимания,</a:t>
            </a:r>
            <a:r>
              <a:rPr lang="ru-RU" sz="2800" spc="-33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памяти;</a:t>
            </a:r>
            <a:endParaRPr lang="ru-RU" sz="20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1143000" lvl="2" indent="-228600" algn="just">
              <a:lnSpc>
                <a:spcPct val="147000"/>
              </a:lnSpc>
              <a:spcBef>
                <a:spcPts val="50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22630" algn="l"/>
                <a:tab pos="723265" algn="l"/>
                <a:tab pos="1668145" algn="l"/>
                <a:tab pos="2390775" algn="l"/>
                <a:tab pos="3542030" algn="l"/>
                <a:tab pos="3874135" algn="l"/>
                <a:tab pos="4775200" algn="l"/>
                <a:tab pos="5462270" algn="l"/>
              </a:tabLst>
            </a:pP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подбирать парные изображения из большого набора </a:t>
            </a:r>
            <a:r>
              <a:rPr lang="ru-RU" sz="2800" spc="-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предметных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картинок;</a:t>
            </a:r>
            <a:endParaRPr lang="ru-RU" sz="20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1143000" lvl="2" indent="-228600" algn="just">
              <a:lnSpc>
                <a:spcPct val="147000"/>
              </a:lnSpc>
              <a:spcBef>
                <a:spcPts val="40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22630" algn="l"/>
                <a:tab pos="723265" algn="l"/>
              </a:tabLst>
            </a:pP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работать</a:t>
            </a:r>
            <a:r>
              <a:rPr lang="ru-RU" sz="2800" spc="17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</a:t>
            </a:r>
            <a:r>
              <a:rPr lang="ru-RU" sz="2800" spc="17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разрезными</a:t>
            </a:r>
            <a:r>
              <a:rPr lang="ru-RU" sz="2800" spc="17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картинками:</a:t>
            </a:r>
            <a:r>
              <a:rPr lang="ru-RU" sz="2800" spc="17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собирать</a:t>
            </a:r>
            <a:r>
              <a:rPr lang="ru-RU" sz="2800" spc="17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целостное</a:t>
            </a:r>
            <a:r>
              <a:rPr lang="ru-RU" sz="2800" spc="16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изображение</a:t>
            </a:r>
            <a:r>
              <a:rPr lang="ru-RU" sz="2800" spc="17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из</a:t>
            </a:r>
            <a:r>
              <a:rPr lang="ru-RU" sz="2800" spc="-33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двух идентичных</a:t>
            </a:r>
            <a:r>
              <a:rPr lang="ru-RU" sz="2800" spc="-1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половинок;</a:t>
            </a:r>
            <a:endParaRPr lang="ru-RU" sz="20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2829971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>
            <a:extLst>
              <a:ext uri="{FF2B5EF4-FFF2-40B4-BE49-F238E27FC236}">
                <a16:creationId xmlns:a16="http://schemas.microsoft.com/office/drawing/2014/main" id="{38E389F3-741A-42AD-8F72-E98E46AEBC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1750040" cy="6748914"/>
          </a:xfrm>
        </p:spPr>
        <p:txBody>
          <a:bodyPr>
            <a:normAutofit fontScale="77500" lnSpcReduction="20000"/>
          </a:bodyPr>
          <a:lstStyle/>
          <a:p>
            <a:pPr marL="0" marR="0" lvl="0" indent="0" algn="just" defTabSz="914400" rtl="0" eaLnBrk="1" fontAlgn="auto" latinLnBrk="0" hangingPunct="1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ru-RU" sz="21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 algn="just">
              <a:lnSpc>
                <a:spcPct val="115000"/>
              </a:lnSpc>
              <a:buNone/>
            </a:pPr>
            <a:endParaRPr lang="ru-RU" sz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15000"/>
              </a:lnSpc>
              <a:spcBef>
                <a:spcPts val="165"/>
              </a:spcBef>
              <a:spcAft>
                <a:spcPts val="165"/>
              </a:spcAft>
              <a:buNone/>
            </a:pPr>
            <a:r>
              <a:rPr lang="ru-RU" sz="2800" b="1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По итогам 1 года обучения дети будут уметь:</a:t>
            </a:r>
          </a:p>
          <a:p>
            <a:pPr lvl="0" algn="just">
              <a:lnSpc>
                <a:spcPct val="115000"/>
              </a:lnSpc>
              <a:spcBef>
                <a:spcPts val="165"/>
              </a:spcBef>
              <a:spcAft>
                <a:spcPts val="165"/>
              </a:spcAft>
            </a:pPr>
            <a:endParaRPr lang="ru-RU" sz="2800" b="1" i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0" lvl="2" indent="-228600" algn="just">
              <a:spcBef>
                <a:spcPts val="45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22630" algn="l"/>
                <a:tab pos="723265" algn="l"/>
              </a:tabLst>
            </a:pP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выполнять</a:t>
            </a:r>
            <a:r>
              <a:rPr lang="ru-RU" sz="2800" spc="-2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основные</a:t>
            </a:r>
            <a:r>
              <a:rPr lang="ru-RU" sz="2800" spc="-1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движения,</a:t>
            </a:r>
            <a:r>
              <a:rPr lang="ru-RU" sz="2800" spc="-1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бросать</a:t>
            </a:r>
            <a:r>
              <a:rPr lang="ru-RU" sz="2800" spc="-3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</a:t>
            </a:r>
            <a:r>
              <a:rPr lang="ru-RU" sz="2800" spc="-1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катать</a:t>
            </a:r>
            <a:r>
              <a:rPr lang="ru-RU" sz="2800" spc="-1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мяч;</a:t>
            </a:r>
            <a:endParaRPr lang="ru-RU" sz="20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1143000" lvl="2" indent="-228600" algn="just">
              <a:lnSpc>
                <a:spcPct val="147000"/>
              </a:lnSpc>
              <a:spcBef>
                <a:spcPts val="805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22630" algn="l"/>
                <a:tab pos="723265" algn="l"/>
              </a:tabLst>
            </a:pP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удерживать</a:t>
            </a:r>
            <a:r>
              <a:rPr lang="ru-RU" sz="2800" spc="17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равновесие</a:t>
            </a:r>
            <a:r>
              <a:rPr lang="ru-RU" sz="2800" spc="-3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при</a:t>
            </a:r>
            <a:r>
              <a:rPr lang="ru-RU" sz="2800" spc="18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ходьбе</a:t>
            </a:r>
            <a:r>
              <a:rPr lang="ru-RU" sz="2800" spc="17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по</a:t>
            </a:r>
            <a:r>
              <a:rPr lang="ru-RU" sz="2800" spc="18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ограниченной</a:t>
            </a:r>
            <a:r>
              <a:rPr lang="ru-RU" sz="2800" spc="18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площади</a:t>
            </a:r>
            <a:r>
              <a:rPr lang="ru-RU" sz="2800" spc="18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опоры</a:t>
            </a:r>
            <a:r>
              <a:rPr lang="ru-RU" sz="2800" spc="-33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(доске,</a:t>
            </a:r>
            <a:r>
              <a:rPr lang="ru-RU" sz="2800" spc="-1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дорожке);</a:t>
            </a:r>
            <a:endParaRPr lang="ru-RU" sz="20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1143000" lvl="2" indent="-228600" algn="just">
              <a:spcBef>
                <a:spcPts val="35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22630" algn="l"/>
                <a:tab pos="723265" algn="l"/>
              </a:tabLst>
            </a:pP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входить</a:t>
            </a:r>
            <a:r>
              <a:rPr lang="ru-RU" sz="2800" spc="-5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</a:t>
            </a:r>
            <a:r>
              <a:rPr lang="ru-RU" sz="2800" spc="-3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сходить</a:t>
            </a:r>
            <a:r>
              <a:rPr lang="ru-RU" sz="2800" spc="-4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</a:t>
            </a:r>
            <a:r>
              <a:rPr lang="ru-RU" sz="2800" spc="-5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опоры</a:t>
            </a:r>
            <a:r>
              <a:rPr lang="ru-RU" sz="2800" spc="-3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(высотой</a:t>
            </a:r>
            <a:r>
              <a:rPr lang="ru-RU" sz="2800" spc="-4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12-15</a:t>
            </a:r>
            <a:r>
              <a:rPr lang="ru-RU" sz="2800" spc="-3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см);</a:t>
            </a:r>
            <a:endParaRPr lang="ru-RU" sz="20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1143000" lvl="2" indent="-228600" algn="just">
              <a:spcBef>
                <a:spcPts val="805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22630" algn="l"/>
                <a:tab pos="723265" algn="l"/>
              </a:tabLst>
            </a:pP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бегать,</a:t>
            </a:r>
            <a:r>
              <a:rPr lang="ru-RU" sz="2800" spc="-6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маршировать,</a:t>
            </a:r>
            <a:r>
              <a:rPr lang="ru-RU" sz="2800" spc="-5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ходить</a:t>
            </a:r>
            <a:r>
              <a:rPr lang="ru-RU" sz="2800" spc="-6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задом</a:t>
            </a:r>
            <a:r>
              <a:rPr lang="ru-RU" sz="2800" spc="-6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наперед,</a:t>
            </a:r>
            <a:r>
              <a:rPr lang="ru-RU" sz="2800" spc="-5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перешагивать</a:t>
            </a:r>
            <a:r>
              <a:rPr lang="ru-RU" sz="2800" spc="-6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препятствия;</a:t>
            </a:r>
            <a:endParaRPr lang="ru-RU" sz="20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1143000" lvl="2" indent="-228600" algn="just">
              <a:spcBef>
                <a:spcPts val="805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22630" algn="l"/>
                <a:tab pos="723265" algn="l"/>
              </a:tabLst>
            </a:pP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играть</a:t>
            </a:r>
            <a:r>
              <a:rPr lang="ru-RU" sz="2800" spc="-2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</a:t>
            </a:r>
            <a:r>
              <a:rPr lang="ru-RU" sz="2800" spc="-2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простые</a:t>
            </a:r>
            <a:r>
              <a:rPr lang="ru-RU" sz="2800" spc="-1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подвижные</a:t>
            </a:r>
            <a:r>
              <a:rPr lang="ru-RU" sz="2800" spc="-1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игры;</a:t>
            </a:r>
            <a:endParaRPr lang="ru-RU" sz="20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1143000" lvl="2" indent="-228600" algn="just">
              <a:lnSpc>
                <a:spcPct val="149000"/>
              </a:lnSpc>
              <a:spcBef>
                <a:spcPts val="795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23265" algn="l"/>
              </a:tabLst>
            </a:pP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выполнять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упражнения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атрибутами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(флажками,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мячами,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кольцами,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обручами и пр.) для всех групп мышц, повторяя за взрослым или следуя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его инструкциям;</a:t>
            </a:r>
            <a:endParaRPr lang="ru-RU" sz="20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1143000" lvl="2" indent="-228600" algn="just">
              <a:lnSpc>
                <a:spcPts val="1710"/>
              </a:lnSpc>
              <a:spcBef>
                <a:spcPts val="805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23265" algn="l"/>
              </a:tabLst>
            </a:pP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рисовать</a:t>
            </a:r>
            <a:r>
              <a:rPr lang="ru-RU" sz="2800" spc="-5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линии</a:t>
            </a:r>
            <a:r>
              <a:rPr lang="ru-RU" sz="2800" spc="-4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(дорожки),</a:t>
            </a:r>
            <a:r>
              <a:rPr lang="ru-RU" sz="2800" spc="-5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штрихи,</a:t>
            </a:r>
            <a:r>
              <a:rPr lang="ru-RU" sz="2800" spc="-5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скругленные</a:t>
            </a:r>
            <a:r>
              <a:rPr lang="ru-RU" sz="2800" spc="-4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формы</a:t>
            </a:r>
            <a:r>
              <a:rPr lang="ru-RU" sz="2800" spc="-4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(клубочек);</a:t>
            </a:r>
            <a:endParaRPr lang="ru-RU" sz="20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1143000" marR="267970" lvl="2" indent="-228600" algn="just">
              <a:lnSpc>
                <a:spcPct val="145000"/>
              </a:lnSpc>
              <a:spcBef>
                <a:spcPts val="805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22630" algn="l"/>
                <a:tab pos="723265" algn="l"/>
              </a:tabLst>
            </a:pP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работать</a:t>
            </a:r>
            <a:r>
              <a:rPr lang="ru-RU" sz="2800" spc="29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</a:t>
            </a:r>
            <a:r>
              <a:rPr lang="ru-RU" sz="2800" spc="30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пластилином,</a:t>
            </a:r>
            <a:r>
              <a:rPr lang="ru-RU" sz="2800" spc="30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лепить</a:t>
            </a:r>
            <a:r>
              <a:rPr lang="ru-RU" sz="2800" spc="29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методом</a:t>
            </a:r>
            <a:r>
              <a:rPr lang="ru-RU" sz="2800" spc="3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«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налепа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»,</a:t>
            </a:r>
            <a:r>
              <a:rPr lang="ru-RU" sz="2800" spc="30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скатывать</a:t>
            </a:r>
            <a:r>
              <a:rPr lang="ru-RU" sz="2800" spc="29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шарики,</a:t>
            </a:r>
            <a:r>
              <a:rPr lang="ru-RU" sz="2800" spc="-33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катать</a:t>
            </a:r>
            <a:r>
              <a:rPr lang="ru-RU" sz="2800" spc="-1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колбаски;</a:t>
            </a:r>
            <a:endParaRPr lang="ru-RU" sz="20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1143000" lvl="2" indent="-228600" algn="just">
              <a:spcBef>
                <a:spcPts val="75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22630" algn="l"/>
                <a:tab pos="723265" algn="l"/>
              </a:tabLst>
            </a:pP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располагать</a:t>
            </a:r>
            <a:r>
              <a:rPr lang="ru-RU" sz="2800" spc="-3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</a:t>
            </a:r>
            <a:r>
              <a:rPr lang="ru-RU" sz="2800" spc="-3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наклеивать</a:t>
            </a:r>
            <a:r>
              <a:rPr lang="ru-RU" sz="2800" spc="-3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элементы,</a:t>
            </a:r>
            <a:r>
              <a:rPr lang="ru-RU" sz="2800" spc="-3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различные</a:t>
            </a:r>
            <a:r>
              <a:rPr lang="ru-RU" sz="2800" spc="-3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по</a:t>
            </a:r>
            <a:r>
              <a:rPr lang="ru-RU" sz="2800" spc="-2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форме</a:t>
            </a:r>
            <a:r>
              <a:rPr lang="ru-RU" sz="2800" spc="-2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</a:t>
            </a:r>
            <a:r>
              <a:rPr lang="ru-RU" sz="2800" spc="-4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размеру;</a:t>
            </a:r>
            <a:endParaRPr lang="ru-RU" sz="20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1143000" lvl="2" indent="-228600" algn="just">
              <a:spcBef>
                <a:spcPts val="795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22630" algn="l"/>
                <a:tab pos="723265" algn="l"/>
              </a:tabLst>
            </a:pP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делать</a:t>
            </a:r>
            <a:r>
              <a:rPr lang="ru-RU" sz="2800" spc="-5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простые</a:t>
            </a:r>
            <a:r>
              <a:rPr lang="ru-RU" sz="2800" spc="-4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постройки:</a:t>
            </a:r>
            <a:r>
              <a:rPr lang="ru-RU" sz="2800" spc="-4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башню</a:t>
            </a:r>
            <a:r>
              <a:rPr lang="ru-RU" sz="2800" spc="-6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из</a:t>
            </a:r>
            <a:r>
              <a:rPr lang="ru-RU" sz="2800" spc="-5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4-5</a:t>
            </a:r>
            <a:r>
              <a:rPr lang="ru-RU" sz="2800" spc="-4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кубиков,</a:t>
            </a:r>
            <a:r>
              <a:rPr lang="ru-RU" sz="2800" spc="-5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дорожку,</a:t>
            </a:r>
            <a:r>
              <a:rPr lang="ru-RU" sz="2800" spc="-5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лесенку.</a:t>
            </a:r>
            <a:endParaRPr lang="ru-RU" sz="20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460538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>
            <a:extLst>
              <a:ext uri="{FF2B5EF4-FFF2-40B4-BE49-F238E27FC236}">
                <a16:creationId xmlns:a16="http://schemas.microsoft.com/office/drawing/2014/main" id="{38E389F3-741A-42AD-8F72-E98E46AEBC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-228600"/>
            <a:ext cx="12009120" cy="6918960"/>
          </a:xfrm>
        </p:spPr>
        <p:txBody>
          <a:bodyPr>
            <a:normAutofit lnSpcReduction="10000"/>
          </a:bodyPr>
          <a:lstStyle/>
          <a:p>
            <a:pPr marL="0" marR="0" lvl="0" indent="0" algn="just" defTabSz="914400" rtl="0" eaLnBrk="1" fontAlgn="auto" latinLnBrk="0" hangingPunct="1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ru-RU" sz="21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 algn="just">
              <a:lnSpc>
                <a:spcPct val="115000"/>
              </a:lnSpc>
              <a:buNone/>
            </a:pPr>
            <a:endParaRPr lang="ru-RU" sz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15000"/>
              </a:lnSpc>
              <a:spcBef>
                <a:spcPts val="165"/>
              </a:spcBef>
              <a:spcAft>
                <a:spcPts val="165"/>
              </a:spcAft>
              <a:buNone/>
            </a:pPr>
            <a:r>
              <a:rPr lang="ru-RU" sz="2800" b="1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По итогам 2 года обучения дети будут 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</a:t>
            </a:r>
            <a:r>
              <a:rPr lang="ru-RU" sz="2800" b="1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ть:</a:t>
            </a:r>
          </a:p>
          <a:p>
            <a:pPr marL="1143000" lvl="2" indent="-228600" algn="just">
              <a:lnSpc>
                <a:spcPct val="150000"/>
              </a:lnSpc>
              <a:spcBef>
                <a:spcPts val="805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22630" algn="l"/>
                <a:tab pos="723265" algn="l"/>
              </a:tabLst>
            </a:pPr>
            <a:r>
              <a:rPr lang="ru-RU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имена</a:t>
            </a:r>
            <a:r>
              <a:rPr lang="ru-RU" spc="-1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близких</a:t>
            </a:r>
            <a:r>
              <a:rPr lang="ru-RU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им</a:t>
            </a:r>
            <a:r>
              <a:rPr lang="ru-RU" spc="-1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взрослых и</a:t>
            </a:r>
            <a:r>
              <a:rPr lang="ru-RU" spc="-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детей;</a:t>
            </a:r>
            <a:endParaRPr lang="ru-RU" sz="16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1143000" lvl="2" indent="-228600" algn="just">
              <a:lnSpc>
                <a:spcPct val="150000"/>
              </a:lnSpc>
              <a:spcBef>
                <a:spcPts val="5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22630" algn="l"/>
                <a:tab pos="723265" algn="l"/>
              </a:tabLst>
            </a:pPr>
            <a:r>
              <a:rPr lang="ru-RU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определенные</a:t>
            </a:r>
            <a:r>
              <a:rPr lang="ru-RU" spc="6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части</a:t>
            </a:r>
            <a:r>
              <a:rPr lang="ru-RU" spc="6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тела,</a:t>
            </a:r>
            <a:r>
              <a:rPr lang="ru-RU" spc="7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действия</a:t>
            </a:r>
            <a:r>
              <a:rPr lang="ru-RU" spc="7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человека,</a:t>
            </a:r>
            <a:r>
              <a:rPr lang="ru-RU" spc="8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особенности</a:t>
            </a:r>
            <a:r>
              <a:rPr lang="ru-RU" spc="7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физического</a:t>
            </a:r>
            <a:r>
              <a:rPr lang="ru-RU" spc="7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</a:t>
            </a:r>
            <a:r>
              <a:rPr lang="ru-RU" spc="-33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эмоционального</a:t>
            </a:r>
            <a:r>
              <a:rPr lang="ru-RU" spc="-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состояния;</a:t>
            </a:r>
            <a:endParaRPr lang="ru-RU" sz="16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1143000" lvl="2" indent="-228600" algn="just">
              <a:spcBef>
                <a:spcPts val="45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22630" algn="l"/>
                <a:tab pos="723265" algn="l"/>
              </a:tabLst>
            </a:pPr>
            <a:r>
              <a:rPr lang="ru-RU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некоторые</a:t>
            </a:r>
            <a:r>
              <a:rPr lang="ru-RU" spc="-5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действия,</a:t>
            </a:r>
            <a:r>
              <a:rPr lang="ru-RU" spc="-5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признаки</a:t>
            </a:r>
            <a:r>
              <a:rPr lang="ru-RU" spc="-5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предметов;</a:t>
            </a:r>
            <a:endParaRPr lang="ru-RU" sz="16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1143000" lvl="2" indent="-228600" algn="just">
              <a:lnSpc>
                <a:spcPct val="147000"/>
              </a:lnSpc>
              <a:spcBef>
                <a:spcPts val="805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22630" algn="l"/>
                <a:tab pos="723265" algn="l"/>
              </a:tabLst>
            </a:pPr>
            <a:r>
              <a:rPr lang="ru-RU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цвета:</a:t>
            </a:r>
            <a:r>
              <a:rPr lang="ru-RU" spc="6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красный,</a:t>
            </a:r>
            <a:r>
              <a:rPr lang="ru-RU" spc="4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синий,</a:t>
            </a:r>
            <a:r>
              <a:rPr lang="ru-RU" spc="6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желтый,</a:t>
            </a:r>
            <a:r>
              <a:rPr lang="ru-RU" spc="6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зеленый,</a:t>
            </a:r>
            <a:r>
              <a:rPr lang="ru-RU" spc="6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черный,</a:t>
            </a:r>
            <a:r>
              <a:rPr lang="ru-RU" spc="6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белый,</a:t>
            </a:r>
            <a:r>
              <a:rPr lang="ru-RU" spc="6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оранжевый,</a:t>
            </a:r>
            <a:r>
              <a:rPr lang="ru-RU" spc="-33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фиолетовый;</a:t>
            </a:r>
            <a:endParaRPr lang="ru-RU" sz="16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1143000" lvl="2" indent="-228600" algn="just">
              <a:spcBef>
                <a:spcPts val="45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22630" algn="l"/>
                <a:tab pos="723265" algn="l"/>
              </a:tabLst>
            </a:pPr>
            <a:r>
              <a:rPr lang="ru-RU" spc="-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геометрические</a:t>
            </a:r>
            <a:r>
              <a:rPr lang="ru-RU" spc="-8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фигуры:</a:t>
            </a:r>
            <a:r>
              <a:rPr lang="ru-RU" spc="-6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круг,</a:t>
            </a:r>
            <a:r>
              <a:rPr lang="ru-RU" spc="-8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квадрат,</a:t>
            </a:r>
            <a:r>
              <a:rPr lang="ru-RU" spc="-8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треугольник,</a:t>
            </a:r>
            <a:r>
              <a:rPr lang="ru-RU" spc="-8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овал,</a:t>
            </a:r>
            <a:r>
              <a:rPr lang="ru-RU" spc="-8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прямоугольник;</a:t>
            </a:r>
            <a:endParaRPr lang="ru-RU" sz="16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1143000" lvl="2" indent="-228600" algn="just">
              <a:spcBef>
                <a:spcPts val="790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22630" algn="l"/>
                <a:tab pos="723265" algn="l"/>
              </a:tabLst>
            </a:pPr>
            <a:r>
              <a:rPr lang="ru-RU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геометрические</a:t>
            </a:r>
            <a:r>
              <a:rPr lang="ru-RU" spc="-2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тела:</a:t>
            </a:r>
            <a:r>
              <a:rPr lang="ru-RU" spc="-1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куб,</a:t>
            </a:r>
            <a:r>
              <a:rPr lang="ru-RU" spc="-3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шар,</a:t>
            </a:r>
            <a:r>
              <a:rPr lang="ru-RU" spc="-2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кирпичик,</a:t>
            </a:r>
            <a:r>
              <a:rPr lang="ru-RU" spc="-2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призма;</a:t>
            </a:r>
            <a:endParaRPr lang="ru-RU" sz="16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1143000" lvl="2" indent="-228600" algn="just">
              <a:spcBef>
                <a:spcPts val="805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22630" algn="l"/>
                <a:tab pos="723265" algn="l"/>
              </a:tabLst>
            </a:pPr>
            <a:r>
              <a:rPr lang="ru-RU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пространственные</a:t>
            </a:r>
            <a:r>
              <a:rPr lang="ru-RU" spc="3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понятия</a:t>
            </a:r>
            <a:r>
              <a:rPr lang="ru-RU" spc="6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«большой</a:t>
            </a:r>
            <a:r>
              <a:rPr lang="ru-RU" spc="5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–</a:t>
            </a:r>
            <a:r>
              <a:rPr lang="ru-RU" spc="4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средний</a:t>
            </a:r>
            <a:r>
              <a:rPr lang="ru-RU" spc="5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–</a:t>
            </a:r>
            <a:r>
              <a:rPr lang="ru-RU" spc="4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маленький»,</a:t>
            </a:r>
            <a:r>
              <a:rPr lang="ru-RU" spc="5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«широкий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ru-RU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узкий»,</a:t>
            </a:r>
            <a:r>
              <a:rPr lang="ru-RU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«толстый</a:t>
            </a:r>
            <a:r>
              <a:rPr lang="ru-RU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ru-RU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тонкий»,</a:t>
            </a:r>
            <a:r>
              <a:rPr lang="ru-RU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«далекий</a:t>
            </a:r>
            <a:r>
              <a:rPr lang="ru-RU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ru-RU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близкий»</a:t>
            </a:r>
          </a:p>
          <a:p>
            <a:pPr marL="1143000" lvl="2" indent="-228600" algn="just">
              <a:lnSpc>
                <a:spcPct val="150000"/>
              </a:lnSpc>
              <a:spcBef>
                <a:spcPts val="795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23265" algn="l"/>
              </a:tabLst>
            </a:pPr>
            <a:r>
              <a:rPr lang="ru-RU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слова по лексическим темам, изучаемым в течение учебного года: семья,</a:t>
            </a:r>
            <a:r>
              <a:rPr lang="ru-RU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дом,</a:t>
            </a:r>
            <a:r>
              <a:rPr lang="ru-RU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фрукты,</a:t>
            </a:r>
            <a:r>
              <a:rPr lang="ru-RU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ягоды,</a:t>
            </a:r>
            <a:r>
              <a:rPr lang="ru-RU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лес</a:t>
            </a:r>
            <a:r>
              <a:rPr lang="ru-RU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</a:t>
            </a:r>
            <a:r>
              <a:rPr lang="ru-RU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дары</a:t>
            </a:r>
            <a:r>
              <a:rPr lang="ru-RU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леса,</a:t>
            </a:r>
            <a:r>
              <a:rPr lang="ru-RU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времена</a:t>
            </a:r>
            <a:r>
              <a:rPr lang="ru-RU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года</a:t>
            </a:r>
            <a:r>
              <a:rPr lang="ru-RU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</a:t>
            </a:r>
            <a:r>
              <a:rPr lang="ru-RU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их</a:t>
            </a:r>
            <a:r>
              <a:rPr lang="ru-RU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признаки,</a:t>
            </a:r>
            <a:r>
              <a:rPr lang="ru-RU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домашние и дикие птицы и животные, особенности их строения (копыта,</a:t>
            </a:r>
            <a:r>
              <a:rPr lang="ru-RU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хвост,</a:t>
            </a:r>
            <a:r>
              <a:rPr lang="ru-RU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рога,</a:t>
            </a:r>
            <a:r>
              <a:rPr lang="ru-RU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пятачок,</a:t>
            </a:r>
            <a:r>
              <a:rPr lang="ru-RU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крылья,</a:t>
            </a:r>
            <a:r>
              <a:rPr lang="ru-RU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клюв</a:t>
            </a:r>
            <a:r>
              <a:rPr lang="ru-RU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</a:t>
            </a:r>
            <a:r>
              <a:rPr lang="ru-RU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т.д.),</a:t>
            </a:r>
            <a:r>
              <a:rPr lang="ru-RU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игрушки,</a:t>
            </a:r>
            <a:r>
              <a:rPr lang="ru-RU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музыкальные</a:t>
            </a:r>
            <a:r>
              <a:rPr lang="ru-RU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инструменты, профессии, транспорт, мебель, рыбы и морские животные,</a:t>
            </a:r>
            <a:r>
              <a:rPr lang="ru-RU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одежда,</a:t>
            </a:r>
            <a:r>
              <a:rPr lang="ru-RU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обувь,</a:t>
            </a:r>
            <a:r>
              <a:rPr lang="ru-RU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продукты</a:t>
            </a:r>
            <a:r>
              <a:rPr lang="ru-RU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питания,</a:t>
            </a:r>
            <a:r>
              <a:rPr lang="ru-RU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насекомые</a:t>
            </a:r>
            <a:r>
              <a:rPr lang="ru-RU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</a:t>
            </a:r>
            <a:r>
              <a:rPr lang="ru-RU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т.д.</a:t>
            </a:r>
            <a:r>
              <a:rPr lang="ru-RU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(активный</a:t>
            </a:r>
            <a:r>
              <a:rPr lang="ru-RU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</a:t>
            </a:r>
            <a:r>
              <a:rPr lang="ru-RU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пассивный</a:t>
            </a:r>
            <a:r>
              <a:rPr lang="ru-RU" spc="-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словарь).</a:t>
            </a:r>
            <a:endParaRPr lang="ru-RU" sz="16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1593036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>
            <a:extLst>
              <a:ext uri="{FF2B5EF4-FFF2-40B4-BE49-F238E27FC236}">
                <a16:creationId xmlns:a16="http://schemas.microsoft.com/office/drawing/2014/main" id="{38E389F3-741A-42AD-8F72-E98E46AEBC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-228600"/>
            <a:ext cx="11917680" cy="6918960"/>
          </a:xfrm>
        </p:spPr>
        <p:txBody>
          <a:bodyPr>
            <a:normAutofit fontScale="92500"/>
          </a:bodyPr>
          <a:lstStyle/>
          <a:p>
            <a:pPr marL="0" marR="0" lvl="0" indent="0" algn="just" defTabSz="914400" rtl="0" eaLnBrk="1" fontAlgn="auto" latinLnBrk="0" hangingPunct="1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ru-RU" sz="21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 algn="just">
              <a:lnSpc>
                <a:spcPct val="115000"/>
              </a:lnSpc>
              <a:buNone/>
            </a:pPr>
            <a:endParaRPr lang="ru-RU" sz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15000"/>
              </a:lnSpc>
              <a:spcBef>
                <a:spcPts val="165"/>
              </a:spcBef>
              <a:spcAft>
                <a:spcPts val="165"/>
              </a:spcAft>
              <a:buNone/>
            </a:pPr>
            <a:r>
              <a:rPr lang="ru-RU" sz="2800" b="1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По итогам 2 года обучения дети будут 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уме</a:t>
            </a:r>
            <a:r>
              <a:rPr lang="ru-RU" sz="2800" b="1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ть:</a:t>
            </a:r>
          </a:p>
          <a:p>
            <a:pPr marL="1143000" lvl="2" indent="-228600">
              <a:lnSpc>
                <a:spcPct val="147000"/>
              </a:lnSpc>
              <a:spcBef>
                <a:spcPts val="5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22630" algn="l"/>
                <a:tab pos="723265" algn="l"/>
                <a:tab pos="1610360" algn="l"/>
                <a:tab pos="2239645" algn="l"/>
                <a:tab pos="3526790" algn="l"/>
                <a:tab pos="4478655" algn="l"/>
                <a:tab pos="5436870" algn="l"/>
                <a:tab pos="6288405" algn="l"/>
              </a:tabLst>
            </a:pP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понимать слова, обозначающие предметы, некоторые действия </a:t>
            </a:r>
            <a:r>
              <a:rPr lang="ru-RU" sz="2400" spc="-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</a:t>
            </a:r>
            <a:r>
              <a:rPr lang="ru-RU" sz="2400" spc="-33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признаки;</a:t>
            </a:r>
            <a:endParaRPr lang="ru-RU" sz="18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1143000" lvl="2" indent="-228600" algn="just">
              <a:lnSpc>
                <a:spcPct val="147000"/>
              </a:lnSpc>
              <a:spcBef>
                <a:spcPts val="45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22630" algn="l"/>
                <a:tab pos="723265" algn="l"/>
                <a:tab pos="1700530" algn="l"/>
                <a:tab pos="2812415" algn="l"/>
                <a:tab pos="3755390" algn="l"/>
                <a:tab pos="4156075" algn="l"/>
                <a:tab pos="5707380" algn="l"/>
              </a:tabLst>
            </a:pP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говорить короткими фразами и предложениями, заменять</a:t>
            </a:r>
            <a:r>
              <a:rPr lang="ru-RU" sz="2400" spc="-33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звукоподражающие</a:t>
            </a:r>
            <a:r>
              <a:rPr lang="ru-RU" sz="2400" spc="-3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</a:t>
            </a:r>
            <a:r>
              <a:rPr lang="ru-RU" sz="2400" spc="-1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неполные</a:t>
            </a:r>
            <a:r>
              <a:rPr lang="ru-RU" sz="2400" spc="-1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слова</a:t>
            </a:r>
            <a:r>
              <a:rPr lang="ru-RU" sz="2400" spc="-1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общеупотребительными;</a:t>
            </a:r>
            <a:endParaRPr lang="ru-RU" sz="18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1143000" lvl="2" indent="-228600">
              <a:spcBef>
                <a:spcPts val="45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22630" algn="l"/>
                <a:tab pos="723265" algn="l"/>
              </a:tabLst>
            </a:pP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рассказывать</a:t>
            </a:r>
            <a:r>
              <a:rPr lang="ru-RU" sz="2400" spc="-3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об</a:t>
            </a:r>
            <a:r>
              <a:rPr lang="ru-RU" sz="2400" spc="-2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интересующих</a:t>
            </a:r>
            <a:r>
              <a:rPr lang="ru-RU" sz="2400" spc="-2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ребенка</a:t>
            </a:r>
            <a:r>
              <a:rPr lang="ru-RU" sz="2400" spc="-4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событиях;</a:t>
            </a:r>
            <a:endParaRPr lang="ru-RU" sz="18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1143000" lvl="2" indent="-228600">
              <a:spcBef>
                <a:spcPts val="795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22630" algn="l"/>
                <a:tab pos="723265" algn="l"/>
              </a:tabLst>
            </a:pP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употреблять</a:t>
            </a:r>
            <a:r>
              <a:rPr lang="ru-RU" sz="2400" spc="-4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предлоги</a:t>
            </a:r>
            <a:r>
              <a:rPr lang="ru-RU" sz="2400" spc="-2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</a:t>
            </a:r>
            <a:r>
              <a:rPr lang="ru-RU" sz="2400" spc="-2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вопросительные</a:t>
            </a:r>
            <a:r>
              <a:rPr lang="ru-RU" sz="2400" spc="-2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слова;</a:t>
            </a:r>
            <a:endParaRPr lang="ru-RU" sz="18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1143000" lvl="2" indent="-228600" algn="just">
              <a:lnSpc>
                <a:spcPct val="147000"/>
              </a:lnSpc>
              <a:spcBef>
                <a:spcPts val="805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22630" algn="l"/>
                <a:tab pos="723265" algn="l"/>
              </a:tabLst>
            </a:pP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понимать</a:t>
            </a:r>
            <a:r>
              <a:rPr lang="ru-RU" sz="2400" spc="-2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несложный</a:t>
            </a:r>
            <a:r>
              <a:rPr lang="ru-RU" sz="2400" spc="-2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рассказ</a:t>
            </a:r>
            <a:r>
              <a:rPr lang="ru-RU" sz="2400" spc="-3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по</a:t>
            </a:r>
            <a:r>
              <a:rPr lang="ru-RU" sz="2400" spc="-1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сюжетной</a:t>
            </a:r>
            <a:r>
              <a:rPr lang="ru-RU" sz="2400" spc="-1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картинке,</a:t>
            </a:r>
            <a:r>
              <a:rPr lang="ru-RU" sz="2400" spc="-1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отвечать</a:t>
            </a:r>
            <a:r>
              <a:rPr lang="ru-RU" sz="2400" spc="-2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на</a:t>
            </a:r>
            <a:r>
              <a:rPr lang="ru-RU" sz="2400" spc="-1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вопросы</a:t>
            </a:r>
            <a:r>
              <a:rPr lang="ru-RU" sz="2400" spc="-33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взрослого;</a:t>
            </a:r>
            <a:endParaRPr lang="ru-RU" sz="18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1143000" lvl="2" indent="-228600" algn="just">
              <a:lnSpc>
                <a:spcPct val="145000"/>
              </a:lnSpc>
              <a:spcBef>
                <a:spcPts val="40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22630" algn="l"/>
                <a:tab pos="723265" algn="l"/>
              </a:tabLst>
            </a:pP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выбирать</a:t>
            </a:r>
            <a:r>
              <a:rPr lang="ru-RU" sz="2400" spc="34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один</a:t>
            </a:r>
            <a:r>
              <a:rPr lang="ru-RU" sz="2400" spc="1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предмет</a:t>
            </a:r>
            <a:r>
              <a:rPr lang="ru-RU" sz="24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из</a:t>
            </a:r>
            <a:r>
              <a:rPr lang="ru-RU" sz="2400" spc="1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трех</a:t>
            </a:r>
            <a:r>
              <a:rPr lang="ru-RU" sz="2400" spc="2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на</a:t>
            </a:r>
            <a:r>
              <a:rPr lang="ru-RU" sz="2400" spc="1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основе</a:t>
            </a:r>
            <a:r>
              <a:rPr lang="ru-RU" sz="2400" spc="1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отрицательной</a:t>
            </a:r>
            <a:r>
              <a:rPr lang="ru-RU" sz="2400" spc="2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инструкции</a:t>
            </a:r>
            <a:r>
              <a:rPr lang="ru-RU" sz="2400" spc="-33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(возьми</a:t>
            </a:r>
            <a:r>
              <a:rPr lang="ru-RU" sz="2400" spc="-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не куклу</a:t>
            </a:r>
            <a:r>
              <a:rPr lang="ru-RU" sz="2400" spc="-2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</a:t>
            </a:r>
            <a:r>
              <a:rPr lang="ru-RU" sz="24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не пирамидку);</a:t>
            </a:r>
            <a:endParaRPr lang="ru-RU" sz="18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1143000" lvl="2" indent="-228600" algn="just">
              <a:lnSpc>
                <a:spcPct val="147000"/>
              </a:lnSpc>
              <a:spcBef>
                <a:spcPts val="80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22630" algn="l"/>
                <a:tab pos="723265" algn="l"/>
                <a:tab pos="2201545" algn="l"/>
                <a:tab pos="2492375" algn="l"/>
                <a:tab pos="3709670" algn="l"/>
                <a:tab pos="4978400" algn="l"/>
                <a:tab pos="5904865" algn="l"/>
              </a:tabLst>
            </a:pP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ориентироваться в окружающем пространстве, понимать </a:t>
            </a:r>
            <a:r>
              <a:rPr lang="ru-RU" sz="2400" spc="-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смысл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пространственных отношений;</a:t>
            </a:r>
            <a:endParaRPr lang="ru-RU" sz="18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1143000" lvl="2" indent="-228600">
              <a:spcBef>
                <a:spcPts val="5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22630" algn="l"/>
                <a:tab pos="723265" algn="l"/>
              </a:tabLst>
            </a:pP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понимать</a:t>
            </a:r>
            <a:r>
              <a:rPr lang="ru-RU" sz="2400" spc="28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предложения</a:t>
            </a:r>
            <a:r>
              <a:rPr lang="ru-RU" sz="2400" spc="28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</a:t>
            </a:r>
            <a:r>
              <a:rPr lang="ru-RU" sz="2400" spc="28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предлогами</a:t>
            </a:r>
            <a:r>
              <a:rPr lang="ru-RU" sz="2400" spc="29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</a:t>
            </a:r>
            <a:r>
              <a:rPr lang="ru-RU" sz="2400" spc="28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понятиями</a:t>
            </a:r>
            <a:r>
              <a:rPr lang="ru-RU" sz="2400" spc="28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«на»,</a:t>
            </a:r>
            <a:r>
              <a:rPr lang="ru-RU" sz="2400" spc="28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«под»,</a:t>
            </a:r>
            <a:r>
              <a:rPr lang="ru-RU" sz="2400" spc="28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«над»,</a:t>
            </a:r>
            <a:endParaRPr lang="ru-RU" sz="18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715010" indent="-450215">
              <a:spcBef>
                <a:spcPts val="810"/>
              </a:spcBef>
              <a:spcAft>
                <a:spcPts val="0"/>
              </a:spcAft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«слева»,</a:t>
            </a:r>
            <a:r>
              <a:rPr lang="ru-RU" sz="24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«справа»,</a:t>
            </a:r>
            <a:r>
              <a:rPr lang="ru-RU" sz="24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«близко»,</a:t>
            </a:r>
            <a:r>
              <a:rPr lang="ru-RU" sz="24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«далеко»;</a:t>
            </a:r>
          </a:p>
        </p:txBody>
      </p:sp>
    </p:spTree>
    <p:extLst>
      <p:ext uri="{BB962C8B-B14F-4D97-AF65-F5344CB8AC3E}">
        <p14:creationId xmlns:p14="http://schemas.microsoft.com/office/powerpoint/2010/main" val="41547530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>
            <a:extLst>
              <a:ext uri="{FF2B5EF4-FFF2-40B4-BE49-F238E27FC236}">
                <a16:creationId xmlns:a16="http://schemas.microsoft.com/office/drawing/2014/main" id="{38E389F3-741A-42AD-8F72-E98E46AEBC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-228600"/>
            <a:ext cx="11917680" cy="6918960"/>
          </a:xfrm>
        </p:spPr>
        <p:txBody>
          <a:bodyPr>
            <a:normAutofit fontScale="92500"/>
          </a:bodyPr>
          <a:lstStyle/>
          <a:p>
            <a:pPr marL="0" marR="0" lvl="0" indent="0" algn="just" defTabSz="914400" rtl="0" eaLnBrk="1" fontAlgn="auto" latinLnBrk="0" hangingPunct="1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ru-RU" sz="21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 algn="just">
              <a:lnSpc>
                <a:spcPct val="115000"/>
              </a:lnSpc>
              <a:buNone/>
            </a:pPr>
            <a:endParaRPr lang="ru-RU" sz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15000"/>
              </a:lnSpc>
              <a:spcBef>
                <a:spcPts val="165"/>
              </a:spcBef>
              <a:spcAft>
                <a:spcPts val="165"/>
              </a:spcAft>
              <a:buNone/>
            </a:pPr>
            <a:r>
              <a:rPr lang="ru-RU" sz="2800" b="1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По итогам 2 года обучения дети будут 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уме</a:t>
            </a:r>
            <a:r>
              <a:rPr lang="ru-RU" sz="2800" b="1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ть:</a:t>
            </a:r>
          </a:p>
          <a:p>
            <a:pPr marL="1143000" lvl="2" indent="-228600" algn="just">
              <a:lnSpc>
                <a:spcPct val="147000"/>
              </a:lnSpc>
              <a:spcBef>
                <a:spcPts val="795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22630" algn="l"/>
                <a:tab pos="723265" algn="l"/>
              </a:tabLst>
            </a:pP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обследовать</a:t>
            </a:r>
            <a:r>
              <a:rPr lang="ru-RU" sz="2400" spc="5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геометрические</a:t>
            </a:r>
            <a:r>
              <a:rPr lang="ru-RU" sz="2400" spc="6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фигуры</a:t>
            </a:r>
            <a:r>
              <a:rPr lang="ru-RU" sz="2400" spc="5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</a:t>
            </a:r>
            <a:r>
              <a:rPr lang="ru-RU" sz="2400" spc="6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тела</a:t>
            </a:r>
            <a:r>
              <a:rPr lang="ru-RU" sz="2400" spc="6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осязательно-двигательным</a:t>
            </a:r>
            <a:r>
              <a:rPr lang="ru-RU" sz="2400" spc="-33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путем,</a:t>
            </a:r>
            <a:r>
              <a:rPr lang="ru-RU" sz="2400" spc="-1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отличать</a:t>
            </a:r>
            <a:r>
              <a:rPr lang="ru-RU" sz="2400" spc="-1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подвижное</a:t>
            </a:r>
            <a:r>
              <a:rPr lang="ru-RU" sz="2400" spc="-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тело от</a:t>
            </a:r>
            <a:r>
              <a:rPr lang="ru-RU" sz="2400" spc="-1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устойчивого;</a:t>
            </a:r>
            <a:endParaRPr lang="ru-RU" sz="18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1143000" lvl="2" indent="-228600" algn="just">
              <a:lnSpc>
                <a:spcPct val="147000"/>
              </a:lnSpc>
              <a:spcBef>
                <a:spcPts val="45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22630" algn="l"/>
                <a:tab pos="723265" algn="l"/>
                <a:tab pos="1584325" algn="l"/>
                <a:tab pos="2748280" algn="l"/>
                <a:tab pos="3416935" algn="l"/>
                <a:tab pos="4502150" algn="l"/>
                <a:tab pos="5735955" algn="l"/>
                <a:tab pos="6287135" algn="l"/>
              </a:tabLst>
            </a:pP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находить соответствие между предметами окружающего мира </a:t>
            </a:r>
            <a:r>
              <a:rPr lang="ru-RU" sz="2400" spc="-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</a:t>
            </a:r>
            <a:r>
              <a:rPr lang="ru-RU" sz="2400" spc="-33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 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геометрическими</a:t>
            </a:r>
            <a:r>
              <a:rPr lang="ru-RU" sz="2400" spc="-1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фигурами или телами;</a:t>
            </a:r>
            <a:endParaRPr lang="ru-RU" sz="18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1143000" lvl="2" indent="-228600" algn="just">
              <a:spcBef>
                <a:spcPts val="45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22630" algn="l"/>
                <a:tab pos="723265" algn="l"/>
              </a:tabLst>
            </a:pP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группировать</a:t>
            </a:r>
            <a:r>
              <a:rPr lang="ru-RU" sz="2400" spc="-7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фигуры</a:t>
            </a:r>
            <a:r>
              <a:rPr lang="ru-RU" sz="2400" spc="-6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по</a:t>
            </a:r>
            <a:r>
              <a:rPr lang="ru-RU" sz="2400" spc="-6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цвету,</a:t>
            </a:r>
            <a:r>
              <a:rPr lang="ru-RU" sz="2400" spc="-6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размеру,</a:t>
            </a:r>
            <a:r>
              <a:rPr lang="ru-RU" sz="2400" spc="-5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наличию</a:t>
            </a:r>
            <a:r>
              <a:rPr lang="ru-RU" sz="2400" spc="-7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или</a:t>
            </a:r>
            <a:r>
              <a:rPr lang="ru-RU" sz="2400" spc="-7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отсутствию</a:t>
            </a:r>
            <a:r>
              <a:rPr lang="ru-RU" sz="2400" spc="-7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углов;</a:t>
            </a:r>
            <a:endParaRPr lang="ru-RU" sz="18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1143000" lvl="2" indent="-228600" algn="just">
              <a:lnSpc>
                <a:spcPct val="147000"/>
              </a:lnSpc>
              <a:spcBef>
                <a:spcPts val="805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22630" algn="l"/>
                <a:tab pos="723265" algn="l"/>
              </a:tabLst>
            </a:pP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различать</a:t>
            </a:r>
            <a:r>
              <a:rPr lang="ru-RU" sz="2400" spc="2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цвет,</a:t>
            </a:r>
            <a:r>
              <a:rPr lang="ru-RU" sz="2400" spc="3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форму,</a:t>
            </a:r>
            <a:r>
              <a:rPr lang="ru-RU" sz="2400" spc="4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величину,</a:t>
            </a:r>
            <a:r>
              <a:rPr lang="ru-RU" sz="2400" spc="3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особенности</a:t>
            </a:r>
            <a:r>
              <a:rPr lang="ru-RU" sz="2400" spc="3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фактуры,</a:t>
            </a:r>
            <a:r>
              <a:rPr lang="ru-RU" sz="2400" spc="3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положение</a:t>
            </a:r>
            <a:r>
              <a:rPr lang="ru-RU" sz="2400" spc="3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 пространстве;</a:t>
            </a:r>
            <a:endParaRPr lang="ru-RU" sz="18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1143000" lvl="2" indent="-228600" algn="just">
              <a:spcBef>
                <a:spcPts val="35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22630" algn="l"/>
                <a:tab pos="723265" algn="l"/>
              </a:tabLst>
            </a:pP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различать</a:t>
            </a:r>
            <a:r>
              <a:rPr lang="ru-RU" sz="2400" spc="-5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количество</a:t>
            </a:r>
            <a:r>
              <a:rPr lang="ru-RU" sz="2400" spc="-4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предметов</a:t>
            </a:r>
            <a:r>
              <a:rPr lang="ru-RU" sz="2400" spc="-5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(один,</a:t>
            </a:r>
            <a:r>
              <a:rPr lang="ru-RU" sz="2400" spc="-6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два,</a:t>
            </a:r>
            <a:r>
              <a:rPr lang="ru-RU" sz="2400" spc="-5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много);</a:t>
            </a:r>
            <a:endParaRPr lang="ru-RU" sz="18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1143000" lvl="2" indent="-228600">
              <a:lnSpc>
                <a:spcPct val="147000"/>
              </a:lnSpc>
              <a:spcBef>
                <a:spcPts val="805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22630" algn="l"/>
                <a:tab pos="723265" algn="l"/>
              </a:tabLst>
            </a:pP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считать</a:t>
            </a:r>
            <a:r>
              <a:rPr lang="ru-RU" sz="2400" spc="33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до</a:t>
            </a:r>
            <a:r>
              <a:rPr lang="ru-RU" sz="2400" spc="34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5</a:t>
            </a:r>
            <a:r>
              <a:rPr lang="ru-RU" sz="2400" spc="34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</a:t>
            </a:r>
            <a:r>
              <a:rPr lang="ru-RU" sz="2400" spc="34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показывать</a:t>
            </a:r>
            <a:r>
              <a:rPr lang="ru-RU" sz="2400" spc="33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соответствующее</a:t>
            </a:r>
            <a:r>
              <a:rPr lang="ru-RU" sz="2400" spc="33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количество</a:t>
            </a:r>
            <a:r>
              <a:rPr lang="ru-RU" sz="2400" spc="33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пальчиков</a:t>
            </a:r>
            <a:r>
              <a:rPr lang="ru-RU" sz="2400" spc="33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на</a:t>
            </a:r>
            <a:r>
              <a:rPr lang="ru-RU" sz="2400" spc="-33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руке;</a:t>
            </a:r>
            <a:endParaRPr lang="ru-RU" sz="18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1143000" lvl="2" indent="-228600">
              <a:spcBef>
                <a:spcPts val="45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22630" algn="l"/>
                <a:tab pos="723265" algn="l"/>
              </a:tabLst>
            </a:pP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находить</a:t>
            </a:r>
            <a:r>
              <a:rPr lang="ru-RU" sz="2400" spc="-5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нужный</a:t>
            </a:r>
            <a:r>
              <a:rPr lang="ru-RU" sz="2400" spc="-4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цвет</a:t>
            </a:r>
            <a:r>
              <a:rPr lang="ru-RU" sz="2400" spc="-4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при</a:t>
            </a:r>
            <a:r>
              <a:rPr lang="ru-RU" sz="2400" spc="-3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выборе</a:t>
            </a:r>
            <a:r>
              <a:rPr lang="ru-RU" sz="2400" spc="-4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из</a:t>
            </a:r>
            <a:r>
              <a:rPr lang="ru-RU" sz="2400" spc="-5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нескольких</a:t>
            </a:r>
            <a:r>
              <a:rPr lang="ru-RU" sz="2400" spc="-4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предложенных;</a:t>
            </a:r>
            <a:endParaRPr lang="ru-RU" sz="18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1143000" lvl="2" indent="-228600" algn="just">
              <a:lnSpc>
                <a:spcPct val="147000"/>
              </a:lnSpc>
              <a:spcBef>
                <a:spcPts val="805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23265" algn="l"/>
              </a:tabLst>
            </a:pP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выполнять</a:t>
            </a:r>
            <a:r>
              <a:rPr lang="ru-RU" sz="24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задания</a:t>
            </a:r>
            <a:r>
              <a:rPr lang="ru-RU" sz="24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по</a:t>
            </a:r>
            <a:r>
              <a:rPr lang="ru-RU" sz="24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ориентировке</a:t>
            </a:r>
            <a:r>
              <a:rPr lang="ru-RU" sz="24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на 3</a:t>
            </a:r>
            <a:r>
              <a:rPr lang="ru-RU" sz="24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признака</a:t>
            </a:r>
            <a:r>
              <a:rPr lang="ru-RU" sz="24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одновременно:</a:t>
            </a:r>
            <a:r>
              <a:rPr lang="ru-RU" sz="24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(большой</a:t>
            </a:r>
            <a:r>
              <a:rPr lang="ru-RU" sz="2400" spc="-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красный</a:t>
            </a:r>
            <a:r>
              <a:rPr lang="ru-RU" sz="2400" spc="-2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шар,</a:t>
            </a:r>
            <a:r>
              <a:rPr lang="ru-RU" sz="2400" spc="-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маленький</a:t>
            </a:r>
            <a:r>
              <a:rPr lang="ru-RU" sz="2400" spc="-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синий кубик);</a:t>
            </a:r>
            <a:endParaRPr lang="ru-RU" sz="18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6576172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>
            <a:extLst>
              <a:ext uri="{FF2B5EF4-FFF2-40B4-BE49-F238E27FC236}">
                <a16:creationId xmlns:a16="http://schemas.microsoft.com/office/drawing/2014/main" id="{38E389F3-741A-42AD-8F72-E98E46AEBC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-228600"/>
            <a:ext cx="11917680" cy="6918960"/>
          </a:xfrm>
        </p:spPr>
        <p:txBody>
          <a:bodyPr>
            <a:normAutofit fontScale="92500"/>
          </a:bodyPr>
          <a:lstStyle/>
          <a:p>
            <a:pPr marL="0" marR="0" lvl="0" indent="0" algn="just" defTabSz="914400" rtl="0" eaLnBrk="1" fontAlgn="auto" latinLnBrk="0" hangingPunct="1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ru-RU" sz="21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 algn="just">
              <a:lnSpc>
                <a:spcPct val="115000"/>
              </a:lnSpc>
              <a:buNone/>
            </a:pPr>
            <a:endParaRPr lang="ru-RU" sz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15000"/>
              </a:lnSpc>
              <a:spcBef>
                <a:spcPts val="165"/>
              </a:spcBef>
              <a:spcAft>
                <a:spcPts val="165"/>
              </a:spcAft>
              <a:buNone/>
            </a:pPr>
            <a:r>
              <a:rPr lang="ru-RU" sz="2800" b="1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По итогам 2 года обучения дети будут 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уме</a:t>
            </a:r>
            <a:r>
              <a:rPr lang="ru-RU" sz="2800" b="1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ть:</a:t>
            </a:r>
          </a:p>
          <a:p>
            <a:pPr marL="1143000" lvl="2" indent="-228600" algn="just">
              <a:lnSpc>
                <a:spcPct val="147000"/>
              </a:lnSpc>
              <a:spcBef>
                <a:spcPts val="35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23265" algn="l"/>
              </a:tabLst>
            </a:pP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ориентироваться</a:t>
            </a:r>
            <a:r>
              <a:rPr lang="ru-RU" sz="24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</a:t>
            </a:r>
            <a:r>
              <a:rPr lang="ru-RU" sz="24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трех</a:t>
            </a:r>
            <a:r>
              <a:rPr lang="ru-RU" sz="24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контрастных</a:t>
            </a:r>
            <a:r>
              <a:rPr lang="ru-RU" sz="24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величинах</a:t>
            </a:r>
            <a:r>
              <a:rPr lang="ru-RU" sz="24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предметов</a:t>
            </a:r>
            <a:r>
              <a:rPr lang="ru-RU" sz="24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(большие,</a:t>
            </a:r>
            <a:r>
              <a:rPr lang="ru-RU" sz="24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средние</a:t>
            </a:r>
            <a:r>
              <a:rPr lang="ru-RU" sz="2400" spc="-1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</a:t>
            </a:r>
            <a:r>
              <a:rPr lang="ru-RU" sz="2400" spc="-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маленькие</a:t>
            </a:r>
            <a:r>
              <a:rPr lang="ru-RU" sz="2400" spc="-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предметы),</a:t>
            </a:r>
            <a:r>
              <a:rPr lang="ru-RU" sz="2400" spc="-1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группировать</a:t>
            </a:r>
            <a:r>
              <a:rPr lang="ru-RU" sz="2400" spc="-1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по</a:t>
            </a:r>
            <a:r>
              <a:rPr lang="ru-RU" sz="2400" spc="2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образцу;</a:t>
            </a:r>
            <a:endParaRPr lang="ru-RU" sz="18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1143000" lvl="2" indent="-228600" algn="just">
              <a:lnSpc>
                <a:spcPct val="149000"/>
              </a:lnSpc>
              <a:spcBef>
                <a:spcPts val="45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23265" algn="l"/>
              </a:tabLst>
            </a:pP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сравнивать</a:t>
            </a:r>
            <a:r>
              <a:rPr lang="ru-RU" sz="24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предметы,</a:t>
            </a:r>
            <a:r>
              <a:rPr lang="ru-RU" sz="24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разные</a:t>
            </a:r>
            <a:r>
              <a:rPr lang="ru-RU" sz="24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по</a:t>
            </a:r>
            <a:r>
              <a:rPr lang="ru-RU" sz="24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длине,</a:t>
            </a:r>
            <a:r>
              <a:rPr lang="ru-RU" sz="24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толщине,</a:t>
            </a:r>
            <a:r>
              <a:rPr lang="ru-RU" sz="24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ширине,</a:t>
            </a:r>
            <a:r>
              <a:rPr lang="ru-RU" sz="24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высоте</a:t>
            </a:r>
            <a:r>
              <a:rPr lang="ru-RU" sz="2400" spc="-33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методом</a:t>
            </a:r>
            <a:r>
              <a:rPr lang="ru-RU" sz="2400" spc="11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наложения,</a:t>
            </a:r>
            <a:r>
              <a:rPr lang="ru-RU" sz="2400" spc="11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располагать</a:t>
            </a:r>
            <a:r>
              <a:rPr lang="ru-RU" sz="2400" spc="10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их</a:t>
            </a:r>
            <a:r>
              <a:rPr lang="ru-RU" sz="2400" spc="12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</a:t>
            </a:r>
            <a:r>
              <a:rPr lang="ru-RU" sz="2400" spc="1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определенной</a:t>
            </a:r>
            <a:r>
              <a:rPr lang="ru-RU" sz="2400" spc="11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последовательности</a:t>
            </a:r>
            <a:r>
              <a:rPr lang="ru-RU" sz="2400" spc="-33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 порядке убывания или нарастания величины, устанавливать размерные</a:t>
            </a:r>
            <a:r>
              <a:rPr lang="ru-RU" sz="24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отношения</a:t>
            </a:r>
            <a:r>
              <a:rPr lang="ru-RU" sz="2400" spc="-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между</a:t>
            </a:r>
            <a:r>
              <a:rPr lang="ru-RU" sz="2400" spc="-2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3-5</a:t>
            </a:r>
            <a:r>
              <a:rPr lang="ru-RU" sz="24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предметами;</a:t>
            </a:r>
            <a:endParaRPr lang="ru-RU" sz="18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1143000" lvl="2" indent="-228600" algn="just">
              <a:lnSpc>
                <a:spcPct val="145000"/>
              </a:lnSpc>
              <a:spcBef>
                <a:spcPts val="15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23265" algn="l"/>
              </a:tabLst>
            </a:pP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собирать пирамидку из 5 колец с убыванием величины, а также башенки</a:t>
            </a:r>
            <a:r>
              <a:rPr lang="ru-RU" sz="24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из</a:t>
            </a:r>
            <a:r>
              <a:rPr lang="ru-RU" sz="2400" spc="-1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кубов,</a:t>
            </a:r>
            <a:r>
              <a:rPr lang="ru-RU" sz="2400" spc="-1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цилиндров,</a:t>
            </a:r>
            <a:r>
              <a:rPr lang="ru-RU" sz="2400" spc="-1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стаканчиков</a:t>
            </a:r>
            <a:r>
              <a:rPr lang="ru-RU" sz="2400" spc="-1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</a:t>
            </a:r>
            <a:r>
              <a:rPr lang="ru-RU" sz="2400" spc="-1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убыванием</a:t>
            </a:r>
            <a:r>
              <a:rPr lang="ru-RU" sz="2400" spc="-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величины;</a:t>
            </a:r>
            <a:endParaRPr lang="ru-RU" sz="18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1143000" lvl="2" indent="-228600" algn="just">
              <a:spcBef>
                <a:spcPts val="65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23265" algn="l"/>
              </a:tabLst>
            </a:pP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собирать</a:t>
            </a:r>
            <a:r>
              <a:rPr lang="ru-RU" sz="2400" spc="-3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пятиместную</a:t>
            </a:r>
            <a:r>
              <a:rPr lang="ru-RU" sz="2400" spc="-3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матрешку</a:t>
            </a:r>
            <a:r>
              <a:rPr lang="ru-RU" sz="2400" spc="-4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</a:t>
            </a:r>
            <a:r>
              <a:rPr lang="ru-RU" sz="2400" spc="-2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совмещением</a:t>
            </a:r>
            <a:r>
              <a:rPr lang="ru-RU" sz="2400" spc="-4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рисунка;</a:t>
            </a:r>
            <a:endParaRPr lang="ru-RU" sz="18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1143000" lvl="2" indent="-228600" algn="just">
              <a:spcBef>
                <a:spcPts val="805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23265" algn="l"/>
              </a:tabLst>
            </a:pP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определять</a:t>
            </a:r>
            <a:r>
              <a:rPr lang="ru-RU" sz="2400" spc="-6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предметы</a:t>
            </a:r>
            <a:r>
              <a:rPr lang="ru-RU" sz="2400" spc="-5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по</a:t>
            </a:r>
            <a:r>
              <a:rPr lang="ru-RU" sz="2400" spc="-5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контуру;</a:t>
            </a:r>
            <a:endParaRPr lang="ru-RU" sz="18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1143000" lvl="2" indent="-228600">
              <a:lnSpc>
                <a:spcPct val="145000"/>
              </a:lnSpc>
              <a:spcBef>
                <a:spcPts val="805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22630" algn="l"/>
                <a:tab pos="723265" algn="l"/>
              </a:tabLst>
            </a:pP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работать</a:t>
            </a:r>
            <a:r>
              <a:rPr lang="ru-RU" sz="2400" spc="17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</a:t>
            </a:r>
            <a:r>
              <a:rPr lang="ru-RU" sz="2400" spc="17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разрезными</a:t>
            </a:r>
            <a:r>
              <a:rPr lang="ru-RU" sz="2400" spc="17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картинками:</a:t>
            </a:r>
            <a:r>
              <a:rPr lang="ru-RU" sz="2400" spc="17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собирать</a:t>
            </a:r>
            <a:r>
              <a:rPr lang="ru-RU" sz="2400" spc="17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целостное</a:t>
            </a:r>
            <a:r>
              <a:rPr lang="ru-RU" sz="2400" spc="16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изображение</a:t>
            </a:r>
            <a:r>
              <a:rPr lang="ru-RU" sz="2400" spc="18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из</a:t>
            </a:r>
            <a:r>
              <a:rPr lang="ru-RU" sz="2400" spc="-33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2-4</a:t>
            </a:r>
            <a:r>
              <a:rPr lang="ru-RU" sz="2400" spc="-1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частей;</a:t>
            </a:r>
            <a:endParaRPr lang="ru-RU" sz="18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1143000" lvl="2" indent="-228600">
              <a:spcBef>
                <a:spcPts val="70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22630" algn="l"/>
                <a:tab pos="723265" algn="l"/>
              </a:tabLst>
            </a:pP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воспроизводить</a:t>
            </a:r>
            <a:r>
              <a:rPr lang="ru-RU" sz="2400" spc="-4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ряд</a:t>
            </a:r>
            <a:r>
              <a:rPr lang="ru-RU" sz="2400" spc="-4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последовательных</a:t>
            </a:r>
            <a:r>
              <a:rPr lang="ru-RU" sz="2400" spc="-3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действий</a:t>
            </a:r>
            <a:r>
              <a:rPr lang="ru-RU" sz="2400" spc="-4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(начало</a:t>
            </a:r>
            <a:r>
              <a:rPr lang="ru-RU" sz="2400" spc="-3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сюжетной</a:t>
            </a:r>
            <a:r>
              <a:rPr lang="ru-RU" sz="2400" spc="-3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игры);</a:t>
            </a:r>
            <a:endParaRPr lang="ru-RU" sz="18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1143000" lvl="2" indent="-228600">
              <a:lnSpc>
                <a:spcPct val="150000"/>
              </a:lnSpc>
              <a:spcBef>
                <a:spcPts val="805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22630" algn="l"/>
                <a:tab pos="723265" algn="l"/>
              </a:tabLst>
            </a:pP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использовать</a:t>
            </a:r>
            <a:r>
              <a:rPr lang="ru-RU" sz="2400" spc="-3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предметы-заместители</a:t>
            </a:r>
            <a:r>
              <a:rPr lang="ru-RU" sz="2400" spc="-2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</a:t>
            </a:r>
            <a:r>
              <a:rPr lang="ru-RU" sz="2400" spc="-2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игре;</a:t>
            </a:r>
            <a:endParaRPr lang="ru-RU" sz="18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7772659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>
            <a:extLst>
              <a:ext uri="{FF2B5EF4-FFF2-40B4-BE49-F238E27FC236}">
                <a16:creationId xmlns:a16="http://schemas.microsoft.com/office/drawing/2014/main" id="{38E389F3-741A-42AD-8F72-E98E46AEBC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-228600"/>
            <a:ext cx="11917680" cy="6918960"/>
          </a:xfrm>
        </p:spPr>
        <p:txBody>
          <a:bodyPr>
            <a:normAutofit fontScale="85000" lnSpcReduction="20000"/>
          </a:bodyPr>
          <a:lstStyle/>
          <a:p>
            <a:pPr marL="0" marR="0" lvl="0" indent="0" algn="just" defTabSz="914400" rtl="0" eaLnBrk="1" fontAlgn="auto" latinLnBrk="0" hangingPunct="1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ru-RU" sz="21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 algn="just">
              <a:lnSpc>
                <a:spcPct val="115000"/>
              </a:lnSpc>
              <a:buNone/>
            </a:pPr>
            <a:endParaRPr lang="ru-RU" sz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15000"/>
              </a:lnSpc>
              <a:spcBef>
                <a:spcPts val="165"/>
              </a:spcBef>
              <a:spcAft>
                <a:spcPts val="165"/>
              </a:spcAft>
              <a:buNone/>
            </a:pPr>
            <a:r>
              <a:rPr lang="ru-RU" sz="2800" b="1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По итогам 2 года обучения дети будут 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уме</a:t>
            </a:r>
            <a:r>
              <a:rPr lang="ru-RU" sz="2800" b="1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ть:</a:t>
            </a:r>
          </a:p>
          <a:p>
            <a:pPr marL="1143000" lvl="2" indent="-228600">
              <a:lnSpc>
                <a:spcPct val="150000"/>
              </a:lnSpc>
              <a:spcBef>
                <a:spcPts val="5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22630" algn="l"/>
                <a:tab pos="723265" algn="l"/>
              </a:tabLst>
            </a:pP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играть</a:t>
            </a:r>
            <a:r>
              <a:rPr lang="ru-RU" sz="2400" spc="-2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рядом</a:t>
            </a:r>
            <a:r>
              <a:rPr lang="ru-RU" sz="2400" spc="-2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</a:t>
            </a:r>
            <a:r>
              <a:rPr lang="ru-RU" sz="2400" spc="-2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вместе</a:t>
            </a:r>
            <a:r>
              <a:rPr lang="ru-RU" sz="2400" spc="-2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со</a:t>
            </a:r>
            <a:r>
              <a:rPr lang="ru-RU" sz="2400" spc="-2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сверстниками;</a:t>
            </a:r>
            <a:endParaRPr lang="ru-RU" sz="18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1143000" lvl="2" indent="-228600">
              <a:lnSpc>
                <a:spcPct val="147000"/>
              </a:lnSpc>
              <a:spcBef>
                <a:spcPts val="805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22630" algn="l"/>
                <a:tab pos="723265" algn="l"/>
              </a:tabLst>
            </a:pP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бегать</a:t>
            </a:r>
            <a:r>
              <a:rPr lang="ru-RU" sz="2400" spc="-4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</a:t>
            </a:r>
            <a:r>
              <a:rPr lang="ru-RU" sz="2400" spc="-3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одном</a:t>
            </a:r>
            <a:r>
              <a:rPr lang="ru-RU" sz="2400" spc="-3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направлении,</a:t>
            </a:r>
            <a:r>
              <a:rPr lang="ru-RU" sz="2400" spc="-3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ползать,</a:t>
            </a:r>
            <a:r>
              <a:rPr lang="ru-RU" sz="2400" spc="-3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катать,</a:t>
            </a:r>
            <a:r>
              <a:rPr lang="ru-RU" sz="2400" spc="-3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бросать,</a:t>
            </a:r>
            <a:r>
              <a:rPr lang="ru-RU" sz="2400" spc="-3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метать</a:t>
            </a:r>
            <a:r>
              <a:rPr lang="ru-RU" sz="2400" spc="-4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мяч,</a:t>
            </a:r>
            <a:r>
              <a:rPr lang="ru-RU" sz="2400" spc="-2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прыгать</a:t>
            </a:r>
            <a:r>
              <a:rPr lang="ru-RU" sz="2400" spc="-33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на</a:t>
            </a:r>
            <a:r>
              <a:rPr lang="ru-RU" sz="2400" spc="-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двух ногах</a:t>
            </a:r>
            <a:r>
              <a:rPr lang="ru-RU" sz="24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 продвижением</a:t>
            </a:r>
            <a:r>
              <a:rPr lang="ru-RU" sz="2400" spc="-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вперед;</a:t>
            </a:r>
            <a:endParaRPr lang="ru-RU" sz="18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1143000" lvl="2" indent="-228600">
              <a:spcBef>
                <a:spcPts val="45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22630" algn="l"/>
                <a:tab pos="723265" algn="l"/>
              </a:tabLst>
            </a:pP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ходить</a:t>
            </a:r>
            <a:r>
              <a:rPr lang="ru-RU" sz="2400" spc="-3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со</a:t>
            </a:r>
            <a:r>
              <a:rPr lang="ru-RU" sz="2400" spc="-2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сменой</a:t>
            </a:r>
            <a:r>
              <a:rPr lang="ru-RU" sz="2400" spc="-3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направления,</a:t>
            </a:r>
            <a:r>
              <a:rPr lang="ru-RU" sz="2400" spc="-2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бежать</a:t>
            </a:r>
            <a:r>
              <a:rPr lang="ru-RU" sz="2400" spc="-3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</a:t>
            </a:r>
            <a:r>
              <a:rPr lang="ru-RU" sz="2400" spc="-3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останавливаться</a:t>
            </a:r>
            <a:r>
              <a:rPr lang="ru-RU" sz="2400" spc="-4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по</a:t>
            </a:r>
            <a:r>
              <a:rPr lang="ru-RU" sz="2400" spc="-3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сигналу;</a:t>
            </a:r>
            <a:endParaRPr lang="ru-RU" sz="18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1143000" lvl="2" indent="-228600">
              <a:spcBef>
                <a:spcPts val="805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22630" algn="l"/>
                <a:tab pos="723265" algn="l"/>
              </a:tabLst>
            </a:pP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перепрыгивать</a:t>
            </a:r>
            <a:r>
              <a:rPr lang="ru-RU" sz="2400" spc="-2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через</a:t>
            </a:r>
            <a:r>
              <a:rPr lang="ru-RU" sz="2400" spc="-2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препятствие</a:t>
            </a:r>
            <a:r>
              <a:rPr lang="ru-RU" sz="2400" spc="-1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шириной</a:t>
            </a:r>
            <a:r>
              <a:rPr lang="ru-RU" sz="2400" spc="-1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10-30</a:t>
            </a:r>
            <a:r>
              <a:rPr lang="ru-RU" sz="2400" spc="-1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см;</a:t>
            </a:r>
            <a:endParaRPr lang="ru-RU" sz="18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1143000" lvl="2" indent="-228600">
              <a:spcBef>
                <a:spcPts val="790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22630" algn="l"/>
                <a:tab pos="723265" algn="l"/>
              </a:tabLst>
            </a:pP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выполнять</a:t>
            </a:r>
            <a:r>
              <a:rPr lang="ru-RU" sz="2400" spc="-4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общеразвивающие</a:t>
            </a:r>
            <a:r>
              <a:rPr lang="ru-RU" sz="2400" spc="-4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упражнения;</a:t>
            </a:r>
            <a:endParaRPr lang="ru-RU" sz="18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1143000" lvl="2" indent="-228600">
              <a:spcBef>
                <a:spcPts val="805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22630" algn="l"/>
                <a:tab pos="723265" algn="l"/>
              </a:tabLst>
            </a:pP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участвовать</a:t>
            </a:r>
            <a:r>
              <a:rPr lang="ru-RU" sz="2400" spc="-3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</a:t>
            </a:r>
            <a:r>
              <a:rPr lang="ru-RU" sz="2400" spc="-3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совместных</a:t>
            </a:r>
            <a:r>
              <a:rPr lang="ru-RU" sz="2400" spc="-2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подвижных</a:t>
            </a:r>
            <a:r>
              <a:rPr lang="ru-RU" sz="2400" spc="-2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играх;</a:t>
            </a:r>
            <a:endParaRPr lang="ru-RU" sz="18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1143000" lvl="2" indent="-228600">
              <a:spcBef>
                <a:spcPts val="795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22630" algn="l"/>
                <a:tab pos="723265" algn="l"/>
              </a:tabLst>
            </a:pP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изображать</a:t>
            </a:r>
            <a:r>
              <a:rPr lang="ru-RU" sz="2400" spc="-7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знакомые</a:t>
            </a:r>
            <a:r>
              <a:rPr lang="ru-RU" sz="2400" spc="-6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единичные</a:t>
            </a:r>
            <a:r>
              <a:rPr lang="ru-RU" sz="2400" spc="-6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предметы</a:t>
            </a:r>
            <a:r>
              <a:rPr lang="ru-RU" sz="2400" spc="-5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округлой</a:t>
            </a:r>
            <a:r>
              <a:rPr lang="ru-RU" sz="2400" spc="-6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формы;</a:t>
            </a:r>
            <a:endParaRPr lang="ru-RU" sz="18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1143000" lvl="2" indent="-228600">
              <a:lnSpc>
                <a:spcPct val="147000"/>
              </a:lnSpc>
              <a:spcBef>
                <a:spcPts val="805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22630" algn="l"/>
                <a:tab pos="723265" algn="l"/>
              </a:tabLst>
            </a:pP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рисовать</a:t>
            </a:r>
            <a:r>
              <a:rPr lang="ru-RU" sz="2400" spc="27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палочки</a:t>
            </a:r>
            <a:r>
              <a:rPr lang="ru-RU" sz="2400" spc="28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</a:t>
            </a:r>
            <a:r>
              <a:rPr lang="ru-RU" sz="2400" spc="27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линии,</a:t>
            </a:r>
            <a:r>
              <a:rPr lang="ru-RU" sz="2400" spc="27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пресекать</a:t>
            </a:r>
            <a:r>
              <a:rPr lang="ru-RU" sz="2400" spc="26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их,</a:t>
            </a:r>
            <a:r>
              <a:rPr lang="ru-RU" sz="2400" spc="27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рисовать</a:t>
            </a:r>
            <a:r>
              <a:rPr lang="ru-RU" sz="2400" spc="28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штрихом</a:t>
            </a:r>
            <a:r>
              <a:rPr lang="ru-RU" sz="2400" spc="28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</a:t>
            </a:r>
            <a:r>
              <a:rPr lang="ru-RU" sz="2400" spc="28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мазком,</a:t>
            </a:r>
            <a:r>
              <a:rPr lang="ru-RU" sz="2400" spc="-33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прямые</a:t>
            </a:r>
            <a:r>
              <a:rPr lang="ru-RU" sz="2400" spc="-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 замкнутые линии;</a:t>
            </a:r>
            <a:endParaRPr lang="ru-RU" sz="18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1143000" lvl="2" indent="-228600">
              <a:spcBef>
                <a:spcPts val="45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22630" algn="l"/>
                <a:tab pos="723265" algn="l"/>
              </a:tabLst>
            </a:pP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правильно</a:t>
            </a:r>
            <a:r>
              <a:rPr lang="ru-RU" sz="2400" spc="-1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держать</a:t>
            </a:r>
            <a:r>
              <a:rPr lang="ru-RU" sz="2400" spc="-2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карандаш</a:t>
            </a:r>
            <a:r>
              <a:rPr lang="ru-RU" sz="2400" spc="-1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или</a:t>
            </a:r>
            <a:r>
              <a:rPr lang="ru-RU" sz="2400" spc="-3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кисть;</a:t>
            </a:r>
            <a:endParaRPr lang="ru-RU" sz="18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1143000" lvl="2" indent="-228600" algn="just">
              <a:lnSpc>
                <a:spcPct val="147000"/>
              </a:lnSpc>
              <a:spcBef>
                <a:spcPts val="795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23265" algn="l"/>
              </a:tabLst>
            </a:pP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лепить</a:t>
            </a:r>
            <a:r>
              <a:rPr lang="ru-RU" sz="24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из</a:t>
            </a:r>
            <a:r>
              <a:rPr lang="ru-RU" sz="24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пластилина,</a:t>
            </a:r>
            <a:r>
              <a:rPr lang="ru-RU" sz="24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скатывать</a:t>
            </a:r>
            <a:r>
              <a:rPr lang="ru-RU" sz="24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шары,</a:t>
            </a:r>
            <a:r>
              <a:rPr lang="ru-RU" sz="24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приплющивать</a:t>
            </a:r>
            <a:r>
              <a:rPr lang="ru-RU" sz="24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их</a:t>
            </a:r>
            <a:r>
              <a:rPr lang="ru-RU" sz="24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между</a:t>
            </a:r>
            <a:r>
              <a:rPr lang="ru-RU" sz="24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ладонями,</a:t>
            </a:r>
            <a:r>
              <a:rPr lang="ru-RU" sz="2400" spc="-3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раскатывать</a:t>
            </a:r>
            <a:r>
              <a:rPr lang="ru-RU" sz="2400" spc="-3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колбаски,</a:t>
            </a:r>
            <a:r>
              <a:rPr lang="ru-RU" sz="2400" spc="-2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соединять</a:t>
            </a:r>
            <a:r>
              <a:rPr lang="ru-RU" sz="2400" spc="-3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две</a:t>
            </a:r>
            <a:r>
              <a:rPr lang="ru-RU" sz="2400" spc="-2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детали</a:t>
            </a:r>
            <a:r>
              <a:rPr lang="ru-RU" sz="2400" spc="-2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</a:t>
            </a:r>
            <a:r>
              <a:rPr lang="ru-RU" sz="2400" spc="-2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один</a:t>
            </a:r>
            <a:r>
              <a:rPr lang="ru-RU" sz="2400" spc="-4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предмет;</a:t>
            </a:r>
            <a:endParaRPr lang="ru-RU" sz="18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1143000" lvl="2" indent="-228600" algn="just">
              <a:lnSpc>
                <a:spcPct val="147000"/>
              </a:lnSpc>
              <a:spcBef>
                <a:spcPts val="45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23265" algn="l"/>
              </a:tabLst>
            </a:pP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выкладывать</a:t>
            </a:r>
            <a:r>
              <a:rPr lang="ru-RU" sz="24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на</a:t>
            </a:r>
            <a:r>
              <a:rPr lang="ru-RU" sz="24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листе</a:t>
            </a:r>
            <a:r>
              <a:rPr lang="ru-RU" sz="24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бумаги</a:t>
            </a:r>
            <a:r>
              <a:rPr lang="ru-RU" sz="24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приготовленные</a:t>
            </a:r>
            <a:r>
              <a:rPr lang="ru-RU" sz="24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бумажные</a:t>
            </a:r>
            <a:r>
              <a:rPr lang="ru-RU" sz="24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силуэты</a:t>
            </a:r>
            <a:r>
              <a:rPr lang="ru-RU" sz="24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предметов,</a:t>
            </a:r>
            <a:r>
              <a:rPr lang="ru-RU" sz="2400" spc="-1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наклеивать</a:t>
            </a:r>
            <a:r>
              <a:rPr lang="ru-RU" sz="2400" spc="-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их.</a:t>
            </a:r>
            <a:endParaRPr lang="ru-RU" sz="18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1143000" lvl="2" indent="-228600" algn="just">
              <a:lnSpc>
                <a:spcPct val="149000"/>
              </a:lnSpc>
              <a:spcBef>
                <a:spcPts val="45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23265" algn="l"/>
              </a:tabLst>
            </a:pP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самостоятельно выполнять простые сюжетные постройки и называть их,</a:t>
            </a:r>
            <a:r>
              <a:rPr lang="ru-RU" sz="24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конструировать</a:t>
            </a:r>
            <a:r>
              <a:rPr lang="ru-RU" sz="24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предметы</a:t>
            </a:r>
            <a:r>
              <a:rPr lang="ru-RU" sz="24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из</a:t>
            </a:r>
            <a:r>
              <a:rPr lang="ru-RU" sz="24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трех</a:t>
            </a:r>
            <a:r>
              <a:rPr lang="ru-RU" sz="24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частей</a:t>
            </a:r>
            <a:r>
              <a:rPr lang="ru-RU" sz="24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(ворота,</a:t>
            </a:r>
            <a:r>
              <a:rPr lang="ru-RU" sz="24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кроватка,</a:t>
            </a:r>
            <a:r>
              <a:rPr lang="ru-RU" sz="24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машинка,</a:t>
            </a:r>
            <a:r>
              <a:rPr lang="ru-RU" sz="24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скамейка</a:t>
            </a:r>
            <a:r>
              <a:rPr lang="ru-RU" sz="2400" spc="-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 т.п.).</a:t>
            </a:r>
            <a:endParaRPr lang="ru-RU" sz="18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7148580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43F9F6-90CA-40F5-B168-115DCF7BD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379" y="365125"/>
            <a:ext cx="11829447" cy="1325563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рассчитана на 2 года обучения с сентября по май для детей 1-3 лет. Ребенок может присоединиться к сверстникам на любом </a:t>
            </a:r>
            <a:b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этапе освоения программы</a:t>
            </a: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D1BB9157-43DC-44FD-8916-E7ED828AB7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6269181"/>
              </p:ext>
            </p:extLst>
          </p:nvPr>
        </p:nvGraphicFramePr>
        <p:xfrm>
          <a:off x="518159" y="1859280"/>
          <a:ext cx="11308080" cy="4507835"/>
        </p:xfrm>
        <a:graphic>
          <a:graphicData uri="http://schemas.openxmlformats.org/drawingml/2006/table">
            <a:tbl>
              <a:tblPr firstRow="1" firstCol="1" bandRow="1"/>
              <a:tblGrid>
                <a:gridCol w="2688432">
                  <a:extLst>
                    <a:ext uri="{9D8B030D-6E8A-4147-A177-3AD203B41FA5}">
                      <a16:colId xmlns:a16="http://schemas.microsoft.com/office/drawing/2014/main" val="841987575"/>
                    </a:ext>
                  </a:extLst>
                </a:gridCol>
                <a:gridCol w="2336844">
                  <a:extLst>
                    <a:ext uri="{9D8B030D-6E8A-4147-A177-3AD203B41FA5}">
                      <a16:colId xmlns:a16="http://schemas.microsoft.com/office/drawing/2014/main" val="1918127207"/>
                    </a:ext>
                  </a:extLst>
                </a:gridCol>
                <a:gridCol w="2707618">
                  <a:extLst>
                    <a:ext uri="{9D8B030D-6E8A-4147-A177-3AD203B41FA5}">
                      <a16:colId xmlns:a16="http://schemas.microsoft.com/office/drawing/2014/main" val="1062828995"/>
                    </a:ext>
                  </a:extLst>
                </a:gridCol>
                <a:gridCol w="1230610">
                  <a:extLst>
                    <a:ext uri="{9D8B030D-6E8A-4147-A177-3AD203B41FA5}">
                      <a16:colId xmlns:a16="http://schemas.microsoft.com/office/drawing/2014/main" val="3305041456"/>
                    </a:ext>
                  </a:extLst>
                </a:gridCol>
                <a:gridCol w="1201622">
                  <a:extLst>
                    <a:ext uri="{9D8B030D-6E8A-4147-A177-3AD203B41FA5}">
                      <a16:colId xmlns:a16="http://schemas.microsoft.com/office/drawing/2014/main" val="1880877679"/>
                    </a:ext>
                  </a:extLst>
                </a:gridCol>
                <a:gridCol w="1142954">
                  <a:extLst>
                    <a:ext uri="{9D8B030D-6E8A-4147-A177-3AD203B41FA5}">
                      <a16:colId xmlns:a16="http://schemas.microsoft.com/office/drawing/2014/main" val="2847676597"/>
                    </a:ext>
                  </a:extLst>
                </a:gridCol>
              </a:tblGrid>
              <a:tr h="279965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Наименование программы дополнительного образования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412" marR="63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Возраст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412" marR="63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Продолжительность занятий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412" marR="63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Количество занятий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412" marR="63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5311911"/>
                  </a:ext>
                </a:extLst>
              </a:tr>
              <a:tr h="8834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неделю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412" marR="63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месяц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412" marR="63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412" marR="63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8256786"/>
                  </a:ext>
                </a:extLst>
              </a:tr>
              <a:tr h="1382922"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Дополнительная общеобразовательная общеразвивающая программа социально-гуманитарной направленности для детей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1-3 лет «ВМЕСТЕ С МАМОЙ»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412" marR="63412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1-2 года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412" marR="63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блока по 10 минут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412" marR="63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412" marR="63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412" marR="63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412" marR="63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7116194"/>
                  </a:ext>
                </a:extLst>
              </a:tr>
              <a:tr h="19614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2-3 года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412" marR="63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блока по10 минут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412" marR="63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412" marR="63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412" marR="63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412" marR="63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77067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14514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2F16EE-DCF8-4C99-AFD4-8AE99D1A1C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965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ЗАНЯТИЯ: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864C932-F002-4A02-8ED4-A928FE32D9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228600" y="904776"/>
            <a:ext cx="12289055" cy="5813658"/>
          </a:xfrm>
        </p:spPr>
        <p:txBody>
          <a:bodyPr>
            <a:normAutofit fontScale="92500" lnSpcReduction="20000"/>
          </a:bodyPr>
          <a:lstStyle/>
          <a:p>
            <a:pPr marL="715010" indent="450215" algn="just">
              <a:lnSpc>
                <a:spcPct val="150000"/>
              </a:lnSpc>
              <a:spcBef>
                <a:spcPts val="815"/>
              </a:spcBef>
              <a:spcAft>
                <a:spcPts val="0"/>
              </a:spcAft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Занятия</a:t>
            </a:r>
            <a:r>
              <a:rPr lang="ru-RU" sz="2000" spc="3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проходят</a:t>
            </a:r>
            <a:r>
              <a:rPr lang="ru-RU" sz="2000" spc="3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2000" spc="3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</a:t>
            </a:r>
            <a:r>
              <a:rPr lang="ru-RU" sz="2000" spc="3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000" spc="3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неделю</a:t>
            </a:r>
            <a:r>
              <a:rPr lang="ru-RU" sz="2000" spc="3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</a:t>
            </a:r>
            <a:r>
              <a:rPr lang="ru-RU" sz="2000" spc="3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2000" spc="3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часу.</a:t>
            </a:r>
            <a:r>
              <a:rPr lang="ru-RU" sz="2000" spc="3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000" spc="3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соответствии</a:t>
            </a:r>
            <a:r>
              <a:rPr lang="ru-RU" sz="2000" spc="3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000" spc="-3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требованиями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СанПиН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2.4.1.3049-13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«Санитарно-эпидемиологические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требования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устройству,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содержанию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организации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режима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работы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дошкольных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образовательных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организаций»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(утверждены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постановлением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Главного государственного санитарного врача Российской Федерации от 15 мая</a:t>
            </a:r>
            <a:r>
              <a:rPr lang="ru-RU" sz="2000" spc="-3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2013 г. № 26) предполагается проведение 3 блоков занятий (непосредственно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образовательная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деятельность)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продолжительностью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минут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каждый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перерывами для отдыха продолжительностью 10-15 минут, в течение которых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организуются музыкальные, танцевальные, подвижные игры и физкультурные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разминки.</a:t>
            </a:r>
          </a:p>
          <a:p>
            <a:pPr marL="715010" indent="450215" algn="just">
              <a:lnSpc>
                <a:spcPct val="150000"/>
              </a:lnSpc>
              <a:spcBef>
                <a:spcPts val="805"/>
              </a:spcBef>
              <a:spcAft>
                <a:spcPts val="0"/>
              </a:spcAft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Структура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занятий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предполагает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частую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смену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видов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деятельности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из</a:t>
            </a:r>
            <a:r>
              <a:rPr lang="ru-RU" sz="2000" spc="-3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расчета 2-3 минуты на одну игру, при этом происходит чередование активных и</a:t>
            </a:r>
            <a:r>
              <a:rPr lang="ru-RU" sz="2000" spc="-3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спокойных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видов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деятельности.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Учитывая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возрастные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особенности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детей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раннего возраста, занятия проводятся с непосредственным участием близкого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ребенку взрослого, что обеспечивает эмоциональное благополучие малыша и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эффективное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безопасное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усвоение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знаний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навыков.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обеспечения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положительного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эмоционального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воздействия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удержания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внимания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детей,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каждое занятие начинается со встречи игрового персонажа (мягкая игрушка,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кукла</a:t>
            </a:r>
            <a:r>
              <a:rPr lang="ru-RU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би-ба-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бо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),</a:t>
            </a:r>
            <a:r>
              <a:rPr lang="ru-RU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который</a:t>
            </a:r>
            <a:r>
              <a:rPr lang="ru-RU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помогает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проводить</a:t>
            </a:r>
            <a:r>
              <a:rPr lang="ru-RU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игры</a:t>
            </a:r>
            <a:r>
              <a:rPr lang="ru-RU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упражнения.</a:t>
            </a: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43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  <a:p>
            <a:pPr marL="3556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43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333608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8E22E7-2E51-4211-B281-184BF12130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189"/>
            <a:ext cx="11020124" cy="1325563"/>
          </a:xfrm>
        </p:spPr>
        <p:txBody>
          <a:bodyPr>
            <a:normAutofit fontScale="90000"/>
          </a:bodyPr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</a:pPr>
            <a:r>
              <a:rPr lang="ru-RU" sz="31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МОНИТОРИНГ РЕЗУЛЬТАТОВ ОСВОЕНИЯ ПРОГРАММЫ</a:t>
            </a:r>
            <a:b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5881D08-E14A-4870-A8A6-00E394E2B8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670" y="734970"/>
            <a:ext cx="11269770" cy="5804299"/>
          </a:xfrm>
        </p:spPr>
        <p:txBody>
          <a:bodyPr>
            <a:normAutofit fontScale="32500" lnSpcReduction="20000"/>
          </a:bodyPr>
          <a:lstStyle/>
          <a:p>
            <a:pPr marL="715010" indent="450215" algn="just">
              <a:lnSpc>
                <a:spcPct val="150000"/>
              </a:lnSpc>
              <a:spcBef>
                <a:spcPts val="795"/>
              </a:spcBef>
              <a:spcAft>
                <a:spcPts val="0"/>
              </a:spcAft>
            </a:pPr>
            <a:r>
              <a:rPr lang="ru-RU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Реализация</a:t>
            </a:r>
            <a:r>
              <a:rPr lang="ru-RU" sz="8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программы</a:t>
            </a:r>
            <a:r>
              <a:rPr lang="ru-RU" sz="8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«Вместе</a:t>
            </a:r>
            <a:r>
              <a:rPr lang="ru-RU" sz="8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8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мамой»</a:t>
            </a:r>
            <a:r>
              <a:rPr lang="ru-RU" sz="8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(развитие</a:t>
            </a:r>
            <a:r>
              <a:rPr lang="ru-RU" sz="8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детей</a:t>
            </a:r>
            <a:r>
              <a:rPr lang="ru-RU" sz="8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раннего</a:t>
            </a:r>
            <a:r>
              <a:rPr lang="ru-RU" sz="8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возраста)</a:t>
            </a:r>
            <a:r>
              <a:rPr lang="ru-RU" sz="8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предусматривает</a:t>
            </a:r>
            <a:r>
              <a:rPr lang="ru-RU" sz="8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входной,</a:t>
            </a:r>
            <a:r>
              <a:rPr lang="ru-RU" sz="8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текущий и</a:t>
            </a:r>
            <a:r>
              <a:rPr lang="ru-RU" sz="8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итоговый</a:t>
            </a:r>
            <a:r>
              <a:rPr lang="ru-RU" sz="8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контроль на основе наблюдений.</a:t>
            </a:r>
          </a:p>
          <a:p>
            <a:pPr marL="715010" indent="450215" algn="just">
              <a:lnSpc>
                <a:spcPct val="150000"/>
              </a:lnSpc>
              <a:spcBef>
                <a:spcPts val="805"/>
              </a:spcBef>
              <a:spcAft>
                <a:spcPts val="0"/>
              </a:spcAft>
            </a:pPr>
            <a:r>
              <a:rPr lang="ru-RU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Входной контроль</a:t>
            </a:r>
            <a:r>
              <a:rPr lang="ru-RU" sz="8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проводится с целью выявления начального уровня</a:t>
            </a:r>
            <a:r>
              <a:rPr lang="ru-RU" sz="8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развития</a:t>
            </a:r>
            <a:r>
              <a:rPr lang="ru-RU" sz="8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ребенка,</a:t>
            </a:r>
            <a:r>
              <a:rPr lang="ru-RU" sz="8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степени</a:t>
            </a:r>
            <a:r>
              <a:rPr lang="ru-RU" sz="8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произвольности</a:t>
            </a:r>
            <a:r>
              <a:rPr lang="ru-RU" sz="8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поведения,</a:t>
            </a:r>
            <a:r>
              <a:rPr lang="ru-RU" sz="8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уровня</a:t>
            </a:r>
            <a:r>
              <a:rPr lang="ru-RU" sz="8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развития</a:t>
            </a:r>
            <a:r>
              <a:rPr lang="ru-RU" sz="8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психических</a:t>
            </a:r>
            <a:r>
              <a:rPr lang="ru-RU" sz="8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функций,</a:t>
            </a:r>
            <a:r>
              <a:rPr lang="ru-RU" sz="8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мелкой</a:t>
            </a:r>
            <a:r>
              <a:rPr lang="ru-RU" sz="8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8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крупной</a:t>
            </a:r>
            <a:r>
              <a:rPr lang="ru-RU" sz="8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моторики,</a:t>
            </a:r>
            <a:r>
              <a:rPr lang="ru-RU" sz="8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общей</a:t>
            </a:r>
            <a:r>
              <a:rPr lang="ru-RU" sz="8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координации</a:t>
            </a:r>
            <a:r>
              <a:rPr lang="ru-RU" sz="8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движений.</a:t>
            </a:r>
          </a:p>
          <a:p>
            <a:pPr marL="715010" indent="450215" algn="just">
              <a:lnSpc>
                <a:spcPct val="150000"/>
              </a:lnSpc>
              <a:spcBef>
                <a:spcPts val="805"/>
              </a:spcBef>
              <a:spcAft>
                <a:spcPts val="0"/>
              </a:spcAft>
            </a:pPr>
            <a:r>
              <a:rPr lang="ru-RU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Текущий контроль позволяет оценить успешность прохождения модулей</a:t>
            </a:r>
            <a:r>
              <a:rPr lang="ru-RU" sz="8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программы.</a:t>
            </a:r>
          </a:p>
          <a:p>
            <a:pPr marL="0" lvl="0" indent="0" algn="just">
              <a:lnSpc>
                <a:spcPct val="115000"/>
              </a:lnSpc>
              <a:spcAft>
                <a:spcPts val="1000"/>
              </a:spcAft>
              <a:buNone/>
            </a:pPr>
            <a:endParaRPr kumimoji="0" lang="ru-RU" sz="5000" b="0" i="0" u="none" strike="noStrike" kern="0" cap="none" spc="-5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  <a:p>
            <a:pPr marL="0" lvl="0" indent="0" algn="just">
              <a:lnSpc>
                <a:spcPct val="115000"/>
              </a:lnSpc>
              <a:spcAft>
                <a:spcPts val="1000"/>
              </a:spcAft>
              <a:buNone/>
            </a:pP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3892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A67BA10-0D24-477D-8501-5F51284C32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2237" y="984735"/>
            <a:ext cx="11407526" cy="5873265"/>
          </a:xfrm>
        </p:spPr>
        <p:txBody>
          <a:bodyPr>
            <a:normAutofit/>
          </a:bodyPr>
          <a:lstStyle/>
          <a:p>
            <a:pPr indent="457200" algn="just">
              <a:lnSpc>
                <a:spcPct val="115000"/>
              </a:lnSpc>
              <a:buNone/>
            </a:pPr>
            <a:r>
              <a:rPr lang="ru-RU" sz="2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Дополнительная общеразвивающая образовательная программа «Вместе с мамой» (развитие детей раннего возраста) имеет социально-гуманитарную направленность. Основана на комбинировании методик, дидактических упражнений и развивающих игр, обеспечивающих развитие ребенка раннего возраста в деятельности по четырем основным направлениям: психологическое, социальное, творческое и физическое развитие. Программа направлена на развитие у детей раннего возраста познавательных способностей посредством предметной деятельности, социально-коммуникативного и речевого развития, игровой деятельности, художественно-эстетического и физического развития.</a:t>
            </a:r>
          </a:p>
          <a:p>
            <a:pPr indent="457200" algn="just">
              <a:lnSpc>
                <a:spcPct val="115000"/>
              </a:lnSpc>
              <a:buNone/>
            </a:pPr>
            <a:r>
              <a:rPr lang="ru-RU" sz="2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Программа реализуется на бюджетной основе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32804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233F46-2433-4E78-8090-B7C5A1A46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7875"/>
          </a:xfrm>
        </p:spPr>
        <p:txBody>
          <a:bodyPr/>
          <a:lstStyle/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Результативность: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5898E6A-A787-46B6-BD45-35CB4F0CA1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520" y="1143000"/>
            <a:ext cx="11490960" cy="5516880"/>
          </a:xfrm>
        </p:spPr>
        <p:txBody>
          <a:bodyPr>
            <a:normAutofit fontScale="62500" lnSpcReduction="20000"/>
          </a:bodyPr>
          <a:lstStyle/>
          <a:p>
            <a:pPr marL="715010" indent="0" algn="just">
              <a:lnSpc>
                <a:spcPct val="150000"/>
              </a:lnSpc>
              <a:spcBef>
                <a:spcPts val="775"/>
              </a:spcBef>
              <a:spcAft>
                <a:spcPts val="0"/>
              </a:spcAft>
              <a:buNone/>
            </a:pP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Результативность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обучения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дифференцируется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трем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уровням: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низкий,</a:t>
            </a:r>
            <a:r>
              <a:rPr lang="ru-RU" sz="2800" spc="-3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средний,</a:t>
            </a:r>
            <a:r>
              <a:rPr lang="ru-RU" sz="2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высокий.</a:t>
            </a:r>
          </a:p>
          <a:p>
            <a:pPr marL="715010" indent="0" algn="just">
              <a:spcBef>
                <a:spcPts val="10"/>
              </a:spcBef>
              <a:spcAft>
                <a:spcPts val="0"/>
              </a:spcAft>
              <a:buNone/>
            </a:pPr>
            <a:r>
              <a:rPr lang="ru-RU" sz="2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</a:t>
            </a:r>
            <a:r>
              <a:rPr lang="ru-RU" sz="2800" b="1" i="1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высоком</a:t>
            </a:r>
            <a:r>
              <a:rPr lang="ru-RU" sz="2800" b="1" i="1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уровне</a:t>
            </a:r>
            <a:r>
              <a:rPr lang="ru-RU" sz="2800" b="1" i="1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освоения</a:t>
            </a:r>
            <a:r>
              <a:rPr lang="ru-RU" sz="2800" b="1" i="1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программы</a:t>
            </a:r>
            <a:r>
              <a:rPr lang="ru-RU" sz="2800" b="1" i="1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обучающийся: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49000"/>
              </a:lnSpc>
              <a:spcBef>
                <a:spcPts val="800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15645" algn="l"/>
              </a:tabLst>
            </a:pP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достаточно быстро привыкает к новой среде, присутствию незнакомых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детей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взрослых,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необходимости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соблюдать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элементарные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правила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поведения</a:t>
            </a:r>
            <a:r>
              <a:rPr lang="ru-RU" sz="2800" spc="-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</a:t>
            </a:r>
            <a:r>
              <a:rPr lang="ru-RU" sz="2800" spc="-1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группе,</a:t>
            </a:r>
            <a:r>
              <a:rPr lang="ru-RU" sz="2800" spc="-2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следует общей структуре</a:t>
            </a:r>
            <a:r>
              <a:rPr lang="ru-RU" sz="2800" spc="-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занятия;</a:t>
            </a:r>
            <a:endParaRPr lang="ru-RU" sz="20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lvl="0" indent="-342900" algn="just">
              <a:lnSpc>
                <a:spcPct val="149000"/>
              </a:lnSpc>
              <a:spcBef>
                <a:spcPts val="805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15645" algn="l"/>
              </a:tabLst>
            </a:pP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активно</a:t>
            </a:r>
            <a:r>
              <a:rPr lang="ru-RU" sz="2800" spc="23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участвует</a:t>
            </a:r>
            <a:r>
              <a:rPr lang="ru-RU" sz="2800" spc="24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</a:t>
            </a:r>
            <a:r>
              <a:rPr lang="ru-RU" sz="2800" spc="22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выполнении</a:t>
            </a:r>
            <a:r>
              <a:rPr lang="ru-RU" sz="2800" spc="23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дидактических</a:t>
            </a:r>
            <a:r>
              <a:rPr lang="ru-RU" sz="2800" spc="23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упражнений</a:t>
            </a:r>
            <a:r>
              <a:rPr lang="ru-RU" sz="2800" spc="23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</a:t>
            </a:r>
            <a:r>
              <a:rPr lang="ru-RU" sz="2800" spc="23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заданий</a:t>
            </a:r>
            <a:r>
              <a:rPr lang="ru-RU" sz="2800" spc="-33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по образцу педагога, проявляет интерес к дидактическим и развивающим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пособиям;</a:t>
            </a:r>
            <a:endParaRPr lang="ru-RU" sz="20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lvl="0" indent="-342900" algn="just">
              <a:lnSpc>
                <a:spcPct val="147000"/>
              </a:lnSpc>
              <a:spcBef>
                <a:spcPts val="805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15645" algn="l"/>
              </a:tabLst>
            </a:pP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демонстрирует</a:t>
            </a:r>
            <a:r>
              <a:rPr lang="ru-RU" sz="2800" spc="18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заинтересованность,</a:t>
            </a:r>
            <a:r>
              <a:rPr lang="ru-RU" sz="2800" spc="18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эмоционально</a:t>
            </a:r>
            <a:r>
              <a:rPr lang="ru-RU" sz="2800" spc="19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реагирует</a:t>
            </a:r>
            <a:r>
              <a:rPr lang="ru-RU" sz="2800" spc="19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на</a:t>
            </a:r>
            <a:r>
              <a:rPr lang="ru-RU" sz="2800" spc="18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процесс</a:t>
            </a:r>
            <a:r>
              <a:rPr lang="ru-RU" sz="2800" spc="-34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</a:t>
            </a:r>
            <a:r>
              <a:rPr lang="ru-RU" sz="2800" spc="-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результаты деятельности;</a:t>
            </a:r>
            <a:endParaRPr lang="ru-RU" sz="20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lvl="0" indent="-342900" algn="just">
              <a:lnSpc>
                <a:spcPct val="145000"/>
              </a:lnSpc>
              <a:spcBef>
                <a:spcPts val="25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15645" algn="l"/>
              </a:tabLst>
            </a:pP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взаимодействует со сверстниками, участвует в совместной предметной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деятельности;</a:t>
            </a:r>
            <a:endParaRPr lang="ru-RU" sz="20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lvl="0" indent="-342900" algn="just">
              <a:spcBef>
                <a:spcPts val="80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15645" algn="l"/>
              </a:tabLst>
            </a:pP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активно</a:t>
            </a:r>
            <a:r>
              <a:rPr lang="ru-RU" sz="2800" spc="-1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участвует</a:t>
            </a:r>
            <a:r>
              <a:rPr lang="ru-RU" sz="2800" spc="-1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</a:t>
            </a:r>
            <a:r>
              <a:rPr lang="ru-RU" sz="2800" spc="-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совместных,</a:t>
            </a:r>
            <a:r>
              <a:rPr lang="ru-RU" sz="2800" spc="-2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танцевальных,</a:t>
            </a:r>
            <a:r>
              <a:rPr lang="ru-RU" sz="2800" spc="-2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подвижных</a:t>
            </a:r>
            <a:r>
              <a:rPr lang="ru-RU" sz="2800" spc="-1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играх;</a:t>
            </a:r>
            <a:endParaRPr lang="ru-RU" sz="20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lvl="0" indent="-342900" algn="just">
              <a:lnSpc>
                <a:spcPct val="147000"/>
              </a:lnSpc>
              <a:spcBef>
                <a:spcPts val="795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15010" algn="l"/>
                <a:tab pos="715645" algn="l"/>
                <a:tab pos="1637030" algn="l"/>
                <a:tab pos="2385060" algn="l"/>
                <a:tab pos="2626995" algn="l"/>
                <a:tab pos="3500755" algn="l"/>
                <a:tab pos="3733800" algn="l"/>
                <a:tab pos="4713605" algn="l"/>
                <a:tab pos="5513070" algn="l"/>
              </a:tabLst>
            </a:pP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проявляет интерес к общению с педагогом, другими </a:t>
            </a:r>
            <a:r>
              <a:rPr lang="ru-RU" sz="2800" spc="-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взрослыми,</a:t>
            </a:r>
            <a:r>
              <a:rPr lang="ru-RU" sz="2800" spc="-33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сверстниками,</a:t>
            </a:r>
            <a:r>
              <a:rPr lang="ru-RU" sz="2800" spc="-1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активно</a:t>
            </a:r>
            <a:r>
              <a:rPr lang="ru-RU" sz="2800" spc="-1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использует речь;</a:t>
            </a:r>
            <a:endParaRPr lang="ru-RU" sz="20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lvl="0" indent="-342900">
              <a:spcBef>
                <a:spcPts val="40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15010" algn="l"/>
                <a:tab pos="715645" algn="l"/>
              </a:tabLst>
            </a:pP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активно</a:t>
            </a:r>
            <a:r>
              <a:rPr lang="ru-RU" sz="2800" spc="-1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участвует</a:t>
            </a:r>
            <a:r>
              <a:rPr lang="ru-RU" sz="2800" spc="-1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</a:t>
            </a:r>
            <a:r>
              <a:rPr lang="ru-RU" sz="2800" spc="-1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совместной</a:t>
            </a:r>
            <a:r>
              <a:rPr lang="ru-RU" sz="2800" spc="-1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игровой</a:t>
            </a:r>
            <a:r>
              <a:rPr lang="ru-RU" sz="2800" spc="-1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деятельности;</a:t>
            </a:r>
            <a:endParaRPr lang="ru-RU" sz="20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lvl="0" indent="-342900">
              <a:lnSpc>
                <a:spcPct val="150000"/>
              </a:lnSpc>
              <a:spcBef>
                <a:spcPts val="810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15010" algn="l"/>
                <a:tab pos="715645" algn="l"/>
              </a:tabLst>
            </a:pP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проявляет</a:t>
            </a:r>
            <a:r>
              <a:rPr lang="ru-RU" sz="2800" spc="-2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интерес</a:t>
            </a:r>
            <a:r>
              <a:rPr lang="ru-RU" sz="2800" spc="-1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</a:t>
            </a:r>
            <a:r>
              <a:rPr lang="ru-RU" sz="2800" spc="-2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инсценировкам</a:t>
            </a:r>
            <a:r>
              <a:rPr lang="ru-RU" sz="2800" spc="-1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сказок и</a:t>
            </a:r>
            <a:r>
              <a:rPr lang="ru-RU" sz="2800" spc="-1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творческим</a:t>
            </a:r>
            <a:r>
              <a:rPr lang="ru-RU" sz="2800" spc="-1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заданиям.</a:t>
            </a:r>
            <a:endParaRPr lang="ru-RU" sz="20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44000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233F46-2433-4E78-8090-B7C5A1A46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2040" y="365125"/>
            <a:ext cx="10515600" cy="777875"/>
          </a:xfrm>
        </p:spPr>
        <p:txBody>
          <a:bodyPr/>
          <a:lstStyle/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Результативность: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5898E6A-A787-46B6-BD45-35CB4F0CA1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520" y="1143000"/>
            <a:ext cx="11490960" cy="5593080"/>
          </a:xfrm>
        </p:spPr>
        <p:txBody>
          <a:bodyPr>
            <a:normAutofit fontScale="62500" lnSpcReduction="20000"/>
          </a:bodyPr>
          <a:lstStyle/>
          <a:p>
            <a:pPr marL="264795" indent="0" algn="just">
              <a:lnSpc>
                <a:spcPct val="150000"/>
              </a:lnSpc>
              <a:spcBef>
                <a:spcPts val="5"/>
              </a:spcBef>
              <a:spcAft>
                <a:spcPts val="0"/>
              </a:spcAft>
              <a:buNone/>
              <a:tabLst>
                <a:tab pos="715645" algn="l"/>
              </a:tabLst>
            </a:pPr>
            <a:r>
              <a:rPr lang="ru-RU" sz="2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</a:t>
            </a:r>
            <a:r>
              <a:rPr lang="ru-RU" sz="2800" b="1" i="1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среднем</a:t>
            </a:r>
            <a:r>
              <a:rPr lang="ru-RU" sz="2800" b="1" i="1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уровне</a:t>
            </a:r>
            <a:r>
              <a:rPr lang="ru-RU" sz="2800" b="1" i="1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освоения</a:t>
            </a:r>
            <a:r>
              <a:rPr lang="ru-RU" sz="2800" b="1" i="1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программы</a:t>
            </a:r>
            <a:r>
              <a:rPr lang="ru-RU" sz="2800" b="1" i="1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обучающийся: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49000"/>
              </a:lnSpc>
              <a:spcBef>
                <a:spcPts val="805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15645" algn="l"/>
              </a:tabLst>
            </a:pP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медленно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адаптируется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новой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среде,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правила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поведения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группе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соблюдаются,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но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возможны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отдельные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нарушения,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следует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общей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структуре</a:t>
            </a:r>
            <a:r>
              <a:rPr lang="ru-RU" sz="2800" spc="-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занятия;</a:t>
            </a:r>
            <a:endParaRPr lang="ru-RU" sz="20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lvl="0" indent="-342900" algn="just">
              <a:lnSpc>
                <a:spcPct val="147000"/>
              </a:lnSpc>
              <a:spcBef>
                <a:spcPts val="805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15645" algn="l"/>
              </a:tabLst>
            </a:pP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участвует в выполнении дидактических упражнений и заданий, возможно</a:t>
            </a:r>
            <a:r>
              <a:rPr lang="ru-RU" sz="2800" spc="-33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рассеивание</a:t>
            </a:r>
            <a:r>
              <a:rPr lang="ru-RU" sz="2800" spc="-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 переключение</a:t>
            </a:r>
            <a:r>
              <a:rPr lang="ru-RU" sz="2800" spc="-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внимания</a:t>
            </a:r>
            <a:r>
              <a:rPr lang="ru-RU" sz="2800" spc="-1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на</a:t>
            </a:r>
            <a:r>
              <a:rPr lang="ru-RU" sz="2800" spc="-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другие предметы;</a:t>
            </a:r>
            <a:endParaRPr lang="ru-RU" sz="20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lvl="0" indent="-342900" algn="just">
              <a:lnSpc>
                <a:spcPct val="147000"/>
              </a:lnSpc>
              <a:spcBef>
                <a:spcPts val="35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15645" algn="l"/>
              </a:tabLst>
            </a:pP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демонстрирует</a:t>
            </a:r>
            <a:r>
              <a:rPr lang="ru-RU" sz="2800" spc="18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заинтересованность,</a:t>
            </a:r>
            <a:r>
              <a:rPr lang="ru-RU" sz="2800" spc="18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эмоционально</a:t>
            </a:r>
            <a:r>
              <a:rPr lang="ru-RU" sz="2800" spc="19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реагирует</a:t>
            </a:r>
            <a:r>
              <a:rPr lang="ru-RU" sz="2800" spc="19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на</a:t>
            </a:r>
            <a:r>
              <a:rPr lang="ru-RU" sz="2800" spc="18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процесс</a:t>
            </a:r>
            <a:r>
              <a:rPr lang="ru-RU" sz="2800" spc="-34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</a:t>
            </a:r>
            <a:r>
              <a:rPr lang="ru-RU" sz="2800" spc="-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результаты деятельности;</a:t>
            </a:r>
            <a:endParaRPr lang="ru-RU" sz="20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lvl="0" indent="-342900" algn="just">
              <a:lnSpc>
                <a:spcPct val="145000"/>
              </a:lnSpc>
              <a:spcBef>
                <a:spcPts val="45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15645" algn="l"/>
              </a:tabLst>
            </a:pP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взаимодействует</a:t>
            </a:r>
            <a:r>
              <a:rPr lang="ru-RU" sz="2800" spc="8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со</a:t>
            </a:r>
            <a:r>
              <a:rPr lang="ru-RU" sz="2800" spc="8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сверстниками,</a:t>
            </a:r>
            <a:r>
              <a:rPr lang="ru-RU" sz="2800" spc="8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но</a:t>
            </a:r>
            <a:r>
              <a:rPr lang="ru-RU" sz="2800" spc="8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может</a:t>
            </a:r>
            <a:r>
              <a:rPr lang="ru-RU" sz="2800" spc="1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отстраняться,</a:t>
            </a:r>
            <a:r>
              <a:rPr lang="ru-RU" sz="2800" spc="8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не</a:t>
            </a:r>
            <a:r>
              <a:rPr lang="ru-RU" sz="2800" spc="9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стремиться</a:t>
            </a:r>
            <a:r>
              <a:rPr lang="ru-RU" sz="2800" spc="-34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</a:t>
            </a:r>
            <a:r>
              <a:rPr lang="ru-RU" sz="2800" spc="-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общению</a:t>
            </a:r>
            <a:r>
              <a:rPr lang="ru-RU" sz="2800" spc="-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или</a:t>
            </a:r>
            <a:r>
              <a:rPr lang="ru-RU" sz="2800" spc="-1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совместной</a:t>
            </a:r>
            <a:r>
              <a:rPr lang="ru-RU" sz="2800" spc="-1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деятельности;</a:t>
            </a:r>
            <a:endParaRPr lang="ru-RU" sz="20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lvl="0" indent="-342900" algn="just">
              <a:spcBef>
                <a:spcPts val="80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15645" algn="l"/>
              </a:tabLst>
            </a:pP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участвует</a:t>
            </a:r>
            <a:r>
              <a:rPr lang="ru-RU" sz="2800" spc="-1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</a:t>
            </a:r>
            <a:r>
              <a:rPr lang="ru-RU" sz="2800" spc="-2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совместных,</a:t>
            </a:r>
            <a:r>
              <a:rPr lang="ru-RU" sz="2800" spc="-1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танцевальных,</a:t>
            </a:r>
            <a:r>
              <a:rPr lang="ru-RU" sz="2800" spc="-1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подвижных</a:t>
            </a:r>
            <a:r>
              <a:rPr lang="ru-RU" sz="2800" spc="-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играх;</a:t>
            </a:r>
            <a:endParaRPr lang="ru-RU" sz="20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lvl="0" indent="-342900" algn="just">
              <a:lnSpc>
                <a:spcPct val="147000"/>
              </a:lnSpc>
              <a:spcBef>
                <a:spcPts val="790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15645" algn="l"/>
              </a:tabLst>
            </a:pP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проявляет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интерес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общению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педагогом,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другими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взрослыми,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сверстниками,</a:t>
            </a:r>
            <a:r>
              <a:rPr lang="ru-RU" sz="2800" spc="-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мало</a:t>
            </a:r>
            <a:r>
              <a:rPr lang="ru-RU" sz="2800" spc="-1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использует речь;</a:t>
            </a:r>
            <a:endParaRPr lang="ru-RU" sz="20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lvl="0" indent="-342900" algn="just">
              <a:spcBef>
                <a:spcPts val="45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15645" algn="l"/>
              </a:tabLst>
            </a:pP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мало</a:t>
            </a:r>
            <a:r>
              <a:rPr lang="ru-RU" sz="2800" spc="-1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участвует</a:t>
            </a:r>
            <a:r>
              <a:rPr lang="ru-RU" sz="2800" spc="-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 совместной</a:t>
            </a:r>
            <a:r>
              <a:rPr lang="ru-RU" sz="2800" spc="-2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игровой</a:t>
            </a:r>
            <a:r>
              <a:rPr lang="ru-RU" sz="2800" spc="-2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деятельности;</a:t>
            </a:r>
            <a:endParaRPr lang="ru-RU" sz="20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lvl="0" indent="-342900" algn="just">
              <a:lnSpc>
                <a:spcPct val="145000"/>
              </a:lnSpc>
              <a:spcBef>
                <a:spcPts val="810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15645" algn="l"/>
              </a:tabLst>
            </a:pP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проявляет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интерес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инсценировкам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сказок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творческим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заданиям,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возможно</a:t>
            </a:r>
            <a:r>
              <a:rPr lang="ru-RU" sz="2800" spc="-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рассеивание</a:t>
            </a:r>
            <a:r>
              <a:rPr lang="ru-RU" sz="2800" spc="-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</a:t>
            </a:r>
            <a:r>
              <a:rPr lang="ru-RU" sz="2800" spc="-2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переключение</a:t>
            </a:r>
            <a:r>
              <a:rPr lang="ru-RU" sz="2800" spc="-2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внимания</a:t>
            </a:r>
            <a:r>
              <a:rPr lang="ru-RU" sz="2800" spc="-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на</a:t>
            </a:r>
            <a:r>
              <a:rPr lang="ru-RU" sz="2800" spc="-2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другие</a:t>
            </a:r>
            <a:r>
              <a:rPr lang="ru-RU" sz="2800" spc="-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предметы.</a:t>
            </a:r>
            <a:endParaRPr lang="ru-RU" sz="20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41281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233F46-2433-4E78-8090-B7C5A1A46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7875"/>
          </a:xfrm>
        </p:spPr>
        <p:txBody>
          <a:bodyPr/>
          <a:lstStyle/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Результативность: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5898E6A-A787-46B6-BD45-35CB4F0CA1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520" y="1143000"/>
            <a:ext cx="11490960" cy="5593080"/>
          </a:xfrm>
        </p:spPr>
        <p:txBody>
          <a:bodyPr>
            <a:normAutofit fontScale="85000" lnSpcReduction="20000"/>
          </a:bodyPr>
          <a:lstStyle/>
          <a:p>
            <a:pPr marL="715010" indent="0" algn="just">
              <a:spcBef>
                <a:spcPts val="75"/>
              </a:spcBef>
              <a:spcAft>
                <a:spcPts val="0"/>
              </a:spcAft>
              <a:buNone/>
              <a:tabLst>
                <a:tab pos="715645" algn="l"/>
              </a:tabLst>
            </a:pPr>
            <a:r>
              <a:rPr lang="ru-RU" sz="2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</a:t>
            </a:r>
            <a:r>
              <a:rPr lang="ru-RU" sz="2800" b="1" i="1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низком</a:t>
            </a:r>
            <a:r>
              <a:rPr lang="ru-RU" sz="2800" b="1" i="1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уровне</a:t>
            </a:r>
            <a:r>
              <a:rPr lang="ru-RU" sz="2800" b="1" i="1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освоения</a:t>
            </a:r>
            <a:r>
              <a:rPr lang="ru-RU" sz="2800" b="1" i="1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программы</a:t>
            </a:r>
            <a:r>
              <a:rPr lang="ru-RU" sz="2800" b="1" i="1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обучающийся: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49000"/>
              </a:lnSpc>
              <a:spcBef>
                <a:spcPts val="795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15645" algn="l"/>
              </a:tabLst>
            </a:pP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сложно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адаптируется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новой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среде,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правила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поведения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группе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не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соблюдаются, требуется контроль со стороны взрослого, с трудом следует</a:t>
            </a:r>
            <a:r>
              <a:rPr lang="ru-RU" sz="2800" spc="-33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общей структуре занятия;</a:t>
            </a:r>
            <a:endParaRPr lang="ru-RU" sz="20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lvl="0" indent="-342900" algn="just">
              <a:lnSpc>
                <a:spcPct val="147000"/>
              </a:lnSpc>
              <a:spcBef>
                <a:spcPts val="805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15645" algn="l"/>
              </a:tabLst>
            </a:pP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не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участвует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выполнении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дидактических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упражнений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заданий,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возможно</a:t>
            </a:r>
            <a:r>
              <a:rPr lang="ru-RU" sz="2800" spc="-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рассеивание</a:t>
            </a:r>
            <a:r>
              <a:rPr lang="ru-RU" sz="2800" spc="-1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</a:t>
            </a:r>
            <a:r>
              <a:rPr lang="ru-RU" sz="2800" spc="-2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переключение</a:t>
            </a:r>
            <a:r>
              <a:rPr lang="ru-RU" sz="2800" spc="-2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внимания</a:t>
            </a:r>
            <a:r>
              <a:rPr lang="ru-RU" sz="2800" spc="-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на</a:t>
            </a:r>
            <a:r>
              <a:rPr lang="ru-RU" sz="2800" spc="-2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другие</a:t>
            </a:r>
            <a:r>
              <a:rPr lang="ru-RU" sz="2800" spc="-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предметы;</a:t>
            </a:r>
            <a:endParaRPr lang="ru-RU" sz="20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lvl="0" indent="-342900" algn="just">
              <a:spcBef>
                <a:spcPts val="35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15645" algn="l"/>
              </a:tabLst>
            </a:pP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не</a:t>
            </a:r>
            <a:r>
              <a:rPr lang="ru-RU" sz="2800" spc="-1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стремится</a:t>
            </a:r>
            <a:r>
              <a:rPr lang="ru-RU" sz="2800" spc="-1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</a:t>
            </a:r>
            <a:r>
              <a:rPr lang="ru-RU" sz="2800" spc="-2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общению</a:t>
            </a:r>
            <a:r>
              <a:rPr lang="ru-RU" sz="2800" spc="-1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или</a:t>
            </a:r>
            <a:r>
              <a:rPr lang="ru-RU" sz="2800" spc="-1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совместной</a:t>
            </a:r>
            <a:r>
              <a:rPr lang="ru-RU" sz="2800" spc="-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деятельности;</a:t>
            </a:r>
            <a:endParaRPr lang="ru-RU" sz="20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lvl="0" indent="-342900" algn="just">
              <a:spcBef>
                <a:spcPts val="805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15645" algn="l"/>
              </a:tabLst>
            </a:pP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не</a:t>
            </a:r>
            <a:r>
              <a:rPr lang="ru-RU" sz="2800" spc="-1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участвует</a:t>
            </a:r>
            <a:r>
              <a:rPr lang="ru-RU" sz="2800" spc="-1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</a:t>
            </a:r>
            <a:r>
              <a:rPr lang="ru-RU" sz="2800" spc="-1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совместных,</a:t>
            </a:r>
            <a:r>
              <a:rPr lang="ru-RU" sz="2800" spc="-1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танцевальных,</a:t>
            </a:r>
            <a:r>
              <a:rPr lang="ru-RU" sz="2800" spc="-1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подвижных</a:t>
            </a:r>
            <a:r>
              <a:rPr lang="ru-RU" sz="2800" spc="-2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играх;</a:t>
            </a:r>
            <a:endParaRPr lang="ru-RU" sz="20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lvl="0" indent="-342900" algn="just">
              <a:lnSpc>
                <a:spcPct val="147000"/>
              </a:lnSpc>
              <a:spcBef>
                <a:spcPts val="795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15645" algn="l"/>
              </a:tabLst>
            </a:pP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проявляет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небольшой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интерес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общению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педагогом,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другими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взрослыми,</a:t>
            </a:r>
            <a:r>
              <a:rPr lang="ru-RU" sz="2800" spc="-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сверстниками,</a:t>
            </a:r>
            <a:r>
              <a:rPr lang="ru-RU" sz="2800" spc="-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мало</a:t>
            </a:r>
            <a:r>
              <a:rPr lang="ru-RU" sz="2800" spc="-1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использует</a:t>
            </a:r>
            <a:r>
              <a:rPr lang="ru-RU" sz="2800" spc="-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речь;</a:t>
            </a:r>
            <a:endParaRPr lang="ru-RU" sz="20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lvl="0" indent="-342900" algn="just">
              <a:spcBef>
                <a:spcPts val="45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15645" algn="l"/>
              </a:tabLst>
            </a:pP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не</a:t>
            </a:r>
            <a:r>
              <a:rPr lang="ru-RU" sz="2800" spc="-1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участвует</a:t>
            </a:r>
            <a:r>
              <a:rPr lang="ru-RU" sz="2800" spc="-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</a:t>
            </a:r>
            <a:r>
              <a:rPr lang="ru-RU" sz="2800" spc="-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совместной</a:t>
            </a:r>
            <a:r>
              <a:rPr lang="ru-RU" sz="2800" spc="-2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игровой</a:t>
            </a:r>
            <a:r>
              <a:rPr lang="ru-RU" sz="2800" spc="-2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деятельности;</a:t>
            </a:r>
            <a:endParaRPr lang="ru-RU" sz="20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изредка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проявляет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интерес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инсценировкам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сказок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творческим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заданиям,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возможно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рассеивание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переключение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внимания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другие</a:t>
            </a:r>
            <a:r>
              <a:rPr lang="ru-RU" sz="2800" spc="-3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предметы.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2171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02AA32-F994-44BC-A013-BAC9AEBF9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5287" y="3429000"/>
            <a:ext cx="7376157" cy="1115328"/>
          </a:xfrm>
        </p:spPr>
        <p:txBody>
          <a:bodyPr>
            <a:noAutofit/>
          </a:bodyPr>
          <a:lstStyle/>
          <a:p>
            <a:pPr indent="457200" algn="ctr">
              <a:lnSpc>
                <a:spcPct val="115000"/>
              </a:lnSpc>
              <a:spcAft>
                <a:spcPts val="1000"/>
              </a:spcAft>
            </a:pPr>
            <a:r>
              <a:rPr lang="ru-RU" sz="40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Цель программы</a:t>
            </a:r>
            <a:r>
              <a:rPr lang="ru-RU" sz="4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– содействие развитию целостной личности ребенка – его активности, самостоятельности, эмоциональной отзывчивости к окружающему миру, творческого потенциала</a:t>
            </a:r>
            <a:b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2DBE3532-7693-4B93-85AC-5B0E99BA4B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56" y="1688589"/>
            <a:ext cx="3200407" cy="3782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04980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>
            <a:extLst>
              <a:ext uri="{FF2B5EF4-FFF2-40B4-BE49-F238E27FC236}">
                <a16:creationId xmlns:a16="http://schemas.microsoft.com/office/drawing/2014/main" id="{53435777-C83D-4BB7-A067-8807080179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2642" y="259882"/>
            <a:ext cx="11736477" cy="62628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ru-RU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задачи:</a:t>
            </a:r>
          </a:p>
          <a:p>
            <a:pPr marL="0" indent="0">
              <a:buNone/>
            </a:pPr>
            <a:endParaRPr lang="ru-RU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Обучающие:</a:t>
            </a:r>
          </a:p>
          <a:p>
            <a:pPr marL="0" indent="0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учить ребенка устанавливать продуктивные контакты с окружающим миром, действуя вместе с взрослым и самостоятельно;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создать условия для формирования игровой деятельности детей, обеспечивающей преемственность раннего и дошкольного возраста и полноценное становление ведущей деятельности дошкольников;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расширить запас понимаемых слов и обогатить активный словарь;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разнообразить предметную деятельность малыша путем знакомства с предметами ближайшего окружения, их свойствами, назначением и действиями с ними, обучения навыкам отбора и группировки предметов по свойствам;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создать условия для развития детско-родительских отношений на основе содержательного игрового взаимодействия</a:t>
            </a:r>
          </a:p>
          <a:p>
            <a:pPr marL="0" indent="0">
              <a:buNone/>
            </a:pP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2296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>
            <a:extLst>
              <a:ext uri="{FF2B5EF4-FFF2-40B4-BE49-F238E27FC236}">
                <a16:creationId xmlns:a16="http://schemas.microsoft.com/office/drawing/2014/main" id="{53435777-C83D-4BB7-A067-8807080179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2642" y="259882"/>
            <a:ext cx="11736477" cy="626283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ru-RU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задачи:</a:t>
            </a:r>
          </a:p>
          <a:p>
            <a:pPr marL="0" indent="0">
              <a:buNone/>
            </a:pPr>
            <a:endParaRPr lang="ru-RU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Воспитательные:</a:t>
            </a:r>
          </a:p>
          <a:p>
            <a:pPr marL="0" indent="0">
              <a:buNone/>
            </a:pP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обогащать связи малыша с окружающим миром, развивать интерес к доступным его пониманию явлениям этого мира в повседневной жизни и в специально организованной деятельности с ребенком, перенос их в игровую, изобразительную, музыкальную и другую деятельность;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формировать элементарные правила поведения;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воспитывать интерес к трудовым действиям, поощрять желание выполнять их самостоятельно;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прививать навыки соблюдения опрятности и чистоты;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побуждать ребенка к доброжелательным отношениям со взрослыми и сверстниками;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гармонизировать детско-родительские отношения;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расширять родительские компетенции – обучение родителей видеть за реакциями ребенка его истинные мотивы и адекватно на них реагировать, помогать родителям в вопросах воспитания детей;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развивать и поддерживать эмоциональные отношения между родителем и ребенком путем непосредственного участия родителя во всех видах деятельности ребенка, стимулировать эмоциональные проявления, предоставлять взрослому образцы для поведения</a:t>
            </a:r>
          </a:p>
          <a:p>
            <a:pPr marL="0" indent="0">
              <a:buNone/>
            </a:pP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0524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>
            <a:extLst>
              <a:ext uri="{FF2B5EF4-FFF2-40B4-BE49-F238E27FC236}">
                <a16:creationId xmlns:a16="http://schemas.microsoft.com/office/drawing/2014/main" id="{53435777-C83D-4BB7-A067-8807080179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2642" y="259882"/>
            <a:ext cx="11736477" cy="62628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ru-RU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задачи:</a:t>
            </a:r>
          </a:p>
          <a:p>
            <a:pPr marL="0" indent="0">
              <a:buNone/>
            </a:pPr>
            <a:endParaRPr lang="ru-RU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Развивающие:</a:t>
            </a:r>
          </a:p>
          <a:p>
            <a:pPr marL="0" indent="0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Психологическое развитие: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развивать сенсорику, направленное на обогащение чувствительного опыта ребенка в целях накопления знаний о свойствах различных предметов окружающего мира, соотнесения их друг с другом и развития целостного восприятия;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развивать мелкую и крупную моторику для овладения предметными и орудийными действиями, освоения ребенком основных движений, развития и укрепления опорно-двигательного аппарата;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развивать речь, поддерживать и развивать коммуникативную потребность, обогащать активный и пассивный словарь, развивать грамматический строй речи;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развивать воображение – открытие ребенком новых способов взаимодействия с предметами;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развивать внимание - обучение ребенка умению сосредоточиться на одном предмете, формировать зачатки произвольности;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развивать память;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развивать мышление – освоение ребенком взаимосвязей между предметами окружающего мира, формировать умение видеть простейшие последовательности и закономерности;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развивать эмоциональную сферу – сформировать представления о базовых эмоциональных состояниях, формирование элементарных навыков саморегуляции</a:t>
            </a:r>
          </a:p>
          <a:p>
            <a:pPr marL="0" indent="0">
              <a:buNone/>
            </a:pP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95518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>
            <a:extLst>
              <a:ext uri="{FF2B5EF4-FFF2-40B4-BE49-F238E27FC236}">
                <a16:creationId xmlns:a16="http://schemas.microsoft.com/office/drawing/2014/main" id="{53435777-C83D-4BB7-A067-8807080179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2642" y="259882"/>
            <a:ext cx="11736477" cy="626283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ru-RU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задачи:</a:t>
            </a:r>
          </a:p>
          <a:p>
            <a:pPr marL="0" indent="0">
              <a:buNone/>
            </a:pPr>
            <a:endParaRPr lang="ru-RU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1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Развивающие:</a:t>
            </a:r>
          </a:p>
          <a:p>
            <a:pPr marL="0" indent="0">
              <a:buNone/>
            </a:pP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Творческое развитие: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развивать воображение;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развивать эстетические чувства;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развивать элементарные творческие навыков. </a:t>
            </a:r>
          </a:p>
          <a:p>
            <a:pPr marL="0" indent="0">
              <a:buNone/>
            </a:pP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Физическое развитие: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развивать двигательную активность;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формировать естественные виды движений (ходьба, ползание, лазанье, попытки бега и подпрыгивания вверх и пр.);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содействовать улучшению координации движений, повышать экономичность и ритмичность их выполнения;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обучать согласованным действиям в танцевальных и музыкальных играх, ритмических упражнениях под музыку, знакомить с элементами танца;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обучать согласованным совместным действиям в подвижных играх, при выполнении упражнений и двигательных заданий;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обогащать двигательный опыт выполнения игровых действий с предметами и игрушками, разными по форме, величине, цвету, назначению</a:t>
            </a:r>
          </a:p>
          <a:p>
            <a:pPr marL="0" indent="0">
              <a:buNone/>
            </a:pP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00314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B55D8F19-B751-4BB8-88B6-42E1AEA3BF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1122"/>
            <a:ext cx="10515600" cy="616652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ПЛАНИРУЕМЫЕ РЕЗУЛЬТАТЫ</a:t>
            </a:r>
          </a:p>
        </p:txBody>
      </p:sp>
      <p:sp>
        <p:nvSpPr>
          <p:cNvPr id="8" name="Объект 7">
            <a:extLst>
              <a:ext uri="{FF2B5EF4-FFF2-40B4-BE49-F238E27FC236}">
                <a16:creationId xmlns:a16="http://schemas.microsoft.com/office/drawing/2014/main" id="{38E389F3-741A-42AD-8F72-E98E46AEBC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0631" y="518160"/>
            <a:ext cx="11819823" cy="6017394"/>
          </a:xfrm>
        </p:spPr>
        <p:txBody>
          <a:bodyPr>
            <a:normAutofit fontScale="77500" lnSpcReduction="20000"/>
          </a:bodyPr>
          <a:lstStyle/>
          <a:p>
            <a:pPr marL="0" marR="0" lvl="0" indent="0" algn="just" defTabSz="914400" rtl="0" eaLnBrk="1" fontAlgn="auto" latinLnBrk="0" hangingPunct="1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ru-RU" sz="21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 algn="just">
              <a:lnSpc>
                <a:spcPct val="115000"/>
              </a:lnSpc>
              <a:buNone/>
            </a:pPr>
            <a:endParaRPr lang="ru-RU" sz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15000"/>
              </a:lnSpc>
              <a:spcBef>
                <a:spcPts val="165"/>
              </a:spcBef>
              <a:spcAft>
                <a:spcPts val="165"/>
              </a:spcAft>
              <a:buNone/>
            </a:pPr>
            <a:r>
              <a:rPr lang="ru-RU" sz="2800" b="1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По итогам 1 года обучения дети будут знать:</a:t>
            </a:r>
          </a:p>
          <a:p>
            <a:pPr lvl="0" algn="just">
              <a:lnSpc>
                <a:spcPct val="115000"/>
              </a:lnSpc>
              <a:spcBef>
                <a:spcPts val="165"/>
              </a:spcBef>
              <a:spcAft>
                <a:spcPts val="165"/>
              </a:spcAft>
            </a:pPr>
            <a:endParaRPr lang="ru-RU" sz="2800" b="1" i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Bef>
                <a:spcPts val="165"/>
              </a:spcBef>
              <a:spcAft>
                <a:spcPts val="165"/>
              </a:spcAft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свое имя, некоторые части тела;</a:t>
            </a:r>
          </a:p>
          <a:p>
            <a:pPr lvl="0" algn="just">
              <a:lnSpc>
                <a:spcPct val="115000"/>
              </a:lnSpc>
              <a:spcBef>
                <a:spcPts val="165"/>
              </a:spcBef>
              <a:spcAft>
                <a:spcPts val="165"/>
              </a:spcAft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базовые цвета: красный, синий, желтый, зеленый;</a:t>
            </a:r>
          </a:p>
          <a:p>
            <a:pPr lvl="0" algn="just">
              <a:lnSpc>
                <a:spcPct val="115000"/>
              </a:lnSpc>
              <a:spcBef>
                <a:spcPts val="165"/>
              </a:spcBef>
              <a:spcAft>
                <a:spcPts val="165"/>
              </a:spcAft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геометрические фигуры: круг, квадрат, треугольник, прямоугольник;</a:t>
            </a:r>
          </a:p>
          <a:p>
            <a:pPr lvl="0" algn="just">
              <a:lnSpc>
                <a:spcPct val="115000"/>
              </a:lnSpc>
              <a:spcBef>
                <a:spcPts val="165"/>
              </a:spcBef>
              <a:spcAft>
                <a:spcPts val="165"/>
              </a:spcAft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геометрические тела: куб, шар, кирпичик (пластина);</a:t>
            </a:r>
          </a:p>
          <a:p>
            <a:pPr lvl="0" algn="just">
              <a:lnSpc>
                <a:spcPct val="115000"/>
              </a:lnSpc>
              <a:spcBef>
                <a:spcPts val="165"/>
              </a:spcBef>
              <a:spcAft>
                <a:spcPts val="165"/>
              </a:spcAft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математические понятия «один», «мало», «много»;</a:t>
            </a:r>
          </a:p>
          <a:p>
            <a:pPr lvl="0" algn="just">
              <a:lnSpc>
                <a:spcPct val="115000"/>
              </a:lnSpc>
              <a:spcBef>
                <a:spcPts val="165"/>
              </a:spcBef>
              <a:spcAft>
                <a:spcPts val="165"/>
              </a:spcAft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пространственные понятия «большой – маленький», «высокий - низкий»,</a:t>
            </a:r>
          </a:p>
          <a:p>
            <a:pPr lvl="0" algn="just">
              <a:lnSpc>
                <a:spcPct val="115000"/>
              </a:lnSpc>
              <a:spcBef>
                <a:spcPts val="165"/>
              </a:spcBef>
              <a:spcAft>
                <a:spcPts val="165"/>
              </a:spcAft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«длинный - короткий», «легкий – тяжелый», «внутри - снаружи», «мягкий -твердый», «полный – пустой», «рядом», «далеко»;</a:t>
            </a:r>
          </a:p>
          <a:p>
            <a:pPr lvl="0" algn="just">
              <a:lnSpc>
                <a:spcPct val="115000"/>
              </a:lnSpc>
              <a:spcBef>
                <a:spcPts val="165"/>
              </a:spcBef>
              <a:spcAft>
                <a:spcPts val="165"/>
              </a:spcAft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некоторые обобщающие понятия (дом, еда, игрушки, одежда);</a:t>
            </a:r>
          </a:p>
          <a:p>
            <a:pPr lvl="0" algn="just">
              <a:lnSpc>
                <a:spcPct val="115000"/>
              </a:lnSpc>
              <a:spcBef>
                <a:spcPts val="165"/>
              </a:spcBef>
              <a:spcAft>
                <a:spcPts val="165"/>
              </a:spcAft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слова по лексическим темам, изучаемым в течение учебного года: семья, дом, фрукты, ягоды, лес и дары леса, времена года и их признаки, домашние и дикие птицы и животные, игрушки, музыкальные инструменты, профессии, транспорт, мебель, рыбы и морские животные, одежда, обувь, продукты питания, насекомые и т.д. (пассивный и активный словарь).</a:t>
            </a:r>
          </a:p>
        </p:txBody>
      </p:sp>
    </p:spTree>
    <p:extLst>
      <p:ext uri="{BB962C8B-B14F-4D97-AF65-F5344CB8AC3E}">
        <p14:creationId xmlns:p14="http://schemas.microsoft.com/office/powerpoint/2010/main" val="25186026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>
            <a:extLst>
              <a:ext uri="{FF2B5EF4-FFF2-40B4-BE49-F238E27FC236}">
                <a16:creationId xmlns:a16="http://schemas.microsoft.com/office/drawing/2014/main" id="{38E389F3-741A-42AD-8F72-E98E46AEBC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1750040" cy="6748914"/>
          </a:xfrm>
        </p:spPr>
        <p:txBody>
          <a:bodyPr>
            <a:normAutofit fontScale="70000" lnSpcReduction="20000"/>
          </a:bodyPr>
          <a:lstStyle/>
          <a:p>
            <a:pPr marL="0" marR="0" lvl="0" indent="0" algn="just" defTabSz="914400" rtl="0" eaLnBrk="1" fontAlgn="auto" latinLnBrk="0" hangingPunct="1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ru-RU" sz="21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 algn="just">
              <a:lnSpc>
                <a:spcPct val="115000"/>
              </a:lnSpc>
              <a:buNone/>
            </a:pPr>
            <a:endParaRPr lang="ru-RU" sz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15000"/>
              </a:lnSpc>
              <a:spcBef>
                <a:spcPts val="165"/>
              </a:spcBef>
              <a:spcAft>
                <a:spcPts val="165"/>
              </a:spcAft>
              <a:buNone/>
            </a:pPr>
            <a:r>
              <a:rPr lang="ru-RU" sz="2800" b="1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По итогам 1 года обучения дети будут уметь:</a:t>
            </a:r>
          </a:p>
          <a:p>
            <a:pPr lvl="0" algn="just">
              <a:lnSpc>
                <a:spcPct val="115000"/>
              </a:lnSpc>
              <a:spcBef>
                <a:spcPts val="165"/>
              </a:spcBef>
              <a:spcAft>
                <a:spcPts val="165"/>
              </a:spcAft>
            </a:pPr>
            <a:endParaRPr lang="ru-RU" sz="2800" b="1" i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0" lvl="2" indent="-228600" algn="just">
              <a:spcBef>
                <a:spcPts val="805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22630" algn="l"/>
                <a:tab pos="723265" algn="l"/>
              </a:tabLst>
            </a:pP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быть</a:t>
            </a:r>
            <a:r>
              <a:rPr lang="ru-RU" sz="2800" spc="-3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инициатором</a:t>
            </a:r>
            <a:r>
              <a:rPr lang="ru-RU" sz="2800" spc="-2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</a:t>
            </a:r>
            <a:r>
              <a:rPr lang="ru-RU" sz="2800" spc="-4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общении;</a:t>
            </a:r>
            <a:endParaRPr lang="ru-RU" sz="20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1143000" lvl="2" indent="-228600" algn="just">
              <a:spcBef>
                <a:spcPts val="805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22630" algn="l"/>
                <a:tab pos="723265" algn="l"/>
              </a:tabLst>
            </a:pP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использовать</a:t>
            </a:r>
            <a:r>
              <a:rPr lang="ru-RU" sz="2800" spc="-7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звукоподражающие</a:t>
            </a:r>
            <a:r>
              <a:rPr lang="ru-RU" sz="2800" spc="-6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</a:t>
            </a:r>
            <a:r>
              <a:rPr lang="ru-RU" sz="2800" spc="-7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неполные</a:t>
            </a:r>
            <a:r>
              <a:rPr lang="ru-RU" sz="2800" spc="-6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слова;</a:t>
            </a:r>
            <a:endParaRPr lang="ru-RU" sz="20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1143000" lvl="2" indent="-228600" algn="just">
              <a:spcBef>
                <a:spcPts val="795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22630" algn="l"/>
                <a:tab pos="723265" algn="l"/>
              </a:tabLst>
            </a:pP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выражать</a:t>
            </a:r>
            <a:r>
              <a:rPr lang="ru-RU" sz="2800" spc="-3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свои</a:t>
            </a:r>
            <a:r>
              <a:rPr lang="ru-RU" sz="2800" spc="-1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просьбы</a:t>
            </a:r>
            <a:r>
              <a:rPr lang="ru-RU" sz="2800" spc="-2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</a:t>
            </a:r>
            <a:r>
              <a:rPr lang="ru-RU" sz="2800" spc="-2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помощью</a:t>
            </a:r>
            <a:r>
              <a:rPr lang="ru-RU" sz="2800" spc="-2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слов</a:t>
            </a:r>
            <a:r>
              <a:rPr lang="ru-RU" sz="2800" spc="-3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</a:t>
            </a:r>
            <a:r>
              <a:rPr lang="ru-RU" sz="2800" spc="-2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коротких</a:t>
            </a:r>
            <a:r>
              <a:rPr lang="ru-RU" sz="2800" spc="-3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фраз;</a:t>
            </a:r>
            <a:endParaRPr lang="ru-RU" sz="20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1143000" lvl="2" indent="-228600" algn="just">
              <a:spcBef>
                <a:spcPts val="805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22630" algn="l"/>
                <a:tab pos="723265" algn="l"/>
              </a:tabLst>
            </a:pP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активно</a:t>
            </a:r>
            <a:r>
              <a:rPr lang="ru-RU" sz="2800" spc="-5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действовать</a:t>
            </a:r>
            <a:r>
              <a:rPr lang="ru-RU" sz="2800" spc="-6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</a:t>
            </a:r>
            <a:r>
              <a:rPr lang="ru-RU" sz="2800" spc="-6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предметами,</a:t>
            </a:r>
            <a:r>
              <a:rPr lang="ru-RU" sz="2800" spc="-7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добиваясь</a:t>
            </a:r>
            <a:r>
              <a:rPr lang="ru-RU" sz="2800" spc="-5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определенного</a:t>
            </a:r>
            <a:r>
              <a:rPr lang="ru-RU" sz="2800" spc="-5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результата;</a:t>
            </a:r>
            <a:endParaRPr lang="ru-RU" sz="20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1143000" lvl="2" indent="-228600" algn="just">
              <a:lnSpc>
                <a:spcPct val="145000"/>
              </a:lnSpc>
              <a:spcBef>
                <a:spcPts val="805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22630" algn="l"/>
                <a:tab pos="723265" algn="l"/>
              </a:tabLst>
            </a:pP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обследовать</a:t>
            </a:r>
            <a:r>
              <a:rPr lang="ru-RU" sz="2800" spc="1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предметы,</a:t>
            </a:r>
            <a:r>
              <a:rPr lang="ru-RU" sz="2800" spc="1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пытаться</a:t>
            </a:r>
            <a:r>
              <a:rPr lang="ru-RU" sz="2800" spc="1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правильно</a:t>
            </a:r>
            <a:r>
              <a:rPr lang="ru-RU" sz="2800" spc="1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действовать</a:t>
            </a:r>
            <a:r>
              <a:rPr lang="ru-RU" sz="2800" spc="1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</a:t>
            </a:r>
            <a:r>
              <a:rPr lang="ru-RU" sz="2800" spc="36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предметами</a:t>
            </a:r>
            <a:r>
              <a:rPr lang="ru-RU" sz="2800" spc="-33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при</a:t>
            </a:r>
            <a:r>
              <a:rPr lang="ru-RU" sz="2800" spc="-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помощи взрослого;</a:t>
            </a:r>
            <a:endParaRPr lang="ru-RU" sz="20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1143000" lvl="2" indent="-228600" algn="just">
              <a:spcBef>
                <a:spcPts val="65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22630" algn="l"/>
                <a:tab pos="723265" algn="l"/>
              </a:tabLst>
            </a:pP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находить</a:t>
            </a:r>
            <a:r>
              <a:rPr lang="ru-RU" sz="2800" spc="-3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определенный</a:t>
            </a:r>
            <a:r>
              <a:rPr lang="ru-RU" sz="2800" spc="-3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предмет</a:t>
            </a:r>
            <a:r>
              <a:rPr lang="ru-RU" sz="2800" spc="-3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среди</a:t>
            </a:r>
            <a:r>
              <a:rPr lang="ru-RU" sz="2800" spc="-4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других</a:t>
            </a:r>
            <a:r>
              <a:rPr lang="ru-RU" sz="2800" spc="-2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по</a:t>
            </a:r>
            <a:r>
              <a:rPr lang="ru-RU" sz="2800" spc="-2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просьбе</a:t>
            </a:r>
            <a:r>
              <a:rPr lang="ru-RU" sz="2800" spc="-3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взрослого;</a:t>
            </a:r>
            <a:endParaRPr lang="ru-RU" sz="20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1143000" lvl="2" indent="-228600" algn="just">
              <a:lnSpc>
                <a:spcPct val="147000"/>
              </a:lnSpc>
              <a:spcBef>
                <a:spcPts val="805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22630" algn="l"/>
                <a:tab pos="723265" algn="l"/>
              </a:tabLst>
            </a:pP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находить</a:t>
            </a:r>
            <a:r>
              <a:rPr lang="ru-RU" sz="2800" spc="22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связь</a:t>
            </a:r>
            <a:r>
              <a:rPr lang="ru-RU" sz="2800" spc="23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между</a:t>
            </a:r>
            <a:r>
              <a:rPr lang="ru-RU" sz="2800" spc="22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предметом</a:t>
            </a:r>
            <a:r>
              <a:rPr lang="ru-RU" sz="2800" spc="23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</a:t>
            </a:r>
            <a:r>
              <a:rPr lang="ru-RU" sz="2800" spc="24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картинкой</a:t>
            </a:r>
            <a:r>
              <a:rPr lang="ru-RU" sz="2800" spc="23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(искать</a:t>
            </a:r>
            <a:r>
              <a:rPr lang="ru-RU" sz="2800" spc="23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</a:t>
            </a:r>
            <a:r>
              <a:rPr lang="ru-RU" sz="2800" spc="23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показывать</a:t>
            </a:r>
            <a:r>
              <a:rPr lang="ru-RU" sz="2800" spc="23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на</a:t>
            </a:r>
            <a:r>
              <a:rPr lang="ru-RU" sz="2800" spc="-33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картинке</a:t>
            </a:r>
            <a:r>
              <a:rPr lang="ru-RU" sz="2800" spc="-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соответствующий предмет);</a:t>
            </a:r>
            <a:endParaRPr lang="ru-RU" sz="20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1143000" lvl="2" indent="-228600" algn="just">
              <a:lnSpc>
                <a:spcPct val="147000"/>
              </a:lnSpc>
              <a:spcBef>
                <a:spcPts val="45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22630" algn="l"/>
                <a:tab pos="723265" algn="l"/>
              </a:tabLst>
            </a:pP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обследовать</a:t>
            </a:r>
            <a:r>
              <a:rPr lang="ru-RU" sz="2800" spc="5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геометрические</a:t>
            </a:r>
            <a:r>
              <a:rPr lang="ru-RU" sz="2800" spc="6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фигуры</a:t>
            </a:r>
            <a:r>
              <a:rPr lang="ru-RU" sz="2800" spc="5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</a:t>
            </a:r>
            <a:r>
              <a:rPr lang="ru-RU" sz="2800" spc="6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тела</a:t>
            </a:r>
            <a:r>
              <a:rPr lang="ru-RU" sz="2800" spc="6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осязательно-двигательным путем;</a:t>
            </a:r>
            <a:endParaRPr lang="ru-RU" sz="20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1143000" lvl="2" indent="-228600" algn="just">
              <a:lnSpc>
                <a:spcPct val="145000"/>
              </a:lnSpc>
              <a:spcBef>
                <a:spcPts val="50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22630" algn="l"/>
                <a:tab pos="723265" algn="l"/>
                <a:tab pos="2201545" algn="l"/>
                <a:tab pos="2492375" algn="l"/>
                <a:tab pos="3709670" algn="l"/>
                <a:tab pos="4978400" algn="l"/>
                <a:tab pos="5904865" algn="l"/>
              </a:tabLst>
            </a:pP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ориентироваться в окружающем пространстве, понимать </a:t>
            </a:r>
            <a:r>
              <a:rPr lang="ru-RU" sz="2800" spc="-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смысл</a:t>
            </a:r>
            <a:r>
              <a:rPr lang="ru-RU" sz="2800" spc="-33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пространственных</a:t>
            </a:r>
            <a:r>
              <a:rPr lang="ru-RU" sz="2800" spc="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отношений;</a:t>
            </a:r>
            <a:endParaRPr lang="ru-RU" sz="20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1143000" lvl="2" indent="-228600">
              <a:lnSpc>
                <a:spcPct val="145000"/>
              </a:lnSpc>
              <a:spcBef>
                <a:spcPts val="75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22630" algn="l"/>
                <a:tab pos="723265" algn="l"/>
              </a:tabLst>
            </a:pP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ориентироваться</a:t>
            </a:r>
            <a:r>
              <a:rPr lang="ru-RU" sz="2800" spc="27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</a:t>
            </a:r>
            <a:r>
              <a:rPr lang="ru-RU" sz="2800" spc="26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двух</a:t>
            </a:r>
            <a:r>
              <a:rPr lang="ru-RU" sz="2800" spc="28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контрастных</a:t>
            </a:r>
            <a:r>
              <a:rPr lang="ru-RU" sz="2800" spc="27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величинах</a:t>
            </a:r>
            <a:r>
              <a:rPr lang="ru-RU" sz="2800" spc="27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предметов</a:t>
            </a:r>
            <a:r>
              <a:rPr lang="ru-RU" sz="2800" spc="27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(большие</a:t>
            </a:r>
            <a:r>
              <a:rPr lang="ru-RU" sz="2800" spc="25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</a:t>
            </a:r>
            <a:r>
              <a:rPr lang="ru-RU" sz="2800" spc="-33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маленькие</a:t>
            </a:r>
            <a:r>
              <a:rPr lang="ru-RU" sz="2800" spc="-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предметы),</a:t>
            </a:r>
            <a:r>
              <a:rPr lang="ru-RU" sz="2800" spc="-1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группировать</a:t>
            </a:r>
            <a:r>
              <a:rPr lang="ru-RU" sz="2800" spc="-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по</a:t>
            </a:r>
            <a:r>
              <a:rPr lang="ru-RU" sz="2800" spc="-1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образцу;</a:t>
            </a:r>
            <a:endParaRPr lang="ru-RU" sz="20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1143000" lvl="2" indent="-228600">
              <a:lnSpc>
                <a:spcPct val="147000"/>
              </a:lnSpc>
              <a:spcBef>
                <a:spcPts val="65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22630" algn="l"/>
                <a:tab pos="723265" algn="l"/>
              </a:tabLst>
            </a:pP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ориентироваться</a:t>
            </a:r>
            <a:r>
              <a:rPr lang="ru-RU" sz="2800" spc="8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одновременно</a:t>
            </a:r>
            <a:r>
              <a:rPr lang="ru-RU" sz="2800" spc="8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на</a:t>
            </a:r>
            <a:r>
              <a:rPr lang="ru-RU" sz="2800" spc="8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два</a:t>
            </a:r>
            <a:r>
              <a:rPr lang="ru-RU" sz="2800" spc="8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свойства</a:t>
            </a:r>
            <a:r>
              <a:rPr lang="ru-RU" sz="2800" spc="8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предмета:</a:t>
            </a:r>
            <a:r>
              <a:rPr lang="ru-RU" sz="2800" spc="7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цвет</a:t>
            </a:r>
            <a:r>
              <a:rPr lang="ru-RU" sz="2800" spc="8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</a:t>
            </a:r>
            <a:r>
              <a:rPr lang="ru-RU" sz="2800" spc="8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размер,</a:t>
            </a:r>
            <a:r>
              <a:rPr lang="ru-RU" sz="2800" spc="-33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размер</a:t>
            </a:r>
            <a:r>
              <a:rPr lang="ru-RU" sz="2800" spc="-2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</a:t>
            </a:r>
            <a:r>
              <a:rPr lang="ru-RU" sz="2800" spc="-1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форма,</a:t>
            </a:r>
            <a:r>
              <a:rPr lang="ru-RU" sz="2800" spc="-3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цвет</a:t>
            </a:r>
            <a:r>
              <a:rPr lang="ru-RU" sz="2800" spc="-1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</a:t>
            </a:r>
            <a:r>
              <a:rPr lang="ru-RU" sz="2800" spc="-1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форма</a:t>
            </a:r>
            <a:r>
              <a:rPr lang="ru-RU" sz="2800" spc="-1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(например,</a:t>
            </a:r>
            <a:r>
              <a:rPr lang="ru-RU" sz="2800" spc="-2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синий</a:t>
            </a:r>
            <a:r>
              <a:rPr lang="ru-RU" sz="2800" spc="-1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кубик,</a:t>
            </a:r>
            <a:r>
              <a:rPr lang="ru-RU" sz="2800" spc="-1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большой</a:t>
            </a:r>
            <a:r>
              <a:rPr lang="ru-RU" sz="2800" spc="-1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шар);</a:t>
            </a:r>
            <a:endParaRPr lang="ru-RU" sz="20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49762835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2618</Words>
  <Application>Microsoft Office PowerPoint</Application>
  <PresentationFormat>Широкоэкранный</PresentationFormat>
  <Paragraphs>245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8" baseType="lpstr">
      <vt:lpstr>Arial</vt:lpstr>
      <vt:lpstr>Calibri</vt:lpstr>
      <vt:lpstr>Calibri Light</vt:lpstr>
      <vt:lpstr>Symbol</vt:lpstr>
      <vt:lpstr>Times New Roman</vt:lpstr>
      <vt:lpstr>Тема Office</vt:lpstr>
      <vt:lpstr>ДОПОЛНИТЕЛЬНАЯ ОБЩЕОБРАЗОВАТЕЛЬНАЯ ОБЩЕРАЗВИВАЮЩАЯ ПРОГРАММА «ВМЕСТЕ С МАМОЙ» (развитие детей раннего возраста)</vt:lpstr>
      <vt:lpstr>Презентация PowerPoint</vt:lpstr>
      <vt:lpstr>Цель программы – содействие развитию целостной личности ребенка – его активности, самостоятельности, эмоциональной отзывчивости к окружающему миру, творческого потенциала  </vt:lpstr>
      <vt:lpstr>Презентация PowerPoint</vt:lpstr>
      <vt:lpstr>Презентация PowerPoint</vt:lpstr>
      <vt:lpstr>Презентация PowerPoint</vt:lpstr>
      <vt:lpstr>Презентация PowerPoint</vt:lpstr>
      <vt:lpstr>ПЛАНИРУЕМЫЕ РЕЗУЛЬТАТЫ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Программа рассчитана на 2 года обучения с сентября по май для детей 1-3 лет. Ребенок может присоединиться к сверстникам на любом  этапе освоения программы</vt:lpstr>
      <vt:lpstr>СТРУКТУРА ЗАНЯТИЯ:</vt:lpstr>
      <vt:lpstr>МОНИТОРИНГ РЕЗУЛЬТАТОВ ОСВОЕНИЯ ПРОГРАММЫ </vt:lpstr>
      <vt:lpstr>Результативность:</vt:lpstr>
      <vt:lpstr>Результативность:</vt:lpstr>
      <vt:lpstr>Результативность: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ДОПОЛНИТЕЛЬНАЯ ОБЩЕОБРАЗОВАТЕЛЬНАЯ ОБЩЕРАЗВИВАЮЩАЯ ПРОГРАММА «АБВГДЕЙКА»</dc:title>
  <dc:creator>OlAn</dc:creator>
  <cp:lastModifiedBy>Peil</cp:lastModifiedBy>
  <cp:revision>9</cp:revision>
  <dcterms:created xsi:type="dcterms:W3CDTF">2021-08-23T12:09:11Z</dcterms:created>
  <dcterms:modified xsi:type="dcterms:W3CDTF">2023-01-10T07:53:02Z</dcterms:modified>
</cp:coreProperties>
</file>