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A510B4-54AD-446D-A53A-3810E7101CB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0C03F2-9C6A-4B77-919D-C1E3B827B5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D1C9A1-C0AE-42A7-B354-C4308996738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217AB2-2197-409A-95AB-F351C9B4451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C1CDDF-0A29-4C61-A9D2-72A2EC08C6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6234E51-6D39-4848-8160-A6CC075AF3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CFEFF6-FA41-47A0-8BB0-816635B5D4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51A916-A014-48A5-A834-44E3D26D61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1CCB0F-1380-47BD-86B6-8A786A2B4B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FBECC8-328D-4095-9E2F-6894485EFE9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2AC85B-B5AF-4C0D-9086-A233BB90E3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D42E21-0DAA-4DD0-BEAB-FB697CD199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C3609A-54F4-474C-8EC9-08CF76E805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F34643-5218-4A4D-9C2D-71000AA281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7E6D9E-82AD-4876-859A-C361F0E0D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BE65139-3794-45E5-A077-83C1468826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701E469-460A-4AE1-9FFA-04DE73DCBD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0A88FC3-B84F-4DBA-90E1-DD1F1718C6C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D30A5FE-86BC-4B12-B705-B6E789FEDF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3B0D508-EBAD-4E24-9DB6-23D94B95ED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479EDCF-C3D9-4269-9376-814CC936239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8170A1-002D-40C4-889A-9BAC66D184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CAF121-F0C4-4B75-A56E-C00D9D932E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A6DCE4-84F7-4818-9A19-0B3FB60E5D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A96CB3-62BE-490A-8073-77F06FADC4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EEC9F25-4C40-4A10-AC68-4A60529C18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B5A1652-2EA5-42BB-90C0-1F4AAD6AB9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7A6A78D-6C76-4033-A11A-DC54A2F4D6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1846C26-D78D-42F5-B327-CBFD13BE4D1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4A9AF98-9635-4252-A546-603FD1CCB1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A4BCB6-D45C-4BF4-9B4B-6CB3DE7BEB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243CEDC-3602-4097-BD55-DABA4C685E1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9629F8-74DE-435A-B245-A7206D5D31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DE4689-4BD9-4074-A0F2-D8F0B4209F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9265BE-CA99-43B0-8A64-EFD8DAE2A9E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880AF7-E107-4FA4-A349-A6FE9B88D9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077FA12-093E-476C-B68A-FB36413ECA79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8A95DA1-35B5-4C61-860C-7A950EA48E3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234A1E4-5F00-427D-9DAA-51B9B20747C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" descr="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24" name="Группа 15"/>
          <p:cNvGrpSpPr/>
          <p:nvPr/>
        </p:nvGrpSpPr>
        <p:grpSpPr>
          <a:xfrm>
            <a:off x="-19080" y="0"/>
            <a:ext cx="12209760" cy="6856560"/>
            <a:chOff x="-19080" y="0"/>
            <a:chExt cx="12209760" cy="6856560"/>
          </a:xfrm>
        </p:grpSpPr>
        <p:pic>
          <p:nvPicPr>
            <p:cNvPr id="125" name="Рисунок 14" descr=""/>
            <p:cNvPicPr/>
            <p:nvPr/>
          </p:nvPicPr>
          <p:blipFill>
            <a:blip r:embed="rId2"/>
            <a:stretch/>
          </p:blipFill>
          <p:spPr>
            <a:xfrm>
              <a:off x="-19080" y="0"/>
              <a:ext cx="12190680" cy="6856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Рисунок 10" descr="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90680" cy="6856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80000" y="1614240"/>
            <a:ext cx="10153800" cy="270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marL="1111320" indent="0" algn="ctr">
              <a:lnSpc>
                <a:spcPct val="107000"/>
              </a:lnSpc>
              <a:spcBef>
                <a:spcPts val="2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Franklin Gothic Medium Cond"/>
              </a:rPr>
              <a:t>     </a:t>
            </a:r>
            <a:r>
              <a:rPr b="0" lang="ru-RU" sz="3200" spc="-1" strike="noStrike">
                <a:solidFill>
                  <a:srgbClr val="ffffff"/>
                </a:solidFill>
                <a:latin typeface="Franklin Gothic Medium Cond"/>
              </a:rPr>
              <a:t>Повышение качества межведомственного взаимодействия и сокращение сроков оказания услуг для бизнеса</a:t>
            </a: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Рисунок 7" descr=""/>
          <p:cNvPicPr/>
          <p:nvPr/>
        </p:nvPicPr>
        <p:blipFill>
          <a:blip r:embed="rId4"/>
          <a:stretch/>
        </p:blipFill>
        <p:spPr>
          <a:xfrm>
            <a:off x="1222920" y="2505240"/>
            <a:ext cx="952560" cy="92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4"/>
          <p:cNvSpPr/>
          <p:nvPr/>
        </p:nvSpPr>
        <p:spPr>
          <a:xfrm>
            <a:off x="1089720" y="297720"/>
            <a:ext cx="980100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20000"/>
              </a:lnSpc>
            </a:pPr>
            <a:r>
              <a:rPr b="0" lang="ru-RU" sz="28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ЦЕЛИ 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Box 15"/>
          <p:cNvSpPr/>
          <p:nvPr/>
        </p:nvSpPr>
        <p:spPr>
          <a:xfrm>
            <a:off x="360000" y="1341000"/>
            <a:ext cx="11612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spcAft>
                <a:spcPts val="601"/>
              </a:spcAft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Уменьшение бюрократических барьеров при оказании государственных услуг, </a:t>
            </a: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уменьшение документооборота, снижение сроков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Box 16"/>
          <p:cNvSpPr/>
          <p:nvPr/>
        </p:nvSpPr>
        <p:spPr>
          <a:xfrm>
            <a:off x="1260000" y="2340000"/>
            <a:ext cx="5579640" cy="60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20000"/>
              </a:lnSpc>
            </a:pPr>
            <a:r>
              <a:rPr b="0" lang="ru-RU" sz="2800" spc="-1" strike="noStrike" cap="all">
                <a:solidFill>
                  <a:srgbClr val="15867d"/>
                </a:solidFill>
                <a:latin typeface="Franklin Gothic Medium Cond"/>
                <a:ea typeface="DejaVu Sans"/>
              </a:rPr>
              <a:t>Задачи </a:t>
            </a:r>
            <a:r>
              <a:rPr b="0" lang="ru-RU" sz="28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ПРОЕКТА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17"/>
          <p:cNvSpPr/>
          <p:nvPr/>
        </p:nvSpPr>
        <p:spPr>
          <a:xfrm>
            <a:off x="360000" y="3240000"/>
            <a:ext cx="11612880" cy="23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spcAft>
                <a:spcPts val="601"/>
              </a:spcAft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Оказание услуг </a:t>
            </a: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на единой вычислительной платформе - портале РПГУ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601"/>
              </a:spcAft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Оптимизация процесса направления межведомственных запросов между профильными органами исполнительной власти и органами местного самоуправления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Aft>
                <a:spcPts val="601"/>
              </a:spcAft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Обработка процессуальных решений в одном окне (затрачиваемое время на подготовку 1-го ответа на межведомственный запрос составляет 3 минуты)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Рисунок 3" descr=""/>
          <p:cNvPicPr/>
          <p:nvPr/>
        </p:nvPicPr>
        <p:blipFill>
          <a:blip r:embed="rId1"/>
          <a:stretch/>
        </p:blipFill>
        <p:spPr>
          <a:xfrm>
            <a:off x="379800" y="257400"/>
            <a:ext cx="709560" cy="709560"/>
          </a:xfrm>
          <a:prstGeom prst="rect">
            <a:avLst/>
          </a:prstGeom>
          <a:ln w="0">
            <a:noFill/>
          </a:ln>
        </p:spPr>
      </p:pic>
      <p:pic>
        <p:nvPicPr>
          <p:cNvPr id="134" name="Рисунок 4" descr=""/>
          <p:cNvPicPr/>
          <p:nvPr/>
        </p:nvPicPr>
        <p:blipFill>
          <a:blip r:embed="rId2"/>
          <a:stretch/>
        </p:blipFill>
        <p:spPr>
          <a:xfrm>
            <a:off x="360000" y="2169720"/>
            <a:ext cx="863280" cy="86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8"/>
          <p:cNvSpPr/>
          <p:nvPr/>
        </p:nvSpPr>
        <p:spPr>
          <a:xfrm>
            <a:off x="180000" y="78480"/>
            <a:ext cx="117806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ИЗМЕНЕНИЕ ПРОЦЕССА ОКАЗАНИЯ УСЛУГ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Box 9"/>
          <p:cNvSpPr/>
          <p:nvPr/>
        </p:nvSpPr>
        <p:spPr>
          <a:xfrm>
            <a:off x="0" y="1315080"/>
            <a:ext cx="611892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Проблемы: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Большие сроки оказания услуги - 30 к.д.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Очный прием заявителей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Принятие документов на бумажном носителе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Трудозатраты сотрудников на подготовку и направление межведомственных запросов используя официальный документооборот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Box 2"/>
          <p:cNvSpPr/>
          <p:nvPr/>
        </p:nvSpPr>
        <p:spPr>
          <a:xfrm>
            <a:off x="6120000" y="1315080"/>
            <a:ext cx="6118920" cy="475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Решения: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Сокращение временных затрат на оказание услуги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Взаимодействие с заявителем через «Личный кабинет» РПГУ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Оптимизация «Функционального колодца», взаимодействие организовано между органами власти по принципу: «Исполнитель - Исполнитель», исключая излишнюю переписку на уровне руководителей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Повышение объема поданных межведомственных запросов в рамках предоставления государственных услуг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Box 1"/>
          <p:cNvSpPr/>
          <p:nvPr/>
        </p:nvSpPr>
        <p:spPr>
          <a:xfrm>
            <a:off x="180000" y="78480"/>
            <a:ext cx="117806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РЕЗУЛЬТАТ ОПТИМИЗАЦИИ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5"/>
          <p:cNvSpPr/>
          <p:nvPr/>
        </p:nvSpPr>
        <p:spPr>
          <a:xfrm>
            <a:off x="180000" y="1171080"/>
            <a:ext cx="11612520" cy="42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СРЕДНИЙ СРОК ФОРМИРОВАНИЯ И НАПРАВЛЕНИЯ ЗАПРОСА ЧЕРЕЗ СИСТЕМУ ЭЛЕКТРОННОГО ДОКУМЕНТООБОРОТА СОСТАВЛЯЛ 10 МИНУТ, СОГЛАСОВАНИЕ ДОКУМЕНТА И ОТПРАВКА В СООТВЕТСТВУЮЩИЙ МУНИЦИПАЛИТЕТ СОСТАВЛЯЛО ОТ 1 ДО 3 ДНЕЙ. ПРОЦЕСС ФОРМИРОВАНИЯ ЗАПРОСА СОКРАТИЛСЯ </a:t>
            </a: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В 5 РАЗ С 10 МИНУТ ДО 2 МИНУТ С ВОЗМОЖНОСТЬЮ МГНОВЕННОЙ ОТПРАВКИ ЗАПРОСА.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ЗАТРАЧИВАЕМОЕ ВРЕМЯ НА ПОДГОТОВКУ ОДНОГО ОТВЕТА НА МЕЖВЕДОМСТВЕННЫЙ ЗАПРОС СОСТАВЛЯЕТ 3 МИНУТЫ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СОКРАЩЕНИЕ СРОКА РАССМОТРЕНИЕ МЕЖВЕДОМСТВЕННОГО ЗАПРОСА С 5-ТИ РАБОЧИХ ДНЕЙ, ДО 3-Х РАБОЧИХ 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ПОВЫШЕНИЕ ОБЪЕМА ПОДАННЫХ МЕЖВЕДОМСТВЕННЫХ ЭЛЕКТРОННЫХ ЗАПРОСОВ В РАМКАХ ПРЕДОСТАВЛЕНИЯ ГОСУДАРСТВЕННЫХ УСЛУГ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0"/>
          <p:cNvSpPr/>
          <p:nvPr/>
        </p:nvSpPr>
        <p:spPr>
          <a:xfrm>
            <a:off x="180000" y="78480"/>
            <a:ext cx="1178064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СОЗДАНИЕ МЕЖВЕДОМСТВЕННЫХ ЭЛЕКТРОННЫХ ЗАПРОСОВ 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Box 11"/>
          <p:cNvSpPr/>
          <p:nvPr/>
        </p:nvSpPr>
        <p:spPr>
          <a:xfrm>
            <a:off x="0" y="1847160"/>
            <a:ext cx="611892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Было: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Формирование и направление запроса - 10 минут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Согласование, подписание и отправка запроса - от 1 до 3 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Срок рассмотрение межведомственного запроса - 5 рабочих дней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12"/>
          <p:cNvSpPr/>
          <p:nvPr/>
        </p:nvSpPr>
        <p:spPr>
          <a:xfrm>
            <a:off x="6120000" y="1800000"/>
            <a:ext cx="6118920" cy="44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Стало: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Формирование и направление запроса - 2 минуты (сокращение в 5 раз)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Мгновенная отправка запроса (исполнитель - исполнитель)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Срок рассмотрения межведомственного запроса - 3 рабочих дня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Обработка процессуальных решений в одном окне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Подготовка одного ответа на межведомственный запрос - 3 минуты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Box 4"/>
          <p:cNvSpPr/>
          <p:nvPr/>
        </p:nvSpPr>
        <p:spPr>
          <a:xfrm>
            <a:off x="180000" y="-123120"/>
            <a:ext cx="1178064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РЕЗУЛЬТАТЫ АВТОМАТИЗАЦИИ НАПРАВЛЕНИЯ МЕЖВЕДОМСТВЕННЫХ ЗАПРОСОВ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13"/>
          <p:cNvSpPr/>
          <p:nvPr/>
        </p:nvSpPr>
        <p:spPr>
          <a:xfrm>
            <a:off x="360000" y="1932840"/>
            <a:ext cx="11159280" cy="45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Согласно анализу обработанных заявлений, в адрес муниципальных образований в части зон запрета розничной продажи алкогольной продукции направлялись межведомственные запросы через систему электронного документооборота: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2019 г. - 1829 запросов, через РСМЭД;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2020 г. - 413 запросов, через РСМЭД;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2021 г. - 1975 запросов, через РСМЭД;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2022 г. - 325 запросов через портал РПГУ;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2023 г. - 2855 запросов через портал РПГУ.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Данный показатель увеличился на 40</a:t>
            </a:r>
            <a:r>
              <a:rPr b="1" lang="ru-RU" sz="20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 %</a:t>
            </a:r>
            <a:r>
              <a:rPr b="0" lang="ru-RU" sz="20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, что говорит о востребованности и удобстве пользования порталом РПГУ.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Практика реализуется с февраля 2022 года в Приморском крае.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6"/>
          <p:cNvSpPr/>
          <p:nvPr/>
        </p:nvSpPr>
        <p:spPr>
          <a:xfrm>
            <a:off x="180000" y="-123120"/>
            <a:ext cx="1178064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РЕЗУЛЬТАТЫ АВТОМАТИЗАЦИИ НАПРАВЛЕНИЯ МЕЖВЕДОМСТВЕННЫХ ЗАПРОСОВ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7"/>
          <p:cNvSpPr/>
          <p:nvPr/>
        </p:nvSpPr>
        <p:spPr>
          <a:xfrm>
            <a:off x="360000" y="1932840"/>
            <a:ext cx="11159280" cy="423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Согласно анализу обработанных заявлений, в части защитных зон объектов культурного наследия муниципальными образованиями направлены межведомственные запросы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2021 г. — 132 запроса через портал РПГУ;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2022 г. — 444 через портал РПГУ;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2023 г. — 605 через портал РПГУ.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Данный показатель увеличился более чем на 36%, что говорит о востребованности и удобстве пользования порталом РПГУ.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15867d"/>
              </a:buClr>
              <a:buFont typeface="Wingdings" charset="2"/>
              <a:buChar char=""/>
            </a:pPr>
            <a:r>
              <a:rPr b="0" lang="ru-RU" sz="1800" spc="-1" strike="noStrike">
                <a:solidFill>
                  <a:srgbClr val="15867d"/>
                </a:solidFill>
                <a:latin typeface="Franklin Gothic Book"/>
                <a:ea typeface="DejaVu Sans"/>
              </a:rPr>
              <a:t>Практика реализуется с февраля 2021 года в Приморском крае.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15867d"/>
                </a:solidFill>
                <a:latin typeface="Franklin Gothic Book"/>
                <a:ea typeface="Source Han Sans CN Regular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"/>
          <p:cNvSpPr/>
          <p:nvPr/>
        </p:nvSpPr>
        <p:spPr>
          <a:xfrm>
            <a:off x="771840" y="2766960"/>
            <a:ext cx="1089828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20000"/>
              </a:lnSpc>
            </a:pPr>
            <a:r>
              <a:rPr b="0" lang="ru-RU" sz="4000" spc="-1" strike="noStrike">
                <a:solidFill>
                  <a:srgbClr val="15867d"/>
                </a:solidFill>
                <a:latin typeface="Franklin Gothic Medium Cond"/>
                <a:ea typeface="DejaVu Sans"/>
              </a:rPr>
              <a:t>СПАСИБО ЗА ВНИМАНИЕ!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6761</TotalTime>
  <Application>LibreOffice/7.5.6.2$Linux_X86_64 LibreOffice_project/50$Build-2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2022-12-28T06:27:21Z</dcterms:created>
  <dc:creator>Дизайнер 1</dc:creator>
  <dc:description/>
  <dc:language>ru-RU</dc:language>
  <cp:lastModifiedBy/>
  <cp:lastPrinted>2023-12-06T02:24:14Z</cp:lastPrinted>
  <dcterms:modified xsi:type="dcterms:W3CDTF">2024-02-20T17:11:59Z</dcterms:modified>
  <cp:revision>177</cp:revision>
  <dc:subject/>
  <dc:title>ЗАГОЛОВОК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r8>13</vt:r8>
  </property>
</Properties>
</file>