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67" r:id="rId3"/>
    <p:sldId id="268" r:id="rId4"/>
    <p:sldId id="290" r:id="rId5"/>
    <p:sldId id="257" r:id="rId6"/>
    <p:sldId id="284" r:id="rId7"/>
    <p:sldId id="258" r:id="rId8"/>
    <p:sldId id="260" r:id="rId9"/>
    <p:sldId id="261" r:id="rId10"/>
    <p:sldId id="262" r:id="rId11"/>
    <p:sldId id="263" r:id="rId12"/>
    <p:sldId id="265" r:id="rId13"/>
    <p:sldId id="272" r:id="rId14"/>
    <p:sldId id="273" r:id="rId15"/>
    <p:sldId id="274" r:id="rId16"/>
    <p:sldId id="278" r:id="rId17"/>
    <p:sldId id="279" r:id="rId18"/>
    <p:sldId id="280" r:id="rId19"/>
    <p:sldId id="281" r:id="rId20"/>
    <p:sldId id="275" r:id="rId21"/>
    <p:sldId id="276" r:id="rId22"/>
    <p:sldId id="277" r:id="rId23"/>
    <p:sldId id="283" r:id="rId24"/>
    <p:sldId id="282" r:id="rId25"/>
    <p:sldId id="286" r:id="rId26"/>
    <p:sldId id="259" r:id="rId27"/>
    <p:sldId id="287" r:id="rId28"/>
    <p:sldId id="288" r:id="rId29"/>
    <p:sldId id="292" r:id="rId30"/>
    <p:sldId id="291" r:id="rId31"/>
    <p:sldId id="293" r:id="rId32"/>
    <p:sldId id="289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B39-4664-A29F-6BB9F6CB11A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B39-4664-A29F-6BB9F6CB11A6}"/>
              </c:ext>
            </c:extLst>
          </c:dPt>
          <c:dLbls>
            <c:dLbl>
              <c:idx val="0"/>
              <c:layout>
                <c:manualLayout>
                  <c:x val="-9.7663723312040332E-2"/>
                  <c:y val="-0.2136794415441585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9988713395230383E-2"/>
                      <c:h val="0.135078007549359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B39-4664-A29F-6BB9F6CB11A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907859643116041"/>
                      <c:h val="0.135078007549359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B39-4664-A29F-6BB9F6CB11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0.85699999999999998</c:v>
                </c:pt>
                <c:pt idx="1">
                  <c:v>0.14299999999999999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39-4664-A29F-6BB9F6CB11A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4D1-49C3-8B2E-829B251E36F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4D1-49C3-8B2E-829B251E36F5}"/>
              </c:ext>
            </c:extLst>
          </c:dPt>
          <c:dLbls>
            <c:dLbl>
              <c:idx val="0"/>
              <c:layout>
                <c:manualLayout>
                  <c:x val="-0.17876601598197828"/>
                  <c:y val="-9.426496012919862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230275117023372"/>
                      <c:h val="0.176520605724962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4D1-49C3-8B2E-829B251E36F5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907859643116041"/>
                      <c:h val="0.135078007549359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4D1-49C3-8B2E-829B251E36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0.52400000000000002</c:v>
                </c:pt>
                <c:pt idx="1">
                  <c:v>0.47599999999999998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D1-49C3-8B2E-829B251E36F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46C-4C7A-BEAE-965F3065B75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46C-4C7A-BEAE-965F3065B758}"/>
              </c:ext>
            </c:extLst>
          </c:dPt>
          <c:dLbls>
            <c:dLbl>
              <c:idx val="0"/>
              <c:layout>
                <c:manualLayout>
                  <c:x val="-0.22284320631402835"/>
                  <c:y val="-0.1455947699255803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288129183694832"/>
                      <c:h val="0.176520605724962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46C-4C7A-BEAE-965F3065B75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907859643116041"/>
                      <c:h val="0.135078007549359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46C-4C7A-BEAE-965F3065B7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0.61899999999999999</c:v>
                </c:pt>
                <c:pt idx="1">
                  <c:v>0.38100000000000001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46C-4C7A-BEAE-965F3065B75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2D3-4591-93D8-2913DB37853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2D3-4591-93D8-2913DB378536}"/>
              </c:ext>
            </c:extLst>
          </c:dPt>
          <c:dLbls>
            <c:dLbl>
              <c:idx val="0"/>
              <c:layout>
                <c:manualLayout>
                  <c:x val="-0.22284320631402835"/>
                  <c:y val="-0.1455947699255803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288129183694832"/>
                      <c:h val="0.176520605724962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2D3-4591-93D8-2913DB37853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907859643116041"/>
                      <c:h val="0.135078007549359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2D3-4591-93D8-2913DB3785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0.69</c:v>
                </c:pt>
                <c:pt idx="1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D3-4591-93D8-2913DB37853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289-412A-8B29-ED87EBCAA29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289-412A-8B29-ED87EBCAA299}"/>
              </c:ext>
            </c:extLst>
          </c:dPt>
          <c:dLbls>
            <c:dLbl>
              <c:idx val="0"/>
              <c:layout>
                <c:manualLayout>
                  <c:x val="-0.21257437791367434"/>
                  <c:y val="-4.47563128033126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362575623155877"/>
                      <c:h val="0.189863966389370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289-412A-8B29-ED87EBCAA29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907859643116041"/>
                      <c:h val="0.135078007549359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289-412A-8B29-ED87EBCAA2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0.52400000000000002</c:v>
                </c:pt>
                <c:pt idx="1">
                  <c:v>0.47599999999999998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289-412A-8B29-ED87EBCAA29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5C1-47E1-A33E-FE0B57A250E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5C1-47E1-A33E-FE0B57A250E2}"/>
              </c:ext>
            </c:extLst>
          </c:dPt>
          <c:dLbls>
            <c:dLbl>
              <c:idx val="0"/>
              <c:layout>
                <c:manualLayout>
                  <c:x val="-9.7663723312040332E-2"/>
                  <c:y val="-0.2136794415441585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9988713395230383E-2"/>
                      <c:h val="0.135078007549359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5C1-47E1-A33E-FE0B57A250E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907859643116041"/>
                      <c:h val="0.135078007549359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5C1-47E1-A33E-FE0B57A250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0.64300000000000002</c:v>
                </c:pt>
                <c:pt idx="1">
                  <c:v>0.35699999999999998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5C1-47E1-A33E-FE0B57A250E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6C6-469C-82A6-1BD4113E65E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6C6-469C-82A6-1BD4113E65E1}"/>
              </c:ext>
            </c:extLst>
          </c:dPt>
          <c:dLbls>
            <c:dLbl>
              <c:idx val="0"/>
              <c:layout>
                <c:manualLayout>
                  <c:x val="-0.21257437791367434"/>
                  <c:y val="-4.47563128033126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362575623155877"/>
                      <c:h val="0.189863966389370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6C6-469C-82A6-1BD4113E65E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907859643116041"/>
                      <c:h val="0.135078007549359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6C6-469C-82A6-1BD4113E65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0.52400000000000002</c:v>
                </c:pt>
                <c:pt idx="1">
                  <c:v>0.64300000000000002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C6-469C-82A6-1BD4113E65E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449-486C-B38A-BD594B88244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449-486C-B38A-BD594B882446}"/>
              </c:ext>
            </c:extLst>
          </c:dPt>
          <c:dLbls>
            <c:dLbl>
              <c:idx val="0"/>
              <c:layout>
                <c:manualLayout>
                  <c:x val="-0.21257437791367434"/>
                  <c:y val="-4.47563128033126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362575623155877"/>
                      <c:h val="0.189863966389370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449-486C-B38A-BD594B88244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907859643116041"/>
                      <c:h val="0.135078007549359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449-486C-B38A-BD594B8824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0.45200000000000001</c:v>
                </c:pt>
                <c:pt idx="1">
                  <c:v>0.54800000000000004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49-486C-B38A-BD594B88244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6AF-46B6-AA2A-EBC419E0874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6AF-46B6-AA2A-EBC419E08742}"/>
              </c:ext>
            </c:extLst>
          </c:dPt>
          <c:dLbls>
            <c:dLbl>
              <c:idx val="0"/>
              <c:layout>
                <c:manualLayout>
                  <c:x val="-9.7663723312040332E-2"/>
                  <c:y val="-0.2136794415441585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9988713395230383E-2"/>
                      <c:h val="0.135078007549359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6AF-46B6-AA2A-EBC419E0874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907859643116041"/>
                      <c:h val="0.135078007549359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6AF-46B6-AA2A-EBC419E087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0.88100000000000001</c:v>
                </c:pt>
                <c:pt idx="1">
                  <c:v>0.11899999999999999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AF-46B6-AA2A-EBC419E0874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27C-4A08-8538-BF041FF4D76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27C-4A08-8538-BF041FF4D76C}"/>
              </c:ext>
            </c:extLst>
          </c:dPt>
          <c:dLbls>
            <c:dLbl>
              <c:idx val="0"/>
              <c:layout>
                <c:manualLayout>
                  <c:x val="-9.7663723312040332E-2"/>
                  <c:y val="-0.2136794415441585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9988713395230383E-2"/>
                      <c:h val="0.135078007549359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27C-4A08-8538-BF041FF4D76C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907859643116041"/>
                      <c:h val="0.135078007549359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27C-4A08-8538-BF041FF4D7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0.88100000000000001</c:v>
                </c:pt>
                <c:pt idx="1">
                  <c:v>0.11899999999999999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7C-4A08-8538-BF041FF4D76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2"/>
          <c:order val="0"/>
          <c:tx>
            <c:strRef>
              <c:f>Лист1!$B$1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Интерактивная рабочая тетрадь «Skysmart»</c:v>
                </c:pt>
                <c:pt idx="1">
                  <c:v>Образовательная платформа «Фоксфорд»</c:v>
                </c:pt>
                <c:pt idx="2">
                  <c:v>Онлайн курсы образовательного центра "Сириус"</c:v>
                </c:pt>
                <c:pt idx="3">
                  <c:v>Платформа "Якласс"</c:v>
                </c:pt>
                <c:pt idx="4">
                  <c:v>Платформа "Инфошкола"</c:v>
                </c:pt>
                <c:pt idx="5">
                  <c:v>Платформа РЭШ</c:v>
                </c:pt>
                <c:pt idx="6">
                  <c:v>Электронные версии учебников "Просвещения"</c:v>
                </c:pt>
                <c:pt idx="7">
                  <c:v>Платформа МЭО</c:v>
                </c:pt>
                <c:pt idx="8">
                  <c:v>Портал https://ege.sdamgia.ru/</c:v>
                </c:pt>
                <c:pt idx="9">
                  <c:v>Портал https://oge.sdamgia.ru/</c:v>
                </c:pt>
                <c:pt idx="10">
                  <c:v>Платформа "Учи.ру"</c:v>
                </c:pt>
                <c:pt idx="11">
                  <c:v>Платформа "Урок цифры"</c:v>
                </c:pt>
                <c:pt idx="12">
                  <c:v>Платформа "Олимпиум"</c:v>
                </c:pt>
              </c:strCache>
            </c:strRef>
          </c:cat>
          <c:val>
            <c:numRef>
              <c:f>Лист1!$B$2:$B$14</c:f>
              <c:numCache>
                <c:formatCode>0%</c:formatCode>
                <c:ptCount val="13"/>
                <c:pt idx="0">
                  <c:v>9.5000000000000043E-2</c:v>
                </c:pt>
                <c:pt idx="1">
                  <c:v>9.5000000000000043E-2</c:v>
                </c:pt>
                <c:pt idx="2">
                  <c:v>0.12000000000000002</c:v>
                </c:pt>
                <c:pt idx="3">
                  <c:v>0.69000000000000039</c:v>
                </c:pt>
                <c:pt idx="4">
                  <c:v>0.17</c:v>
                </c:pt>
                <c:pt idx="5">
                  <c:v>0.38000000000000017</c:v>
                </c:pt>
                <c:pt idx="6">
                  <c:v>0.33000000000000024</c:v>
                </c:pt>
                <c:pt idx="7">
                  <c:v>2.0000000000000011E-2</c:v>
                </c:pt>
                <c:pt idx="8">
                  <c:v>0.33000000000000024</c:v>
                </c:pt>
                <c:pt idx="9">
                  <c:v>0.38000000000000017</c:v>
                </c:pt>
                <c:pt idx="10">
                  <c:v>0.48000000000000015</c:v>
                </c:pt>
                <c:pt idx="11">
                  <c:v>5.0000000000000024E-2</c:v>
                </c:pt>
                <c:pt idx="12">
                  <c:v>2.0000000000000011E-2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14-4835-9909-71E403A6F4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97125872"/>
        <c:axId val="197126264"/>
      </c:barChart>
      <c:catAx>
        <c:axId val="197125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ln>
                  <a:solidFill>
                    <a:schemeClr val="accent1"/>
                  </a:solidFill>
                </a:ln>
                <a:solidFill>
                  <a:srgbClr val="002060">
                    <a:alpha val="99000"/>
                  </a:srgb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7126264"/>
        <c:crosses val="autoZero"/>
        <c:auto val="1"/>
        <c:lblAlgn val="ctr"/>
        <c:lblOffset val="100"/>
        <c:noMultiLvlLbl val="0"/>
      </c:catAx>
      <c:valAx>
        <c:axId val="19712626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7125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67C-4A82-8124-8A8391D8993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67C-4A82-8124-8A8391D8993A}"/>
              </c:ext>
            </c:extLst>
          </c:dPt>
          <c:dLbls>
            <c:dLbl>
              <c:idx val="0"/>
              <c:layout>
                <c:manualLayout>
                  <c:x val="-9.7663723312040332E-2"/>
                  <c:y val="-0.2136794415441585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9988713395230383E-2"/>
                      <c:h val="0.135078007549359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67C-4A82-8124-8A8391D8993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907859643116041"/>
                      <c:h val="0.135078007549359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67C-4A82-8124-8A8391D899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0.88100000000000001</c:v>
                </c:pt>
                <c:pt idx="1">
                  <c:v>0.14299999999999999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7C-4A82-8124-8A8391D8993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18915516354593"/>
          <c:y val="4.7652519329913025E-2"/>
          <c:w val="0.53509464966959541"/>
          <c:h val="0.8835160638602126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A12-40E4-B7EF-E8417974FA0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A12-40E4-B7EF-E8417974FA07}"/>
              </c:ext>
            </c:extLst>
          </c:dPt>
          <c:dLbls>
            <c:dLbl>
              <c:idx val="0"/>
              <c:layout>
                <c:manualLayout>
                  <c:x val="-9.7663723312040332E-2"/>
                  <c:y val="-0.2136794415441585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9988713395230383E-2"/>
                      <c:h val="0.135078007549359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A12-40E4-B7EF-E8417974FA0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907859643116041"/>
                      <c:h val="0.135078007549359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A12-40E4-B7EF-E8417974FA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0.71399999999999997</c:v>
                </c:pt>
                <c:pt idx="1">
                  <c:v>0.14299999999999999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12-40E4-B7EF-E8417974FA0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328-4370-B73A-27CFFCA1D84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328-4370-B73A-27CFFCA1D843}"/>
              </c:ext>
            </c:extLst>
          </c:dPt>
          <c:dLbls>
            <c:dLbl>
              <c:idx val="0"/>
              <c:layout>
                <c:manualLayout>
                  <c:x val="-9.7663723312040332E-2"/>
                  <c:y val="-0.2136794415441585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9988713395230383E-2"/>
                      <c:h val="0.135078007549359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328-4370-B73A-27CFFCA1D84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907859643116041"/>
                      <c:h val="0.135078007549359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328-4370-B73A-27CFFCA1D8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0.97599999999999998</c:v>
                </c:pt>
                <c:pt idx="1">
                  <c:v>2.4E-2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28-4370-B73A-27CFFCA1D84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EF2-46CD-A4F9-AFD0634438E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EF2-46CD-A4F9-AFD0634438E2}"/>
              </c:ext>
            </c:extLst>
          </c:dPt>
          <c:dLbls>
            <c:dLbl>
              <c:idx val="0"/>
              <c:layout>
                <c:manualLayout>
                  <c:x val="-9.7663723312040332E-2"/>
                  <c:y val="-0.2136794415441585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9988713395230383E-2"/>
                      <c:h val="0.135078007549359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EF2-46CD-A4F9-AFD0634438E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907859643116041"/>
                      <c:h val="0.135078007549359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EF2-46CD-A4F9-AFD0634438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0.83299999999999996</c:v>
                </c:pt>
                <c:pt idx="1">
                  <c:v>0.16700000000000001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F2-46CD-A4F9-AFD0634438E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A5C-4363-98E7-06A47FEF70D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A5C-4363-98E7-06A47FEF70D4}"/>
              </c:ext>
            </c:extLst>
          </c:dPt>
          <c:dLbls>
            <c:dLbl>
              <c:idx val="0"/>
              <c:layout>
                <c:manualLayout>
                  <c:x val="-0.22284320631402835"/>
                  <c:y val="-0.1455947699255803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288129183694832"/>
                      <c:h val="0.176520605724962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A5C-4363-98E7-06A47FEF70D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907859643116041"/>
                      <c:h val="0.135078007549359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A5C-4363-98E7-06A47FEF70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0.59499999999999997</c:v>
                </c:pt>
                <c:pt idx="1">
                  <c:v>0.40500000000000003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5C-4363-98E7-06A47FEF70D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5B542-60E5-41AE-8666-BB306F2E0F99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CD91A-C173-43A0-AD5F-B7AE7AB900F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0FE15-1E4F-449E-8F77-56B4FA81BCF2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535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BE7ED-C060-41A0-9E8D-CF8BE778A1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0A60070-DBCB-49D3-8CD3-6E4246859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20CCC5-4EF8-4929-B3CB-05D9CFC28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E022-B202-4AD3-8150-A0BD56ED03D4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0F9785-FCF2-41AD-BE7F-881ECF859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4ABADF-C254-4FD3-B9BF-1FB6CAF90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42A02-5316-4CFF-9D6B-8F9677C720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142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91258-C212-4CB4-9D58-F7B59B616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29D43D-A55D-424E-AA12-DC95BB6DD5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88A95A-CD8B-4C43-97FC-AB501D9E5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E022-B202-4AD3-8150-A0BD56ED03D4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BEC46C-B767-4A10-A060-0D6BF692D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6EDB26-6532-4C74-9326-089DF855E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42A02-5316-4CFF-9D6B-8F9677C720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910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77EA70-4963-4657-BEF6-A1D8318E4F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0E6F0E-76E3-4564-BF5C-09BD2CF340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180D79-339D-4C57-B2FE-FA293120D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E022-B202-4AD3-8150-A0BD56ED03D4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874F8A-325F-474B-9E25-F8D76AAD7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A1F18E-997A-4E29-97AC-00EAFC6CF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42A02-5316-4CFF-9D6B-8F9677C720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748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97BA84-F633-4D10-AE54-C0DC7C059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0C8AAB-9A87-47B3-9659-EF2CD29BA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DB5D8B-D8E9-4768-A18D-F54BB317E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E022-B202-4AD3-8150-A0BD56ED03D4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49B11F-3184-47F2-B960-E8D70F7A6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8D0FB3-835A-4305-8515-1A47311AC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42A02-5316-4CFF-9D6B-8F9677C720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363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E876D2-E5D0-4E67-8B3A-73A218CB5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C8334D-0AD8-475E-94C0-5A0F4CBAD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E4EA95-21CB-43DB-A12C-4A47A1811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E022-B202-4AD3-8150-A0BD56ED03D4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A4C20A-6598-412A-BC75-B2E6C64C0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96F4E1-F528-4EBA-A1F7-398B93B16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42A02-5316-4CFF-9D6B-8F9677C720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432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EF2479-4CA4-46BA-B030-7676437D9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56904A-EE4F-481E-92CA-B797182C8F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D1A0550-8F96-4D73-89DD-B3F23741F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6B3C71-AC73-48CE-B0CA-8E16BC5BC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E022-B202-4AD3-8150-A0BD56ED03D4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D25DC4-B616-40AB-8BEB-551CD1AB9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E26ECD-FC34-40CD-896E-CC750DE64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42A02-5316-4CFF-9D6B-8F9677C720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874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751565-817D-4E50-B37B-E56203541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DD568B-B4AA-4A4F-8A8C-A0BB88DD1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69380F-2690-4AA9-822B-2E835626F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06EAEAB-7DC5-4D03-BA40-0F70CC988D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8725F3F-577A-48F0-9758-BB9DC7686A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F15DC08-7B3F-456E-AF72-0659CAA5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E022-B202-4AD3-8150-A0BD56ED03D4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D0ABBB3-AE7E-458C-AF59-06DB7AD65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4D09DF5-791F-472B-89D4-1958A4AB4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42A02-5316-4CFF-9D6B-8F9677C720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010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04375E-0E46-4649-83B9-840A0E84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B797A35-EBD2-461D-817B-2DEFF2113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E022-B202-4AD3-8150-A0BD56ED03D4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074108B-66B0-4C35-AC85-23E1F61F7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85C6DA7-2D7E-4A9A-BA05-EDA2D9685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42A02-5316-4CFF-9D6B-8F9677C720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563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DAF05D6-9F56-4111-A994-F989F4D0E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E022-B202-4AD3-8150-A0BD56ED03D4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D54323F-1FE1-4284-815D-84468B420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AFAA735-23C5-47BB-831D-18ED8767B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42A02-5316-4CFF-9D6B-8F9677C720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745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B6B95A-15B4-4C5C-88BD-F00456252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7E9203-E624-4DD0-AAD2-46845211F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C49FC6-4F85-45A4-87C3-CAD01EDFA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F243E8-E6AD-4B37-91B5-603ECC487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E022-B202-4AD3-8150-A0BD56ED03D4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E99463-52E2-4020-93DC-B585C4061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A482C4-2752-4A44-94D3-C524CF2C4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42A02-5316-4CFF-9D6B-8F9677C720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745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B781D3-5DDE-4EE1-9E38-9626829F5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51CC3D3-5536-4E0A-BB16-2605793627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8F5131-D6A2-4E42-8A05-CBF80DA8D7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FD1BCC-28E0-42DC-89F1-E216FFAEF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E022-B202-4AD3-8150-A0BD56ED03D4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FBEEE8-772C-4C78-A251-1CB10DD15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67D37D-1D76-48D6-A1A6-2804EC1B1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42A02-5316-4CFF-9D6B-8F9677C720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75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014755-A6D6-42D4-9839-A7749B0A9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027495-33CF-4128-AC68-597B02ED4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F5DAEF-F6BC-4242-8552-998EE71DE7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7E022-B202-4AD3-8150-A0BD56ED03D4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528EB5-C9B2-4F17-9712-C0E7F2979A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70A633-62E8-4914-B96E-C74226A4C9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42A02-5316-4CFF-9D6B-8F9677C720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14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metis307.wixsite.com/5g-site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A8A1F1-E2D8-4058-8B84-4DA6838AB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-1"/>
            <a:ext cx="12126897" cy="3195961"/>
          </a:xfrm>
          <a:solidFill>
            <a:srgbClr val="0070C0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bg1"/>
                </a:solidFill>
              </a:rPr>
              <a:t>Цифровизация образовательного процесса </a:t>
            </a:r>
            <a:br>
              <a:rPr lang="ru-RU" sz="4800" b="1" dirty="0">
                <a:solidFill>
                  <a:schemeClr val="bg1"/>
                </a:solidFill>
              </a:rPr>
            </a:br>
            <a:r>
              <a:rPr lang="ru-RU" sz="4800" b="1" dirty="0">
                <a:solidFill>
                  <a:schemeClr val="bg1"/>
                </a:solidFill>
              </a:rPr>
              <a:t>в гимназии № 5: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6A9078B-EE49-4A69-908B-ACE5BB8AE4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95960"/>
            <a:ext cx="9144000" cy="1655762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rgbClr val="0070C0"/>
                </a:solidFill>
              </a:rPr>
              <a:t>проблемы и пути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775350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12A93A5-DBA4-4022-8B8A-C4466176A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+mn-lt"/>
              </a:rPr>
              <a:t>Методический аспект использования педагогами гимназии цифровых ресурсов, инструментов, технологий</a:t>
            </a:r>
            <a:endParaRPr lang="ru-RU" sz="3200" b="1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7323" y="1430653"/>
            <a:ext cx="61883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/>
                </a:solidFill>
              </a:rPr>
              <a:t>Я анализирую результаты электронного тестирования с целью вовлечения учащихся, нуждающихся в дополнительной поддержке, помощи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15705" y="2339347"/>
            <a:ext cx="56972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/>
                </a:solidFill>
              </a:rPr>
              <a:t>Я предлагаю дополнительные цифровые материалы и задания тем, кто сильно продвинулся или, наоборот, отстает</a:t>
            </a: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588404" y="2543144"/>
          <a:ext cx="4365561" cy="2781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6933259" y="3586503"/>
          <a:ext cx="4365561" cy="2781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32783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70649B-4A92-46E1-8AC1-225DA5350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Использование педагогами гимназии цифровых ресурсов, инструментов, технологий в профессиональной коммуникации</a:t>
            </a:r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7323" y="1430653"/>
            <a:ext cx="61883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/>
                </a:solidFill>
              </a:rPr>
              <a:t>Я использую цифровые технологии для совместной работы с коллегами как внутри моей образовательной организации, так и за ее пределами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03618" y="2803671"/>
            <a:ext cx="61883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/>
                </a:solidFill>
              </a:rPr>
              <a:t>Я использую цифровые технологии для представления своего педагогического опыта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588404" y="2543144"/>
          <a:ext cx="4365561" cy="2781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7164754" y="3870373"/>
          <a:ext cx="4365561" cy="2781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2659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9A157EE-89CB-402F-92BD-4A0108652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0284"/>
            <a:ext cx="12192001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600" b="1" dirty="0" err="1">
                <a:solidFill>
                  <a:schemeClr val="bg1"/>
                </a:solidFill>
              </a:rPr>
              <a:t>Цифровизация</a:t>
            </a:r>
            <a:r>
              <a:rPr lang="ru-RU" sz="3600" b="1" dirty="0">
                <a:solidFill>
                  <a:schemeClr val="bg1"/>
                </a:solidFill>
              </a:rPr>
              <a:t> образовательного процесса в гимназии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AD52B86-10FB-4F83-AEB2-7E6F62821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784" y="1574800"/>
            <a:ext cx="6414857" cy="5012267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85,7 % педагогов используют в своей профессиональной деятельности цифровые инструменты, ресурсы, образовательные платформы.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Самые популярные среди педагогов гимназии образовательные платформы:  ЯКЛАСС, «УЧИ.РУ»,  «Российская электронная школа»; образовательные порталы для подготовки к ОГЭ, ЕГЭ.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88,1 % педагогов признают важность использования цифровых технологий в профессиональной деятельности; более 70% педагогов стараются повышать свои навыки в применении цифровых технологий.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Более 60% педагогов гимназии активно используют цифровые инструменты, ресурсы в организации процесса обучения гимназистов.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BB0219F-A127-4E0E-A8D8-CE382A2836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49" t="21470" r="25879" b="25461"/>
          <a:stretch/>
        </p:blipFill>
        <p:spPr>
          <a:xfrm>
            <a:off x="7554897" y="1662343"/>
            <a:ext cx="4176839" cy="353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51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509963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Смешанный формат обучения</a:t>
            </a:r>
            <a:br>
              <a:rPr lang="ru-RU" sz="4400" dirty="0">
                <a:solidFill>
                  <a:schemeClr val="bg1"/>
                </a:solidFill>
              </a:rPr>
            </a:br>
            <a:br>
              <a:rPr lang="ru-RU" sz="4400" dirty="0">
                <a:solidFill>
                  <a:schemeClr val="bg1"/>
                </a:solidFill>
              </a:rPr>
            </a:b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Инновационная образовательная практика,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</a:p>
          <a:p>
            <a:pPr algn="just"/>
            <a:r>
              <a:rPr lang="ru-RU" sz="2800" b="1" dirty="0">
                <a:solidFill>
                  <a:srgbClr val="002060"/>
                </a:solidFill>
              </a:rPr>
              <a:t>позволяющая объединить усилия и систематизировать работу педагогического коллектива по </a:t>
            </a:r>
            <a:r>
              <a:rPr lang="ru-RU" sz="2800" b="1" dirty="0" err="1">
                <a:solidFill>
                  <a:srgbClr val="002060"/>
                </a:solidFill>
              </a:rPr>
              <a:t>цифровизации</a:t>
            </a:r>
            <a:r>
              <a:rPr lang="ru-RU" sz="2800" b="1" dirty="0">
                <a:solidFill>
                  <a:srgbClr val="002060"/>
                </a:solidFill>
              </a:rPr>
              <a:t> образовательного процесса в гимназии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/>
          <a:lstStyle/>
          <a:p>
            <a:r>
              <a:rPr lang="ru-RU" dirty="0"/>
              <a:t>    </a:t>
            </a:r>
            <a:r>
              <a:rPr lang="ru-RU" sz="3600" b="1" dirty="0">
                <a:solidFill>
                  <a:schemeClr val="bg1"/>
                </a:solidFill>
              </a:rPr>
              <a:t>Смешанный формат обучения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F2FEB3-F8C5-48DB-8205-1EE11A294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69431"/>
            <a:ext cx="7742591" cy="2688569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46423E58-D5E7-456C-B2F6-BAC4C1069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9786" y="1679715"/>
            <a:ext cx="8229600" cy="23088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rgbClr val="002060"/>
                </a:solidFill>
              </a:rPr>
              <a:t>Смешанное обучение </a:t>
            </a:r>
            <a:r>
              <a:rPr lang="ru-RU" sz="2400" dirty="0"/>
              <a:t>– это образовательная технология, в которой сочетаются и взаимопроникают очное и электронное обучение с возможностью самостоятельного выбора учеником времени, места, темпа и траектории обучения.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509963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4400" b="1" dirty="0">
                <a:solidFill>
                  <a:schemeClr val="bg1"/>
                </a:solidFill>
              </a:rPr>
              <a:t>«Смешанный формат обучения </a:t>
            </a:r>
            <a:br>
              <a:rPr lang="ru-RU" sz="4400" b="1" dirty="0">
                <a:solidFill>
                  <a:schemeClr val="bg1"/>
                </a:solidFill>
              </a:rPr>
            </a:br>
            <a:r>
              <a:rPr lang="ru-RU" sz="4400" b="1" dirty="0">
                <a:solidFill>
                  <a:schemeClr val="bg1"/>
                </a:solidFill>
              </a:rPr>
              <a:t>в образовательной практике гимназии»</a:t>
            </a:r>
            <a:br>
              <a:rPr lang="ru-RU" sz="4400" b="1" dirty="0">
                <a:solidFill>
                  <a:schemeClr val="bg1"/>
                </a:solidFill>
              </a:rPr>
            </a:b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Серия методических семинаров, объединенных общей темой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66" y="1215188"/>
            <a:ext cx="3180178" cy="1600200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Серостанова</a:t>
            </a:r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Анатольевна, учитель математики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3267908" y="-92291"/>
            <a:ext cx="8924092" cy="704654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866" y="3173930"/>
            <a:ext cx="3315351" cy="1821581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rgbClr val="002060"/>
                </a:solidFill>
              </a:rPr>
              <a:t>Урок алгебры в 8А классе</a:t>
            </a:r>
          </a:p>
          <a:p>
            <a:r>
              <a:rPr lang="ru-RU" sz="2200" b="1" dirty="0">
                <a:solidFill>
                  <a:srgbClr val="002060"/>
                </a:solidFill>
              </a:rPr>
              <a:t>Тема: «График линейного уравнения </a:t>
            </a:r>
            <a:r>
              <a:rPr lang="en-US" sz="2200" b="1" dirty="0">
                <a:solidFill>
                  <a:srgbClr val="002060"/>
                </a:solidFill>
              </a:rPr>
              <a:t>y=</a:t>
            </a:r>
            <a:r>
              <a:rPr lang="en-US" sz="2200" b="1" dirty="0" err="1">
                <a:solidFill>
                  <a:srgbClr val="002060"/>
                </a:solidFill>
              </a:rPr>
              <a:t>kx+l</a:t>
            </a:r>
            <a:r>
              <a:rPr lang="ru-RU" sz="2200" b="1" dirty="0">
                <a:solidFill>
                  <a:srgbClr val="002060"/>
                </a:solidFill>
              </a:rPr>
              <a:t>»</a:t>
            </a:r>
          </a:p>
          <a:p>
            <a:r>
              <a:rPr lang="ru-RU" sz="2200" b="1" dirty="0">
                <a:solidFill>
                  <a:srgbClr val="002060"/>
                </a:solidFill>
              </a:rPr>
              <a:t>Модель: Ротация станций</a:t>
            </a:r>
          </a:p>
        </p:txBody>
      </p:sp>
    </p:spTree>
    <p:extLst>
      <p:ext uri="{BB962C8B-B14F-4D97-AF65-F5344CB8AC3E}">
        <p14:creationId xmlns:p14="http://schemas.microsoft.com/office/powerpoint/2010/main" val="1017921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7279" y="962526"/>
            <a:ext cx="3180178" cy="1904231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Орман</a:t>
            </a:r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Владимировна, учитель </a:t>
            </a:r>
            <a:b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начальных классов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22106" y="3645568"/>
            <a:ext cx="3315351" cy="2293219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rgbClr val="002060"/>
                </a:solidFill>
              </a:rPr>
              <a:t>Урок окружающего мира во 2Д классе</a:t>
            </a:r>
          </a:p>
          <a:p>
            <a:r>
              <a:rPr lang="ru-RU" sz="2200" b="1" dirty="0">
                <a:solidFill>
                  <a:srgbClr val="002060"/>
                </a:solidFill>
              </a:rPr>
              <a:t>Тема: «Опасности в лесу и на воде»</a:t>
            </a:r>
          </a:p>
          <a:p>
            <a:r>
              <a:rPr lang="ru-RU" sz="2200" b="1" dirty="0">
                <a:solidFill>
                  <a:srgbClr val="002060"/>
                </a:solidFill>
              </a:rPr>
              <a:t>Модель: Ротация станций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0" y="-67378"/>
            <a:ext cx="8770641" cy="6925377"/>
          </a:xfrm>
        </p:spPr>
      </p:pic>
    </p:spTree>
    <p:extLst>
      <p:ext uri="{BB962C8B-B14F-4D97-AF65-F5344CB8AC3E}">
        <p14:creationId xmlns:p14="http://schemas.microsoft.com/office/powerpoint/2010/main" val="2973562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66" y="1135780"/>
            <a:ext cx="3180178" cy="1679607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Мамонтова </a:t>
            </a:r>
            <a:b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Мария Романовна, </a:t>
            </a:r>
            <a:b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английского языка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866" y="3173930"/>
            <a:ext cx="3315351" cy="2235468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rgbClr val="002060"/>
                </a:solidFill>
              </a:rPr>
              <a:t>Урок английского языка в 6А классе</a:t>
            </a:r>
          </a:p>
          <a:p>
            <a:r>
              <a:rPr lang="ru-RU" sz="2200" b="1" dirty="0">
                <a:solidFill>
                  <a:srgbClr val="002060"/>
                </a:solidFill>
              </a:rPr>
              <a:t>Тема: «</a:t>
            </a:r>
            <a:r>
              <a:rPr lang="en-US" sz="2200" b="1" dirty="0">
                <a:solidFill>
                  <a:srgbClr val="002060"/>
                </a:solidFill>
              </a:rPr>
              <a:t>Festivals around the World</a:t>
            </a:r>
            <a:r>
              <a:rPr lang="ru-RU" sz="2200" b="1" dirty="0">
                <a:solidFill>
                  <a:srgbClr val="002060"/>
                </a:solidFill>
              </a:rPr>
              <a:t>»</a:t>
            </a:r>
          </a:p>
          <a:p>
            <a:r>
              <a:rPr lang="ru-RU" sz="2200" b="1" dirty="0">
                <a:solidFill>
                  <a:srgbClr val="002060"/>
                </a:solidFill>
              </a:rPr>
              <a:t>Модель: Ротация станций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3436217" y="0"/>
            <a:ext cx="8749364" cy="6858000"/>
          </a:xfrm>
        </p:spPr>
      </p:pic>
    </p:spTree>
    <p:extLst>
      <p:ext uri="{BB962C8B-B14F-4D97-AF65-F5344CB8AC3E}">
        <p14:creationId xmlns:p14="http://schemas.microsoft.com/office/powerpoint/2010/main" val="56384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7279" y="962526"/>
            <a:ext cx="3180178" cy="1904231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Гамаюнова Ольга Владимировна, учитель </a:t>
            </a:r>
            <a:b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английского языка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22106" y="3645568"/>
            <a:ext cx="3315351" cy="2293219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rgbClr val="002060"/>
                </a:solidFill>
              </a:rPr>
              <a:t>Урок английского языка в 10А классе</a:t>
            </a:r>
          </a:p>
          <a:p>
            <a:r>
              <a:rPr lang="ru-RU" sz="2200" b="1" dirty="0">
                <a:solidFill>
                  <a:srgbClr val="002060"/>
                </a:solidFill>
              </a:rPr>
              <a:t>Тема: «Артикли с именами собственными и с географическими объектами»</a:t>
            </a:r>
          </a:p>
          <a:p>
            <a:r>
              <a:rPr lang="ru-RU" sz="2200" b="1" dirty="0">
                <a:solidFill>
                  <a:srgbClr val="002060"/>
                </a:solidFill>
              </a:rPr>
              <a:t>Модель: Перевернутый урок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-1" y="0"/>
            <a:ext cx="8837685" cy="6978316"/>
          </a:xfrm>
        </p:spPr>
      </p:pic>
    </p:spTree>
    <p:extLst>
      <p:ext uri="{BB962C8B-B14F-4D97-AF65-F5344CB8AC3E}">
        <p14:creationId xmlns:p14="http://schemas.microsoft.com/office/powerpoint/2010/main" val="3385923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F8DB02-1955-498F-A874-D67A386A8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62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        Цифровая трансформация системы образования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E2BD804-108F-4F19-B3B4-BA1C29E131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8645" y="1550547"/>
            <a:ext cx="6587231" cy="50831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699FF5-386C-435C-9ACD-A3BC8491CC0E}"/>
              </a:ext>
            </a:extLst>
          </p:cNvPr>
          <p:cNvSpPr txBox="1"/>
          <p:nvPr/>
        </p:nvSpPr>
        <p:spPr>
          <a:xfrm>
            <a:off x="136124" y="1550547"/>
            <a:ext cx="515496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</a:rPr>
              <a:t>массовые онлайн курсы</a:t>
            </a:r>
            <a:r>
              <a:rPr lang="ru-RU" sz="2400" dirty="0"/>
              <a:t>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</a:rPr>
              <a:t>специализированные программы</a:t>
            </a:r>
            <a:r>
              <a:rPr lang="ru-RU" sz="2400" dirty="0"/>
              <a:t>: Skype, Zoom, </a:t>
            </a:r>
            <a:r>
              <a:rPr lang="ru-RU" sz="2400" dirty="0" err="1"/>
              <a:t>Teams</a:t>
            </a:r>
            <a:r>
              <a:rPr lang="ru-RU" sz="2400" dirty="0"/>
              <a:t>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</a:rPr>
              <a:t>образовательные платформы: </a:t>
            </a:r>
            <a:r>
              <a:rPr lang="ru-RU" sz="2400" dirty="0"/>
              <a:t>«ЯКЛАСС», «</a:t>
            </a:r>
            <a:r>
              <a:rPr lang="ru-RU" sz="2400" dirty="0" err="1"/>
              <a:t>Инфошкола</a:t>
            </a:r>
            <a:r>
              <a:rPr lang="ru-RU" sz="2400" dirty="0"/>
              <a:t>», «Google Класс», </a:t>
            </a:r>
            <a:r>
              <a:rPr lang="ru-RU" sz="2400" dirty="0" err="1"/>
              <a:t>СберКласс</a:t>
            </a:r>
            <a:r>
              <a:rPr lang="ru-RU" sz="2400" dirty="0"/>
              <a:t> и др.;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</a:rPr>
              <a:t>цифровые технологии: </a:t>
            </a:r>
            <a:r>
              <a:rPr lang="ru-RU" sz="2400" dirty="0"/>
              <a:t>технологии </a:t>
            </a:r>
            <a:r>
              <a:rPr lang="ru-RU" sz="2400" dirty="0" err="1"/>
              <a:t>блокчейн</a:t>
            </a:r>
            <a:r>
              <a:rPr lang="ru-RU" sz="2400" dirty="0"/>
              <a:t>, </a:t>
            </a:r>
            <a:r>
              <a:rPr lang="ru-RU" sz="2400" dirty="0" err="1"/>
              <a:t>телеприсутствия</a:t>
            </a:r>
            <a:r>
              <a:rPr lang="ru-RU" sz="2400" dirty="0"/>
              <a:t>, искусственного интеллекта, виртуальной и дополненной реальности, облачные технологии.   </a:t>
            </a:r>
          </a:p>
        </p:txBody>
      </p:sp>
    </p:spTree>
    <p:extLst>
      <p:ext uri="{BB962C8B-B14F-4D97-AF65-F5344CB8AC3E}">
        <p14:creationId xmlns:p14="http://schemas.microsoft.com/office/powerpoint/2010/main" val="2884807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8422105" y="1130967"/>
            <a:ext cx="3628725" cy="4201429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18 февраля 2022г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Семинар "Смешанный формат обучения в образовательной практике гимназии"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5" name="Рисунок 3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2" b="8442"/>
          <a:stretch>
            <a:fillRect/>
          </a:stretch>
        </p:blipFill>
        <p:spPr>
          <a:xfrm>
            <a:off x="0" y="73025"/>
            <a:ext cx="8595360" cy="6786974"/>
          </a:xfrm>
        </p:spPr>
      </p:pic>
    </p:spTree>
    <p:extLst>
      <p:ext uri="{BB962C8B-B14F-4D97-AF65-F5344CB8AC3E}">
        <p14:creationId xmlns:p14="http://schemas.microsoft.com/office/powerpoint/2010/main" val="1477261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12838" y="1472665"/>
            <a:ext cx="3840480" cy="3320716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21 февраля 2022г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Семинар 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"Подходы к созданию электронного образовательного контента"</a:t>
            </a: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3373637" y="0"/>
            <a:ext cx="8667565" cy="6843988"/>
          </a:xfrm>
        </p:spPr>
      </p:pic>
    </p:spTree>
    <p:extLst>
      <p:ext uri="{BB962C8B-B14F-4D97-AF65-F5344CB8AC3E}">
        <p14:creationId xmlns:p14="http://schemas.microsoft.com/office/powerpoint/2010/main" val="1005286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9763" y="1568916"/>
            <a:ext cx="3932237" cy="269266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22 февраля 2022г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Семинар 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"Цифровой компонент в организации учебной деятельности на уроке"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26888" y="99519"/>
            <a:ext cx="8339856" cy="6585226"/>
          </a:xfrm>
        </p:spPr>
      </p:pic>
    </p:spTree>
    <p:extLst>
      <p:ext uri="{BB962C8B-B14F-4D97-AF65-F5344CB8AC3E}">
        <p14:creationId xmlns:p14="http://schemas.microsoft.com/office/powerpoint/2010/main" val="27682676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713" y="259308"/>
            <a:ext cx="2115172" cy="1728192"/>
          </a:xfrm>
          <a:prstGeom prst="ellipse">
            <a:avLst/>
          </a:prstGeom>
          <a:effectLst>
            <a:softEdge rad="112500"/>
          </a:effectLst>
        </p:spPr>
      </p:pic>
      <p:sp>
        <p:nvSpPr>
          <p:cNvPr id="7172" name="Прямоугольник 4"/>
          <p:cNvSpPr>
            <a:spLocks noChangeArrowheads="1"/>
          </p:cNvSpPr>
          <p:nvPr/>
        </p:nvSpPr>
        <p:spPr bwMode="auto">
          <a:xfrm>
            <a:off x="5877984" y="4935539"/>
            <a:ext cx="609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>
                <a:solidFill>
                  <a:srgbClr val="161645"/>
                </a:solidFill>
                <a:latin typeface="Times New Roman" pitchFamily="18" charset="0"/>
                <a:cs typeface="Calibri" pitchFamily="34" charset="0"/>
              </a:rPr>
              <a:t>Виртуальный методический кабинет  «Педагогическая лаборатория Мастер 5</a:t>
            </a:r>
            <a:r>
              <a:rPr lang="en-US">
                <a:solidFill>
                  <a:srgbClr val="161645"/>
                </a:solidFill>
                <a:latin typeface="Times New Roman" pitchFamily="18" charset="0"/>
                <a:cs typeface="Calibri" pitchFamily="34" charset="0"/>
              </a:rPr>
              <a:t>G</a:t>
            </a:r>
            <a:r>
              <a:rPr lang="ru-RU">
                <a:solidFill>
                  <a:srgbClr val="161645"/>
                </a:solidFill>
                <a:latin typeface="Times New Roman" pitchFamily="18" charset="0"/>
                <a:cs typeface="Calibri" pitchFamily="34" charset="0"/>
              </a:rPr>
              <a:t>» </a:t>
            </a:r>
            <a:r>
              <a:rPr lang="ru-RU" u="sng">
                <a:solidFill>
                  <a:srgbClr val="161645"/>
                </a:solidFill>
                <a:latin typeface="Times New Roman" pitchFamily="18" charset="0"/>
                <a:ea typeface="Calibri" pitchFamily="34" charset="0"/>
                <a:cs typeface="Cordia New" pitchFamily="34" charset="-34"/>
                <a:hlinkClick r:id="rId3"/>
              </a:rPr>
              <a:t>https://metis307.wixsite.com/5g-site</a:t>
            </a:r>
            <a:endParaRPr lang="ru-RU">
              <a:solidFill>
                <a:srgbClr val="161645"/>
              </a:solidFill>
            </a:endParaRPr>
          </a:p>
        </p:txBody>
      </p:sp>
      <p:pic>
        <p:nvPicPr>
          <p:cNvPr id="7173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18352" y="2200275"/>
            <a:ext cx="3193546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Рисунок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9299" y="599085"/>
            <a:ext cx="5341543" cy="5816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509963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bg1"/>
                </a:solidFill>
              </a:rPr>
              <a:t>Формирование у гимназистов цифровой компетентности:</a:t>
            </a:r>
            <a:br>
              <a:rPr lang="ru-RU" sz="4800" b="1" dirty="0">
                <a:solidFill>
                  <a:schemeClr val="bg1"/>
                </a:solidFill>
              </a:rPr>
            </a:b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Целевой ориентир </a:t>
            </a:r>
            <a:r>
              <a:rPr lang="ru-RU" sz="4000" b="1" dirty="0" err="1">
                <a:solidFill>
                  <a:srgbClr val="002060"/>
                </a:solidFill>
              </a:rPr>
              <a:t>цифровизации</a:t>
            </a:r>
            <a:r>
              <a:rPr lang="ru-RU" sz="4000" b="1" dirty="0">
                <a:solidFill>
                  <a:srgbClr val="002060"/>
                </a:solidFill>
              </a:rPr>
              <a:t> образовательного процесса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     Цифровая компетентность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507068"/>
            <a:ext cx="10515600" cy="514773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сложный комплексный феномен, определяющий сегодня жизнедеятельность человека в разных сферах цифрового общества: </a:t>
            </a:r>
            <a:r>
              <a:rPr lang="ru-RU" dirty="0" err="1"/>
              <a:t>контентная</a:t>
            </a:r>
            <a:r>
              <a:rPr lang="ru-RU" dirty="0"/>
              <a:t> среда, сфера коммуникации, сфера потребления и </a:t>
            </a:r>
            <a:r>
              <a:rPr lang="ru-RU" dirty="0" err="1"/>
              <a:t>техносфера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личностная характеристика, отражающая </a:t>
            </a:r>
            <a:r>
              <a:rPr lang="ru-RU" dirty="0" err="1"/>
              <a:t>сформированность</a:t>
            </a:r>
            <a:r>
              <a:rPr lang="ru-RU" dirty="0"/>
              <a:t> у ученика системы знаний о цифровых технологиях, а также системы знаний, умений, навыков </a:t>
            </a:r>
          </a:p>
          <a:p>
            <a:pPr lvl="1" algn="just"/>
            <a:r>
              <a:rPr lang="ru-RU" sz="2600" dirty="0"/>
              <a:t>связанных с поиском, пониманием цифровой информации и ее критическим осмыслением; </a:t>
            </a:r>
          </a:p>
          <a:p>
            <a:pPr lvl="1" algn="just"/>
            <a:r>
              <a:rPr lang="ru-RU" sz="2600" dirty="0"/>
              <a:t>связанные </a:t>
            </a:r>
            <a:r>
              <a:rPr lang="ru-RU" sz="2600" dirty="0" err="1"/>
              <a:t>сиспользованием</a:t>
            </a:r>
            <a:r>
              <a:rPr lang="ru-RU" sz="2600" dirty="0"/>
              <a:t> различных формам коммуникации;</a:t>
            </a:r>
          </a:p>
          <a:p>
            <a:pPr lvl="1" algn="just"/>
            <a:r>
              <a:rPr lang="ru-RU" sz="2600" dirty="0"/>
              <a:t>позволяющие эффективно и безопасно использовать технические и программные средства для решения различных повседневных задач.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Диаграмма ответов в Формах. Вопрос: 18. Я рассказываю своим ученикам о цифровых технологиях.. Количество ответов: 42&amp;nbsp;ответа.">
            <a:extLst>
              <a:ext uri="{FF2B5EF4-FFF2-40B4-BE49-F238E27FC236}">
                <a16:creationId xmlns:a16="http://schemas.microsoft.com/office/drawing/2014/main" id="{3360399C-6F72-4EE3-8726-0EE2E0CD30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3" t="23778" r="28996" b="8568"/>
          <a:stretch/>
        </p:blipFill>
        <p:spPr bwMode="auto">
          <a:xfrm>
            <a:off x="1161342" y="2200160"/>
            <a:ext cx="3194507" cy="177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Диаграмма ответов в Формах. Вопрос: 19. Я обучаю своих учеников, как найти информацию в сети интернет и оценить ее достоверность. Количество ответов: 42&amp;nbsp;ответа.">
            <a:extLst>
              <a:ext uri="{FF2B5EF4-FFF2-40B4-BE49-F238E27FC236}">
                <a16:creationId xmlns:a16="http://schemas.microsoft.com/office/drawing/2014/main" id="{CFA1BE48-3932-4895-83C1-4AAA804239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7" t="35160" r="29765" b="7642"/>
          <a:stretch/>
        </p:blipFill>
        <p:spPr bwMode="auto">
          <a:xfrm>
            <a:off x="1047898" y="5031831"/>
            <a:ext cx="3421393" cy="173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Диаграмма ответов в Формах. Вопрос: 20. Я объясняю основные правила безопасного и ответственного поведения в онлайн-среде. Количество ответов: 42&amp;nbsp;ответа.">
            <a:extLst>
              <a:ext uri="{FF2B5EF4-FFF2-40B4-BE49-F238E27FC236}">
                <a16:creationId xmlns:a16="http://schemas.microsoft.com/office/drawing/2014/main" id="{09A43F2A-8A84-44BB-8FF9-E316BE1194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7" t="27394" r="28920" b="7185"/>
          <a:stretch/>
        </p:blipFill>
        <p:spPr bwMode="auto">
          <a:xfrm>
            <a:off x="7513258" y="2392002"/>
            <a:ext cx="3194507" cy="167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Диаграмма ответов в Формах. Вопрос: 22. Я учу своих учеников основам коммуникации и сотрудничества в цифровом контенте. Количество ответов: 42&amp;nbsp;ответа.">
            <a:extLst>
              <a:ext uri="{FF2B5EF4-FFF2-40B4-BE49-F238E27FC236}">
                <a16:creationId xmlns:a16="http://schemas.microsoft.com/office/drawing/2014/main" id="{396A89F0-697C-460E-8E9A-2369955B95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1" t="26526" r="30601" b="8244"/>
          <a:stretch/>
        </p:blipFill>
        <p:spPr bwMode="auto">
          <a:xfrm>
            <a:off x="7402338" y="5006926"/>
            <a:ext cx="3063536" cy="167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3C28A3DC-C03C-4488-A8FD-8645DA6C6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Дидактический  аспект использования педагогами гимназии цифровых ресурсов, инструментов, технологий</a:t>
            </a:r>
            <a:endParaRPr lang="ru-RU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0267AF-56A9-40D0-A5FE-C0F93FD70E14}"/>
              </a:ext>
            </a:extLst>
          </p:cNvPr>
          <p:cNvSpPr txBox="1"/>
          <p:nvPr/>
        </p:nvSpPr>
        <p:spPr>
          <a:xfrm>
            <a:off x="1161342" y="1439696"/>
            <a:ext cx="34378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Я рассказываю своим ученикам о цифровых технологиях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F3D9ED-2132-45FC-B05B-89ACA14599D7}"/>
              </a:ext>
            </a:extLst>
          </p:cNvPr>
          <p:cNvSpPr txBox="1"/>
          <p:nvPr/>
        </p:nvSpPr>
        <p:spPr>
          <a:xfrm>
            <a:off x="7101396" y="1483994"/>
            <a:ext cx="43330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Я объясняю ученикам основные правила безопасности и ответственного поведения в онлайн-среде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B62B20-9E36-45DD-B263-064D2A0F547C}"/>
              </a:ext>
            </a:extLst>
          </p:cNvPr>
          <p:cNvSpPr txBox="1"/>
          <p:nvPr/>
        </p:nvSpPr>
        <p:spPr>
          <a:xfrm>
            <a:off x="1285962" y="3973898"/>
            <a:ext cx="38201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Я обучаю своих учеников, как найти в сети интернет информацию и проверить ее достоверность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D6B69A-9F7F-4BCE-867C-0A50B8052499}"/>
              </a:ext>
            </a:extLst>
          </p:cNvPr>
          <p:cNvSpPr txBox="1"/>
          <p:nvPr/>
        </p:nvSpPr>
        <p:spPr>
          <a:xfrm>
            <a:off x="7222112" y="4105171"/>
            <a:ext cx="43330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Я учу своих учеников основам коммуникации и сотрудничества в цифровом контенте</a:t>
            </a:r>
          </a:p>
        </p:txBody>
      </p:sp>
    </p:spTree>
    <p:extLst>
      <p:ext uri="{BB962C8B-B14F-4D97-AF65-F5344CB8AC3E}">
        <p14:creationId xmlns:p14="http://schemas.microsoft.com/office/powerpoint/2010/main" val="26565637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FE666F-0B31-4F62-AF63-341037807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774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Формирование цифровой компетентности у учащихся гимназии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136226-3A3D-49F3-9854-354E5C3C5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24025"/>
            <a:ext cx="7027416" cy="4667250"/>
          </a:xfrm>
          <a:ln>
            <a:solidFill>
              <a:srgbClr val="002060"/>
            </a:solidFill>
          </a:ln>
        </p:spPr>
        <p:txBody>
          <a:bodyPr>
            <a:normAutofit lnSpcReduction="10000"/>
          </a:bodyPr>
          <a:lstStyle/>
          <a:p>
            <a:pPr indent="450215" algn="just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включить цифровой компонент в содержание образовательной практики гимназии, разработав программы краткосрочных курсов, а также курсов внеурочной деятельности;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организовать систему образовательных событий, направленных на формирование у обучающихся цифровых компетенций (цифровые пробы, практики, встречи, проекты);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провести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конкурсы среди гимназистов по созданию цифрового контента (мультимедийные тексты, игры, видео- и аудиоматериалы, которые могут быть использованы на цифровых устройствах: компьютерах, планшетах, смартфонах).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1E011C-15EB-4072-8BBF-F3549F6D3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351" y="1720850"/>
            <a:ext cx="3764142" cy="225848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815809-5E27-476A-8B72-FF26E395A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8409" y="4132791"/>
            <a:ext cx="3736026" cy="225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5576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7AB285-FCE8-4ED9-90AA-955920946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Цифровизация образовательного процесса в гимназии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59F3CA-CA4C-46D9-93D4-FA4AE7C4B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>
            <a:solidFill>
              <a:srgbClr val="002060"/>
            </a:solidFill>
          </a:ln>
        </p:spPr>
        <p:txBody>
          <a:bodyPr>
            <a:normAutofit fontScale="92500" lnSpcReduction="20000"/>
          </a:bodyPr>
          <a:lstStyle/>
          <a:p>
            <a:endParaRPr lang="ru-RU" sz="2800" dirty="0">
              <a:solidFill>
                <a:srgbClr val="002060"/>
              </a:solidFill>
            </a:endParaRPr>
          </a:p>
          <a:p>
            <a:r>
              <a:rPr lang="ru-RU" sz="2800" dirty="0">
                <a:solidFill>
                  <a:srgbClr val="002060"/>
                </a:solidFill>
              </a:rPr>
              <a:t>Проблемное поле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7DB5F2-FDED-4C02-B5BA-69BC1DBCF4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002060"/>
            </a:solidFill>
          </a:ln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600" dirty="0"/>
              <a:t>Отсутствие системы в использовании цифровых инструментов, ресурсов, технологий в организации образовательного процесса гимназии, в формировании у гимназистов цифровой компетентности.</a:t>
            </a:r>
          </a:p>
          <a:p>
            <a:pPr algn="just"/>
            <a:r>
              <a:rPr lang="ru-RU" sz="2600" dirty="0"/>
              <a:t>Недостаточный уровень информированности, владения педагогами методикой использования цифровых технологий в организации учебной деятельности гимназистов, в формировании у них цифровой компетентности.</a:t>
            </a:r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B98998A-78D6-47AD-AE32-A56F71440F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ln>
            <a:solidFill>
              <a:srgbClr val="00206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Пути решения </a:t>
            </a:r>
          </a:p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6502D3-67D8-41C2-864F-76BE3B6BF3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ln>
            <a:solidFill>
              <a:srgbClr val="002060"/>
            </a:solidFill>
          </a:ln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600" dirty="0"/>
              <a:t>Создание новой структуры в организации методической и инновационной деятельности гимназии, представленной работой центров: </a:t>
            </a:r>
          </a:p>
          <a:p>
            <a:pPr marL="685800" lvl="2" algn="just">
              <a:spcBef>
                <a:spcPts val="1000"/>
              </a:spcBef>
            </a:pPr>
            <a:r>
              <a:rPr lang="ru-RU" sz="2600" dirty="0"/>
              <a:t>информационно-методического центра,</a:t>
            </a:r>
          </a:p>
          <a:p>
            <a:pPr marL="685800" lvl="2" algn="just">
              <a:spcBef>
                <a:spcPts val="1000"/>
              </a:spcBef>
            </a:pPr>
            <a:r>
              <a:rPr lang="ru-RU" sz="2600" dirty="0"/>
              <a:t> центра проектирования открытого образования, </a:t>
            </a:r>
          </a:p>
          <a:p>
            <a:pPr marL="685800" lvl="2" algn="just">
              <a:spcBef>
                <a:spcPts val="1000"/>
              </a:spcBef>
            </a:pPr>
            <a:r>
              <a:rPr lang="ru-RU" sz="2600" dirty="0"/>
              <a:t>центра мониторинга.</a:t>
            </a:r>
          </a:p>
        </p:txBody>
      </p:sp>
    </p:spTree>
    <p:extLst>
      <p:ext uri="{BB962C8B-B14F-4D97-AF65-F5344CB8AC3E}">
        <p14:creationId xmlns:p14="http://schemas.microsoft.com/office/powerpoint/2010/main" val="27585590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A81F0A-5106-4D7D-91FE-D33A5A01C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5467"/>
            <a:ext cx="12192000" cy="138499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Задачи информационно-методического центра: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84BF7B-D4CD-4D37-9044-F6368618E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84" y="1584664"/>
            <a:ext cx="5450889" cy="4948039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342900" lvl="0" indent="-342900" algn="just">
              <a:buSzPts val="800"/>
              <a:buFont typeface="Symbol" panose="05050102010706020507" pitchFamily="18" charset="2"/>
              <a:buChar char="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программ краткосрочных курсов, а также курсов внеурочной деятельности, направленных на знакомство гимназистов с цифровыми технологиями.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800"/>
              <a:buFont typeface="Symbol" panose="05050102010706020507" pitchFamily="18" charset="2"/>
              <a:buChar char="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подходов к использованию цифровых инструментов, устройств, технологий, цифровых образовательных ресурсов, платформ  в проектировании, организации и проведении уроков, занятий внеурочной деятельности.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5DABA4-945B-446A-B4D6-224C5343B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899" y="1640149"/>
            <a:ext cx="5394838" cy="396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009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185612-7909-4E2A-A9C0-7CDEB9BF4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      </a:t>
            </a:r>
            <a:r>
              <a:rPr lang="ru-RU" sz="3600" b="1" dirty="0">
                <a:solidFill>
                  <a:schemeClr val="bg1"/>
                </a:solidFill>
              </a:rPr>
              <a:t>Цифровизация образовательного процесса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DB0344-E4D7-4E31-A9FE-6AAEEAAD8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5208" y="1438183"/>
            <a:ext cx="5335479" cy="1066892"/>
          </a:xfrm>
          <a:ln>
            <a:solidFill>
              <a:srgbClr val="002060"/>
            </a:solidFill>
          </a:ln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1) Использование в организации образовательного процесса цифровых средств, технологий,  цифровых образовательных ресурсов, платформ, сервисов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5505E8D-4D51-4445-9732-E653DB6F5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5208" y="2505075"/>
            <a:ext cx="5335479" cy="3684588"/>
          </a:xfrm>
          <a:ln>
            <a:solidFill>
              <a:srgbClr val="002060"/>
            </a:solidFill>
          </a:ln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</a:p>
          <a:p>
            <a:pPr algn="just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Cordia New" panose="020B0304020202020204" pitchFamily="34" charset="-34"/>
              </a:rPr>
              <a:t>Цифровые средства, аппаратно-программные средства: </a:t>
            </a:r>
            <a:r>
              <a:rPr lang="ru-RU" sz="2400" dirty="0">
                <a:latin typeface="Times New Roman" panose="02020603050405020304" pitchFamily="18" charset="0"/>
                <a:cs typeface="Cordia New" panose="020B0304020202020204" pitchFamily="34" charset="-34"/>
              </a:rPr>
              <a:t>компьютеры, средства связи (смартфоны, планшеты), с доступом в интернет и необходимым софтом;</a:t>
            </a:r>
          </a:p>
          <a:p>
            <a:pPr algn="just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Ц</a:t>
            </a: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ифровые образовательные ресурсы / платформы / сервисы: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 «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ЯКласс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», Google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Classroom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GlobalLab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СберКласс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, CORE,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LearningApps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 и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др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just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Ц</a:t>
            </a: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ифровые технологии: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блокчейн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телеприсутствия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, искусственного интеллекта, виртуальной и дополненной реальности, облачные технологии.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23AD7C9E-5BCC-471E-865B-B07C942F9D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438183"/>
            <a:ext cx="5183188" cy="1080348"/>
          </a:xfrm>
          <a:ln>
            <a:solidFill>
              <a:srgbClr val="002060"/>
            </a:solidFill>
          </a:ln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</a:rPr>
              <a:t>2) Формирование у учащихся цифровой компетентности.</a:t>
            </a:r>
          </a:p>
          <a:p>
            <a:pPr algn="just"/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0562193-A48D-42DA-8B31-336F864C5A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ln>
            <a:solidFill>
              <a:srgbClr val="002060"/>
            </a:solidFill>
          </a:ln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endParaRPr lang="ru-RU" sz="2400" b="1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ru-RU" sz="2400" b="1" dirty="0">
                <a:solidFill>
                  <a:srgbClr val="0070C0"/>
                </a:solidFill>
              </a:rPr>
              <a:t>Цифровая компетентность </a:t>
            </a:r>
            <a:r>
              <a:rPr lang="ru-RU" sz="2400" dirty="0"/>
              <a:t>– личностная характеристика, отражающая сформированность у ученика системы знаний о цифровых технологиях, а также системы цифровых навыков, позволяющих ему успешно решать с использованием цифровых средств, ресурсов, технологий разнообразные задачи.</a:t>
            </a:r>
          </a:p>
        </p:txBody>
      </p:sp>
    </p:spTree>
    <p:extLst>
      <p:ext uri="{BB962C8B-B14F-4D97-AF65-F5344CB8AC3E}">
        <p14:creationId xmlns:p14="http://schemas.microsoft.com/office/powerpoint/2010/main" val="6732348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>
            <a:extLst>
              <a:ext uri="{FF2B5EF4-FFF2-40B4-BE49-F238E27FC236}">
                <a16:creationId xmlns:a16="http://schemas.microsoft.com/office/drawing/2014/main" id="{11A6186D-D925-41C9-BD6C-83525CBCE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617" y="1491449"/>
            <a:ext cx="5939162" cy="5166803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Организация и проведение цифровых экскурсий / практик на производственные объекты с целью знакомства обучающихся с использованием цифровых технологий в различных сферах профессиональной деятельности.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Привлечение IT-специалистов, магистрантов, студентов для организации мастер-классов, профессиональных проб, конкурсов по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использованию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цифровых инструментов / устройств / сервисов.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0F4CE1A-E486-4356-90B0-B6D4E44E713E}"/>
              </a:ext>
            </a:extLst>
          </p:cNvPr>
          <p:cNvSpPr txBox="1">
            <a:spLocks/>
          </p:cNvSpPr>
          <p:nvPr/>
        </p:nvSpPr>
        <p:spPr>
          <a:xfrm>
            <a:off x="0" y="-135467"/>
            <a:ext cx="12192000" cy="1384999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bg1"/>
                </a:solidFill>
              </a:rPr>
              <a:t>Задачи центра проектирования открытого образовательного пространства :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15FDD71-A6AC-4588-9E3F-2F4C7A91A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863" y="1953364"/>
            <a:ext cx="4737272" cy="369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8382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7443163-7B3A-4148-BC78-D338B6EE0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50" y="1518082"/>
            <a:ext cx="5948038" cy="5051394"/>
          </a:xfrm>
          <a:ln>
            <a:solidFill>
              <a:srgbClr val="002060"/>
            </a:solidFill>
          </a:ln>
        </p:spPr>
        <p:txBody>
          <a:bodyPr>
            <a:normAutofit lnSpcReduction="10000"/>
          </a:bodyPr>
          <a:lstStyle/>
          <a:p>
            <a:pPr indent="450215" algn="just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диагностических методик и критериев оценки уровня сформированности цифровых компетенций учащихся.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удобного в обработке диагностического инструментария, позволяющего отслеживать динамику уровня сформированности у обучающихся цифровой компетентности.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диагностики, обработка ее результатов, аналитическое обобщение результативности и эффективности предлагаемых проектных решений.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Фиксация хода и результата мониторинга.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C682EA0-360A-4B61-BE03-EBAEC1CC543F}"/>
              </a:ext>
            </a:extLst>
          </p:cNvPr>
          <p:cNvSpPr txBox="1">
            <a:spLocks/>
          </p:cNvSpPr>
          <p:nvPr/>
        </p:nvSpPr>
        <p:spPr>
          <a:xfrm>
            <a:off x="0" y="-135467"/>
            <a:ext cx="12192000" cy="1384999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bg1"/>
                </a:solidFill>
              </a:rPr>
              <a:t>Задачи центра мониторинга: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44EE75A-0A86-4AF1-9FD5-1AA62E24B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112" y="1969178"/>
            <a:ext cx="5213650" cy="291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5835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A8A1F1-E2D8-4058-8B84-4DA6838AB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-1"/>
            <a:ext cx="12126897" cy="3195961"/>
          </a:xfrm>
          <a:solidFill>
            <a:srgbClr val="0070C0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bg1"/>
                </a:solidFill>
              </a:rPr>
              <a:t>Цифровизация образовательного процесса </a:t>
            </a:r>
            <a:br>
              <a:rPr lang="ru-RU" sz="4800" b="1" dirty="0">
                <a:solidFill>
                  <a:schemeClr val="bg1"/>
                </a:solidFill>
              </a:rPr>
            </a:br>
            <a:r>
              <a:rPr lang="ru-RU" sz="4800" b="1" dirty="0">
                <a:solidFill>
                  <a:schemeClr val="bg1"/>
                </a:solidFill>
              </a:rPr>
              <a:t>в гимназии № 5: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6A9078B-EE49-4A69-908B-ACE5BB8AE4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95960"/>
            <a:ext cx="9144000" cy="1655762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rgbClr val="0070C0"/>
                </a:solidFill>
              </a:rPr>
              <a:t>проблемы и пути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4027639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509963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bg1"/>
                </a:solidFill>
              </a:rPr>
              <a:t>Использование педагогами цифровых инструментов, цифровых образовательных платформ, ресурсов:</a:t>
            </a:r>
            <a:br>
              <a:rPr lang="ru-RU" sz="4800" b="1" dirty="0">
                <a:solidFill>
                  <a:schemeClr val="bg1"/>
                </a:solidFill>
              </a:rPr>
            </a:b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6267" y="3602038"/>
            <a:ext cx="11548533" cy="1655762"/>
          </a:xfrm>
        </p:spPr>
        <p:txBody>
          <a:bodyPr>
            <a:normAutofit/>
          </a:bodyPr>
          <a:lstStyle/>
          <a:p>
            <a:endParaRPr lang="ru-RU" sz="800" b="1" dirty="0">
              <a:solidFill>
                <a:srgbClr val="002060"/>
              </a:solidFill>
            </a:endParaRPr>
          </a:p>
          <a:p>
            <a:r>
              <a:rPr lang="ru-RU" sz="4000" b="1" dirty="0">
                <a:solidFill>
                  <a:srgbClr val="002060"/>
                </a:solidFill>
              </a:rPr>
              <a:t>Целевой ориентир цифровизации образовательного 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2338604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2200B-A4B3-4506-80EE-A35818E6B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Использование педагогами цифровых инструментов, цифровых образовательных платформ, ресурсов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68485" y="2068053"/>
          <a:ext cx="3960447" cy="2398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37067" y="1279263"/>
            <a:ext cx="56972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Я использую в своей профессиональной педагогической деятельности цифровые инструменты работы с информацией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214533" y="1309979"/>
            <a:ext cx="56972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Я использую в своей профессиональной педагогической деятельности цифровые образовательные ресурсы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47399" y="3692979"/>
            <a:ext cx="56972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Я использую в своей профессиональной педагогической деятельности цифровые образовательные платформы</a:t>
            </a: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7808752" y="2068053"/>
          <a:ext cx="3960447" cy="2398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3791961" y="4459386"/>
          <a:ext cx="3960447" cy="2398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05619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0C1A67-7701-4049-A607-7E9452848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36581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+mn-lt"/>
              </a:rPr>
              <a:t>Какие цифровые образовательные платформы Вы используете </a:t>
            </a:r>
            <a:br>
              <a:rPr lang="ru-RU" sz="3200" b="1" dirty="0">
                <a:solidFill>
                  <a:schemeClr val="bg1"/>
                </a:solidFill>
                <a:latin typeface="+mn-lt"/>
              </a:rPr>
            </a:br>
            <a:r>
              <a:rPr lang="ru-RU" sz="3200" b="1" dirty="0">
                <a:solidFill>
                  <a:schemeClr val="bg1"/>
                </a:solidFill>
                <a:latin typeface="+mn-lt"/>
              </a:rPr>
              <a:t>в своей профессиональной деятельности?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74326" y="1460447"/>
          <a:ext cx="11122090" cy="5289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2344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5507F-2CC5-4784-B0E8-458A54D6F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8255"/>
            <a:ext cx="12191999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+mn-lt"/>
              </a:rPr>
              <a:t>Мотивационный аспект использования педагогами гимназии цифровых ресурсов, инструментов, технологий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8642" y="1430653"/>
            <a:ext cx="56972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>
                <a:solidFill>
                  <a:schemeClr val="accent1"/>
                </a:solidFill>
              </a:rPr>
              <a:t>Я считаю </a:t>
            </a:r>
            <a:r>
              <a:rPr lang="ru-RU" sz="2000" b="1" dirty="0">
                <a:solidFill>
                  <a:schemeClr val="accent1"/>
                </a:solidFill>
              </a:rPr>
              <a:t>важным использовать в организации учебной деятельности на уроке, во внеурочной деятельности цифровые технологии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617932" y="2543144"/>
            <a:ext cx="56972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/>
                </a:solidFill>
              </a:rPr>
              <a:t>Я активно развиваю свои навыки применения цифровых технологий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588404" y="2543144"/>
          <a:ext cx="4365561" cy="2781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7118454" y="3675303"/>
          <a:ext cx="4490954" cy="3014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36348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2A93A5-DBA4-4022-8B8A-C4466176A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+mn-lt"/>
              </a:rPr>
              <a:t>Методический аспект использования педагогами гимназии цифровых ресурсов, инструментов, технологий</a:t>
            </a:r>
            <a:endParaRPr lang="ru-RU" sz="3200" b="1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642" y="1430653"/>
            <a:ext cx="56972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/>
                </a:solidFill>
              </a:rPr>
              <a:t>Я использую интернет, чтобы найти подходящие информационные ресурсы для организации учебной деятельности учащихся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63305" y="2599161"/>
            <a:ext cx="56972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/>
                </a:solidFill>
              </a:rPr>
              <a:t>С помощью компьютера я создаю свои собственные учебные материалы и адаптирую уже имеющиеся под свои задачи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588404" y="2543144"/>
          <a:ext cx="4365561" cy="2781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7102745" y="3614824"/>
          <a:ext cx="4365561" cy="2781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27589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12A93A5-DBA4-4022-8B8A-C4466176A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+mn-lt"/>
              </a:rPr>
              <a:t>Методический аспект использования педагогами гимназии цифровых ресурсов, инструментов, технологий</a:t>
            </a:r>
            <a:endParaRPr lang="ru-RU" sz="3200" b="1" dirty="0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7067" y="1279263"/>
            <a:ext cx="56972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Я даю задания, которые требуют от учащихся создания цифрового контента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90008" y="1325563"/>
            <a:ext cx="6094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На моих занятиях учащиеся вовлечены в учебный процесс посредством использования ими цифровых технологий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1468080" y="1925594"/>
          <a:ext cx="3601631" cy="2145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7646415" y="1971894"/>
          <a:ext cx="3601631" cy="2145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00100" y="4183419"/>
            <a:ext cx="56972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Время от времени я предлагаю учащимся электронные тесты для самооценки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190008" y="4229719"/>
            <a:ext cx="56972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Иногда я использую цифровые способы представления обратной связи</a:t>
            </a: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1285335" y="4724498"/>
          <a:ext cx="3601631" cy="2145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7607041" y="4712868"/>
          <a:ext cx="3601631" cy="2145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165502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</TotalTime>
  <Words>1351</Words>
  <Application>Microsoft Office PowerPoint</Application>
  <PresentationFormat>Широкоэкранный</PresentationFormat>
  <Paragraphs>147</Paragraphs>
  <Slides>32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Symbol</vt:lpstr>
      <vt:lpstr>Times New Roman</vt:lpstr>
      <vt:lpstr>Тема Office</vt:lpstr>
      <vt:lpstr>Цифровизация образовательного процесса  в гимназии № 5:</vt:lpstr>
      <vt:lpstr>        Цифровая трансформация системы образования</vt:lpstr>
      <vt:lpstr>      Цифровизация образовательного процесса</vt:lpstr>
      <vt:lpstr>Использование педагогами цифровых инструментов, цифровых образовательных платформ, ресурсов: </vt:lpstr>
      <vt:lpstr>Использование педагогами цифровых инструментов, цифровых образовательных платформ, ресурсов</vt:lpstr>
      <vt:lpstr>Какие цифровые образовательные платформы Вы используете  в своей профессиональной деятельности?</vt:lpstr>
      <vt:lpstr>Мотивационный аспект использования педагогами гимназии цифровых ресурсов, инструментов, технологий</vt:lpstr>
      <vt:lpstr>Методический аспект использования педагогами гимназии цифровых ресурсов, инструментов, технологий</vt:lpstr>
      <vt:lpstr>Методический аспект использования педагогами гимназии цифровых ресурсов, инструментов, технологий</vt:lpstr>
      <vt:lpstr>Методический аспект использования педагогами гимназии цифровых ресурсов, инструментов, технологий</vt:lpstr>
      <vt:lpstr>Использование педагогами гимназии цифровых ресурсов, инструментов, технологий в профессиональной коммуникации</vt:lpstr>
      <vt:lpstr>Цифровизация образовательного процесса в гимназии</vt:lpstr>
      <vt:lpstr>Смешанный формат обучения  </vt:lpstr>
      <vt:lpstr>    Смешанный формат обучения</vt:lpstr>
      <vt:lpstr> «Смешанный формат обучения  в образовательной практике гимназии» </vt:lpstr>
      <vt:lpstr>Серостанова Марина Анатольевна, учитель математики</vt:lpstr>
      <vt:lpstr>Орман Наталья Владимировна, учитель  начальных классов</vt:lpstr>
      <vt:lpstr>Мамонтова  Мария Романовна,  учитель английского языка</vt:lpstr>
      <vt:lpstr>Гамаюнова Ольга Владимировна, учитель  английского языка</vt:lpstr>
      <vt:lpstr>18 февраля 2022г  Семинар "Смешанный формат обучения в образовательной практике гимназии" </vt:lpstr>
      <vt:lpstr>21 февраля 2022г Семинар  "Подходы к созданию электронного образовательного контента"</vt:lpstr>
      <vt:lpstr>22 февраля 2022г Семинар  "Цифровой компонент в организации учебной деятельности на уроке"</vt:lpstr>
      <vt:lpstr>Презентация PowerPoint</vt:lpstr>
      <vt:lpstr>Формирование у гимназистов цифровой компетентности: </vt:lpstr>
      <vt:lpstr>     Цифровая компетентность</vt:lpstr>
      <vt:lpstr>Дидактический  аспект использования педагогами гимназии цифровых ресурсов, инструментов, технологий</vt:lpstr>
      <vt:lpstr>Формирование цифровой компетентности у учащихся гимназии </vt:lpstr>
      <vt:lpstr>Цифровизация образовательного процесса в гимназии</vt:lpstr>
      <vt:lpstr>Задачи информационно-методического центра: </vt:lpstr>
      <vt:lpstr>Презентация PowerPoint</vt:lpstr>
      <vt:lpstr>Презентация PowerPoint</vt:lpstr>
      <vt:lpstr>Цифровизация образовательного процесса  в гимназии № 5: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golavskaya.bsu@mail.ru</dc:creator>
  <cp:lastModifiedBy>Наталья Голавская</cp:lastModifiedBy>
  <cp:revision>43</cp:revision>
  <dcterms:created xsi:type="dcterms:W3CDTF">2022-02-23T05:19:43Z</dcterms:created>
  <dcterms:modified xsi:type="dcterms:W3CDTF">2024-03-01T05:06:25Z</dcterms:modified>
</cp:coreProperties>
</file>