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23"/>
  </p:notesMasterIdLst>
  <p:sldIdLst>
    <p:sldId id="256" r:id="rId4"/>
    <p:sldId id="2677" r:id="rId5"/>
    <p:sldId id="258" r:id="rId6"/>
    <p:sldId id="2676" r:id="rId7"/>
    <p:sldId id="302" r:id="rId8"/>
    <p:sldId id="301" r:id="rId9"/>
    <p:sldId id="2678" r:id="rId10"/>
    <p:sldId id="2706" r:id="rId11"/>
    <p:sldId id="2686" r:id="rId12"/>
    <p:sldId id="2672" r:id="rId13"/>
    <p:sldId id="2662" r:id="rId14"/>
    <p:sldId id="2659" r:id="rId15"/>
    <p:sldId id="2675" r:id="rId16"/>
    <p:sldId id="2664" r:id="rId17"/>
    <p:sldId id="277" r:id="rId18"/>
    <p:sldId id="276" r:id="rId19"/>
    <p:sldId id="266" r:id="rId20"/>
    <p:sldId id="298" r:id="rId21"/>
    <p:sldId id="2679" r:id="rId22"/>
  </p:sldIdLst>
  <p:sldSz cx="12192000" cy="6858000"/>
  <p:notesSz cx="14355763" cy="9926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6B"/>
    <a:srgbClr val="00B050"/>
    <a:srgbClr val="FFFFFF"/>
    <a:srgbClr val="820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49"/>
  </p:normalViewPr>
  <p:slideViewPr>
    <p:cSldViewPr snapToGrid="0">
      <p:cViewPr varScale="1">
        <p:scale>
          <a:sx n="105" d="100"/>
          <a:sy n="105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755473217093479E-2"/>
          <c:y val="0.10741669457368602"/>
          <c:w val="0.94208115230729084"/>
          <c:h val="0.69319143411178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5">
                      <a:shade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shade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shade val="65000"/>
                      <a:lumMod val="105000"/>
                      <a:satMod val="109000"/>
                      <a:tint val="81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E05-472C-8F6F-C96FD30F3414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E05-472C-8F6F-C96FD30F3414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5">
                      <a:tint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tint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tint val="65000"/>
                      <a:lumMod val="105000"/>
                      <a:satMod val="109000"/>
                      <a:tint val="81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793-4DD0-9728-80B0630B3CE7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3.3</c:v>
                </c:pt>
                <c:pt idx="1">
                  <c:v>1.2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E-4CC2-9631-1D0486A6C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755473217093479E-2"/>
          <c:y val="0.10741669457368602"/>
          <c:w val="0.94208115230729084"/>
          <c:h val="0.69319143411178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6">
                      <a:tint val="50000"/>
                    </a:schemeClr>
                  </a:gs>
                  <a:gs pos="35000">
                    <a:schemeClr val="accent6">
                      <a:tint val="37000"/>
                    </a:schemeClr>
                  </a:gs>
                  <a:gs pos="100000">
                    <a:schemeClr val="accent6">
                      <a:tint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BB9-45CE-AC8E-0F2F3A91DB5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5">
                      <a:tint val="50000"/>
                    </a:schemeClr>
                  </a:gs>
                  <a:gs pos="35000">
                    <a:schemeClr val="accent5">
                      <a:tint val="37000"/>
                    </a:schemeClr>
                  </a:gs>
                  <a:gs pos="100000">
                    <a:schemeClr val="accent5">
                      <a:tint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BB9-45CE-AC8E-0F2F3A91DB52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4">
                      <a:tint val="50000"/>
                    </a:schemeClr>
                  </a:gs>
                  <a:gs pos="35000">
                    <a:schemeClr val="accent4">
                      <a:tint val="37000"/>
                    </a:schemeClr>
                  </a:gs>
                  <a:gs pos="100000">
                    <a:schemeClr val="accent4">
                      <a:tint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BB9-45CE-AC8E-0F2F3A91DB52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accent6">
                      <a:lumMod val="60000"/>
                      <a:tint val="50000"/>
                    </a:schemeClr>
                  </a:gs>
                  <a:gs pos="35000">
                    <a:schemeClr val="accent6">
                      <a:lumMod val="60000"/>
                      <a:tint val="37000"/>
                    </a:schemeClr>
                  </a:gs>
                  <a:gs pos="100000">
                    <a:schemeClr val="accent6">
                      <a:lumMod val="60000"/>
                      <a:tint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FB4-4882-B411-E11FFEA8E157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chemeClr val="accent5">
                      <a:lumMod val="60000"/>
                      <a:tint val="50000"/>
                    </a:schemeClr>
                  </a:gs>
                  <a:gs pos="35000">
                    <a:schemeClr val="accent5">
                      <a:lumMod val="60000"/>
                      <a:tint val="37000"/>
                    </a:schemeClr>
                  </a:gs>
                  <a:gs pos="100000">
                    <a:schemeClr val="accent5">
                      <a:lumMod val="60000"/>
                      <a:tint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E11-4EBC-80B8-5F40D5106CD4}"/>
              </c:ext>
            </c:extLst>
          </c:dPt>
          <c:cat>
            <c:strRef>
              <c:f>Лист1!$A$2:$A$6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13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B9-45CE-AC8E-0F2F3A91D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18657851458719E-2"/>
          <c:y val="9.1627079128192929E-2"/>
          <c:w val="0.86428350583547686"/>
          <c:h val="0.41163428981512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A356B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A356B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1BE-4442-A68F-82DE7C068B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A356B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Иные проекты</c:v>
                </c:pt>
                <c:pt idx="1">
                  <c:v>Ведение бизнеса</c:v>
                </c:pt>
                <c:pt idx="2">
                  <c:v>Земля</c:v>
                </c:pt>
                <c:pt idx="3">
                  <c:v>Инженерная инфраструктура</c:v>
                </c:pt>
                <c:pt idx="4">
                  <c:v>Торговля</c:v>
                </c:pt>
                <c:pt idx="5">
                  <c:v>Строительство</c:v>
                </c:pt>
                <c:pt idx="6">
                  <c:v>Отдых и туризм</c:v>
                </c:pt>
                <c:pt idx="7">
                  <c:v>Транспорт</c:v>
                </c:pt>
                <c:pt idx="8">
                  <c:v>Налоги</c:v>
                </c:pt>
                <c:pt idx="9">
                  <c:v>Финансы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12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E-4442-A68F-82DE7C068B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11534847"/>
        <c:axId val="1311535679"/>
      </c:barChart>
      <c:catAx>
        <c:axId val="131153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311535679"/>
        <c:crosses val="autoZero"/>
        <c:auto val="1"/>
        <c:lblAlgn val="ctr"/>
        <c:lblOffset val="100"/>
        <c:noMultiLvlLbl val="0"/>
      </c:catAx>
      <c:valAx>
        <c:axId val="1311535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311534847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63525" y="1185863"/>
            <a:ext cx="10406063" cy="58547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600" b="0" strike="noStrike">
                <a:solidFill>
                  <a:schemeClr val="dk1"/>
                </a:solidFill>
                <a:latin typeface="Calibri" panose="020F0502020204030204"/>
              </a:rPr>
              <a:t>Для перемещения страницы щёлкните мышью</a:t>
            </a:r>
          </a:p>
        </p:txBody>
      </p:sp>
      <p:sp>
        <p:nvSpPr>
          <p:cNvPr id="167" name="PlaceHolder 2"/>
          <p:cNvSpPr>
            <a:spLocks noGrp="1" noEditPoints="1"/>
          </p:cNvSpPr>
          <p:nvPr>
            <p:ph type="body"/>
          </p:nvPr>
        </p:nvSpPr>
        <p:spPr>
          <a:xfrm>
            <a:off x="1093317" y="7416158"/>
            <a:ext cx="8746011" cy="70255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13465" lvl="0" indent="0">
              <a:buNone/>
            </a:pPr>
            <a:r>
              <a:rPr lang="ru-RU" sz="2900" b="0" strike="noStrike">
                <a:solidFill>
                  <a:srgbClr val="000000"/>
                </a:solidFill>
                <a:latin typeface="Arial" panose="020B0604020202020204" pitchFamily="34" charset="0"/>
              </a:rPr>
              <a:t>Для правки формата примечаний щёлкните мышью</a:t>
            </a:r>
          </a:p>
        </p:txBody>
      </p:sp>
      <p:sp>
        <p:nvSpPr>
          <p:cNvPr id="168" name="PlaceHolder 3"/>
          <p:cNvSpPr>
            <a:spLocks noGrp="1" noEditPoints="1"/>
          </p:cNvSpPr>
          <p:nvPr>
            <p:ph type="hdr"/>
          </p:nvPr>
        </p:nvSpPr>
        <p:spPr>
          <a:xfrm>
            <a:off x="0" y="0"/>
            <a:ext cx="4744473" cy="7801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&lt;верхний колонтитул&gt;</a:t>
            </a:r>
          </a:p>
        </p:txBody>
      </p:sp>
      <p:sp>
        <p:nvSpPr>
          <p:cNvPr id="169" name="PlaceHolder 4"/>
          <p:cNvSpPr>
            <a:spLocks noGrp="1" noEditPoints="1"/>
          </p:cNvSpPr>
          <p:nvPr>
            <p:ph type="dt" idx="13"/>
          </p:nvPr>
        </p:nvSpPr>
        <p:spPr>
          <a:xfrm>
            <a:off x="6188171" y="0"/>
            <a:ext cx="4744473" cy="7801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2000" b="0" strike="noStrik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170" name="PlaceHolder 5"/>
          <p:cNvSpPr>
            <a:spLocks noGrp="1" noEditPoints="1"/>
          </p:cNvSpPr>
          <p:nvPr>
            <p:ph type="ftr" idx="14"/>
          </p:nvPr>
        </p:nvSpPr>
        <p:spPr>
          <a:xfrm>
            <a:off x="0" y="14832841"/>
            <a:ext cx="4744473" cy="7801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2000" b="0" strike="noStrik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171" name="PlaceHolder 6"/>
          <p:cNvSpPr>
            <a:spLocks noGrp="1" noEditPoints="1"/>
          </p:cNvSpPr>
          <p:nvPr>
            <p:ph type="sldNum" idx="15"/>
          </p:nvPr>
        </p:nvSpPr>
        <p:spPr>
          <a:xfrm>
            <a:off x="6188171" y="14832841"/>
            <a:ext cx="4744473" cy="7801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2000" b="0" strike="noStrik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FCFA7FE-A61F-41E2-B52C-8DBEE7286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0525" y="1239838"/>
            <a:ext cx="5954713" cy="334962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445" name="PlaceHolder 2"/>
          <p:cNvSpPr>
            <a:spLocks noGrp="1" noEditPoints="1"/>
          </p:cNvSpPr>
          <p:nvPr>
            <p:ph type="body"/>
          </p:nvPr>
        </p:nvSpPr>
        <p:spPr>
          <a:xfrm>
            <a:off x="1435368" y="4777105"/>
            <a:ext cx="11483988" cy="3908111"/>
          </a:xfrm>
          <a:prstGeom prst="rect">
            <a:avLst/>
          </a:prstGeom>
          <a:noFill/>
          <a:ln w="0">
            <a:noFill/>
          </a:ln>
        </p:spPr>
        <p:txBody>
          <a:bodyPr lIns="116559" tIns="58018" rIns="116559" bIns="58018" anchor="t">
            <a:noAutofit/>
          </a:bodyPr>
          <a:lstStyle/>
          <a:p>
            <a:pPr marL="313465"/>
            <a:endParaRPr lang="ru-RU" sz="2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6" name="PlaceHolder 3"/>
          <p:cNvSpPr>
            <a:spLocks noGrp="1" noEditPoints="1"/>
          </p:cNvSpPr>
          <p:nvPr>
            <p:ph type="sldNum" idx="16"/>
          </p:nvPr>
        </p:nvSpPr>
        <p:spPr>
          <a:xfrm>
            <a:off x="8131151" y="9428041"/>
            <a:ext cx="6220450" cy="497845"/>
          </a:xfrm>
          <a:prstGeom prst="rect">
            <a:avLst/>
          </a:prstGeom>
          <a:noFill/>
          <a:ln w="0">
            <a:noFill/>
          </a:ln>
        </p:spPr>
        <p:txBody>
          <a:bodyPr lIns="116559" tIns="58018" rIns="116559" bIns="58018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600" b="0" strike="noStrik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97969B5-1647-4C26-9741-A13D87BA6E25}" type="slidenum">
              <a:rPr lang="en-US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18C90-29CA-4068-B7E9-C43B4FBF158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0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18C90-29CA-4068-B7E9-C43B4FBF158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7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18C90-29CA-4068-B7E9-C43B4FBF158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7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0525" y="1239838"/>
            <a:ext cx="5954713" cy="334962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466" name="PlaceHolder 2"/>
          <p:cNvSpPr>
            <a:spLocks noGrp="1" noEditPoints="1"/>
          </p:cNvSpPr>
          <p:nvPr>
            <p:ph type="body"/>
          </p:nvPr>
        </p:nvSpPr>
        <p:spPr>
          <a:xfrm>
            <a:off x="1435368" y="4777105"/>
            <a:ext cx="11483988" cy="3908111"/>
          </a:xfrm>
          <a:prstGeom prst="rect">
            <a:avLst/>
          </a:prstGeom>
          <a:noFill/>
          <a:ln w="0">
            <a:noFill/>
          </a:ln>
        </p:spPr>
        <p:txBody>
          <a:bodyPr lIns="116559" tIns="58018" rIns="116559" bIns="58018" anchor="t">
            <a:noAutofit/>
          </a:bodyPr>
          <a:lstStyle/>
          <a:p>
            <a:pPr marL="313465"/>
            <a:endParaRPr lang="ru-RU" sz="2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7" name="PlaceHolder 3"/>
          <p:cNvSpPr>
            <a:spLocks noGrp="1" noEditPoints="1"/>
          </p:cNvSpPr>
          <p:nvPr>
            <p:ph type="sldNum" idx="23"/>
          </p:nvPr>
        </p:nvSpPr>
        <p:spPr>
          <a:xfrm>
            <a:off x="8131151" y="9428041"/>
            <a:ext cx="6220450" cy="497845"/>
          </a:xfrm>
          <a:prstGeom prst="rect">
            <a:avLst/>
          </a:prstGeom>
          <a:noFill/>
          <a:ln w="0">
            <a:noFill/>
          </a:ln>
        </p:spPr>
        <p:txBody>
          <a:bodyPr lIns="116559" tIns="58018" rIns="116559" bIns="58018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600" b="0" strike="noStrik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85888A0-C354-4C5E-8CC8-C6426EB3201F}" type="slidenum">
              <a:rPr lang="en-US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0525" y="1239838"/>
            <a:ext cx="5954713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B599ED-C104-4621-AD8D-E10207F828C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65113" y="1187450"/>
            <a:ext cx="10402887" cy="5853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idx="15"/>
          </p:nvPr>
        </p:nvSpPr>
        <p:spPr>
          <a:prstGeom prst="rect">
            <a:avLst/>
          </a:prstGeom>
        </p:spPr>
        <p:txBody>
          <a:bodyPr/>
          <a:lstStyle/>
          <a:p>
            <a:fld id="{2FEC107D-3264-447E-98A3-F941CB7BD16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0525" y="1239838"/>
            <a:ext cx="5954713" cy="334962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448" name="PlaceHolder 2"/>
          <p:cNvSpPr>
            <a:spLocks noGrp="1" noEditPoints="1"/>
          </p:cNvSpPr>
          <p:nvPr>
            <p:ph type="body"/>
          </p:nvPr>
        </p:nvSpPr>
        <p:spPr>
          <a:xfrm>
            <a:off x="1435368" y="4777105"/>
            <a:ext cx="11483988" cy="3908111"/>
          </a:xfrm>
          <a:prstGeom prst="rect">
            <a:avLst/>
          </a:prstGeom>
          <a:noFill/>
          <a:ln w="0">
            <a:noFill/>
          </a:ln>
        </p:spPr>
        <p:txBody>
          <a:bodyPr lIns="116559" tIns="58018" rIns="116559" bIns="58018" anchor="t">
            <a:noAutofit/>
          </a:bodyPr>
          <a:lstStyle/>
          <a:p>
            <a:pPr marL="313465"/>
            <a:endParaRPr lang="ru-RU" sz="2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9" name="PlaceHolder 3"/>
          <p:cNvSpPr>
            <a:spLocks noGrp="1" noEditPoints="1"/>
          </p:cNvSpPr>
          <p:nvPr>
            <p:ph type="sldNum" idx="17"/>
          </p:nvPr>
        </p:nvSpPr>
        <p:spPr>
          <a:xfrm>
            <a:off x="8131151" y="9428041"/>
            <a:ext cx="6220450" cy="497845"/>
          </a:xfrm>
          <a:prstGeom prst="rect">
            <a:avLst/>
          </a:prstGeom>
          <a:noFill/>
          <a:ln w="0">
            <a:noFill/>
          </a:ln>
        </p:spPr>
        <p:txBody>
          <a:bodyPr lIns="116559" tIns="58018" rIns="116559" bIns="58018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600" b="0" strike="noStrik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EB58CC0-209B-48DE-901E-49E39864E9B6}" type="slidenum">
              <a:rPr lang="en-US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0525" y="1239838"/>
            <a:ext cx="5954713" cy="334962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451" name="PlaceHolder 2"/>
          <p:cNvSpPr>
            <a:spLocks noGrp="1" noEditPoints="1"/>
          </p:cNvSpPr>
          <p:nvPr>
            <p:ph type="body"/>
          </p:nvPr>
        </p:nvSpPr>
        <p:spPr>
          <a:xfrm>
            <a:off x="1435368" y="4777105"/>
            <a:ext cx="11483988" cy="3908111"/>
          </a:xfrm>
          <a:prstGeom prst="rect">
            <a:avLst/>
          </a:prstGeom>
          <a:noFill/>
          <a:ln w="0">
            <a:noFill/>
          </a:ln>
        </p:spPr>
        <p:txBody>
          <a:bodyPr lIns="116559" tIns="58018" rIns="116559" bIns="58018" anchor="t">
            <a:noAutofit/>
          </a:bodyPr>
          <a:lstStyle/>
          <a:p>
            <a:pPr marL="313465"/>
            <a:endParaRPr lang="ru-RU" sz="2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2" name="PlaceHolder 3"/>
          <p:cNvSpPr>
            <a:spLocks noGrp="1" noEditPoints="1"/>
          </p:cNvSpPr>
          <p:nvPr>
            <p:ph type="sldNum" idx="18"/>
          </p:nvPr>
        </p:nvSpPr>
        <p:spPr>
          <a:xfrm>
            <a:off x="8131151" y="9428041"/>
            <a:ext cx="6220450" cy="497845"/>
          </a:xfrm>
          <a:prstGeom prst="rect">
            <a:avLst/>
          </a:prstGeom>
          <a:noFill/>
          <a:ln w="0">
            <a:noFill/>
          </a:ln>
        </p:spPr>
        <p:txBody>
          <a:bodyPr lIns="116559" tIns="58018" rIns="116559" bIns="58018" anchor="b">
            <a:noAutofit/>
          </a:bodyPr>
          <a:lstStyle>
            <a:lvl1pPr indent="0" algn="r" defTabSz="1327617">
              <a:lnSpc>
                <a:spcPct val="100000"/>
              </a:lnSpc>
              <a:buNone/>
              <a:defRPr lang="ru-RU" sz="1600" b="0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fld id="{09DB4DE1-F223-4AFE-88D9-50E9026BD474}" type="slidenum">
              <a:rPr lang="ru-RU"/>
              <a:pPr/>
              <a:t>3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65113" y="1187450"/>
            <a:ext cx="10402887" cy="5853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1327617">
              <a:defRPr/>
            </a:pPr>
            <a:fld id="{2DA38ABD-0C31-49A9-94F5-EF7E65B79E64}" type="slidenum">
              <a:rPr lang="en-US"/>
              <a:pPr defTabSz="1327617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65113" y="1187450"/>
            <a:ext cx="10402887" cy="5853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idx="15"/>
          </p:nvPr>
        </p:nvSpPr>
        <p:spPr>
          <a:prstGeom prst="rect">
            <a:avLst/>
          </a:prstGeom>
        </p:spPr>
        <p:txBody>
          <a:bodyPr/>
          <a:lstStyle/>
          <a:p>
            <a:fld id="{AC1B41BC-EFB5-4217-981F-0657DB8C566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65113" y="1187450"/>
            <a:ext cx="10402887" cy="5853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idx="15"/>
          </p:nvPr>
        </p:nvSpPr>
        <p:spPr>
          <a:prstGeom prst="rect">
            <a:avLst/>
          </a:prstGeom>
        </p:spPr>
        <p:txBody>
          <a:bodyPr/>
          <a:lstStyle/>
          <a:p>
            <a:fld id="{16E227DD-42EB-4301-9956-822945D6961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BE6FC-A2A4-5295-D9CC-1EE71C0E4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0473CF0-BD6C-BBA5-95AE-4AA7735938F5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65113" y="1187450"/>
            <a:ext cx="10402887" cy="5853113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9B2BC5-4BD7-CE63-B70B-8839B68D39DD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870573-6703-7E05-2EB7-1EA762C41774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4E85C13-DCBD-4509-87A5-0DAC3798D5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6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0525" y="1239838"/>
            <a:ext cx="5954713" cy="3349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143B07D-2166-4DD9-A070-F6F7AEEF30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8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18C90-29CA-4068-B7E9-C43B4FBF158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8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065A7ED0-6445-450B-B6A3-13EA47DBF8B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27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28" name="PlaceHolder 3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2BB4F897-39EF-4983-BCBB-35A0BD5F6B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0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1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2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3" name="PlaceHolder 5"/>
          <p:cNvSpPr>
            <a:spLocks noGrp="1" noEditPoints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" name="PlaceHolder 6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35D1037C-5FD5-4E5A-8A2F-310A94F78B2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5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6" name="PlaceHolder 3"/>
          <p:cNvSpPr>
            <a:spLocks noGrp="1" noEditPoints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7" name="PlaceHolder 4"/>
          <p:cNvSpPr>
            <a:spLocks noGrp="1" noEditPoints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8" name="PlaceHolder 5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9" name="PlaceHolder 6"/>
          <p:cNvSpPr>
            <a:spLocks noGrp="1" noEditPoints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40" name="PlaceHolder 7"/>
          <p:cNvSpPr>
            <a:spLocks noGrp="1" noEditPoints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9" name="PlaceHolder 8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4E4D4CBB-14D1-4D03-8939-BD86485D34D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B8D860D2-6DEF-42A1-A230-EA34656241B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47" name="PlaceHolder 2"/>
          <p:cNvSpPr>
            <a:spLocks noGrp="1" noEditPoints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 indent="0" algn="ctr">
              <a:buNone/>
            </a:pPr>
            <a:endParaRPr lang="ru-RU" sz="3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PlaceHolder 3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B4D90C09-2E76-4482-8D60-FF8E070F432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49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4" name="PlaceHolder 3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E2710087-EDD2-47F1-9854-4F265DD51E7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1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2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81F3F467-E499-463C-ACD6-38CC9C8498E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" name="PlaceHolder 2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100B990E-C092-4C8F-906C-BE7C287455C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 noEditPoints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 algn="ctr"/>
            <a:endParaRPr lang="ru-RU" sz="3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PlaceHolder 2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DEACF9F8-1C14-4B7D-BABC-CAD1842B437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6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7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8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7A4428CA-09B2-4696-935C-28F5D86B3C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2"/>
          <p:cNvSpPr>
            <a:spLocks noGrp="1" noEditPoints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 indent="0" algn="ctr">
              <a:buNone/>
            </a:pPr>
            <a:endParaRPr lang="ru-RU" sz="3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PlaceHolder 3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32971847-B3AC-41E9-A01C-22E932200ACB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0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1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2" name="PlaceHolder 4"/>
          <p:cNvSpPr>
            <a:spLocks noGrp="1" noEditPoints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42711BEE-0ECF-4BC2-A862-F3BD43D2E87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4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5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6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0B51C915-1EB2-4F61-8628-0E7B9D8731C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8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9" name="PlaceHolder 3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3F4CD013-A323-4924-83FE-DBE1C85F9B0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1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2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3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4" name="PlaceHolder 5"/>
          <p:cNvSpPr>
            <a:spLocks noGrp="1" noEditPoints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" name="PlaceHolder 6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6040B780-2B9C-43E1-8000-B01B127D38A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6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7" name="PlaceHolder 3"/>
          <p:cNvSpPr>
            <a:spLocks noGrp="1" noEditPoints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8" name="PlaceHolder 4"/>
          <p:cNvSpPr>
            <a:spLocks noGrp="1" noEditPoints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9" name="PlaceHolder 5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80" name="PlaceHolder 6"/>
          <p:cNvSpPr>
            <a:spLocks noGrp="1" noEditPoints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81" name="PlaceHolder 7"/>
          <p:cNvSpPr>
            <a:spLocks noGrp="1" noEditPoints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9" name="PlaceHolder 8"/>
          <p:cNvSpPr>
            <a:spLocks noGrp="1" noEditPoints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7D5F665B-614D-4382-9150-9BDE90092A7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 noEditPoints="1"/>
          </p:cNvSpPr>
          <p:nvPr>
            <p:ph type="dt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375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2044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66A3B-DA18-7334-44D5-5237888D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088F95-915D-3BE6-4A49-C7C9C6AC8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FEC702-7464-AF7F-4491-7D7D0F11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765-76E4-495D-9264-5B8F2548220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0A532-4DE3-D86B-B78C-B338127C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2FBC5-524B-74FE-C4EF-B1D3AFB3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C2AB-F045-4363-9CBA-6A0B83C7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31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375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715805" y="2458678"/>
            <a:ext cx="2786379" cy="3631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6375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837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52FE3934-7366-4822-A5AA-7D4CDD0BC2C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88" name="PlaceHolder 2"/>
          <p:cNvSpPr>
            <a:spLocks noGrp="1" noEditPoints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 indent="0" algn="ctr">
              <a:buNone/>
            </a:pPr>
            <a:endParaRPr lang="ru-RU" sz="3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PlaceHolder 3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1A1379ED-E50C-4524-AD10-4818A892C87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8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4" name="PlaceHolder 3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BFE5E9EC-CB2B-4F6E-A67F-23EEE907617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90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4" name="PlaceHolder 3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2DB7E6C0-45DC-4C46-B32E-60954000C7B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92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93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6AD88888-731A-4A78-80B4-6A738F65012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" name="PlaceHolder 2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5C533BEA-209D-4F81-B480-F357180617B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 noEditPoints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 algn="ctr"/>
            <a:endParaRPr lang="ru-RU" sz="3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PlaceHolder 2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C91177A9-0218-43FA-823C-87989930E4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97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98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99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EAC625AC-0B30-4A1F-BEBC-9A36AC3E5D1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01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02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03" name="PlaceHolder 4"/>
          <p:cNvSpPr>
            <a:spLocks noGrp="1" noEditPoints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E4AE4E77-E52A-4201-A50F-1D98196FD6D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05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06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07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92E28F3C-F6DB-477A-B3E6-7424796FB67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09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10" name="PlaceHolder 3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6C650C27-E542-4388-9FBE-076AAA33A50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12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13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14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15" name="PlaceHolder 5"/>
          <p:cNvSpPr>
            <a:spLocks noGrp="1" noEditPoints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7" name="PlaceHolder 6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87C62287-8468-48BF-9BB8-8F755CCF920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17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18" name="PlaceHolder 3"/>
          <p:cNvSpPr>
            <a:spLocks noGrp="1" noEditPoints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19" name="PlaceHolder 4"/>
          <p:cNvSpPr>
            <a:spLocks noGrp="1" noEditPoints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20" name="PlaceHolder 5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21" name="PlaceHolder 6"/>
          <p:cNvSpPr>
            <a:spLocks noGrp="1" noEditPoints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22" name="PlaceHolder 7"/>
          <p:cNvSpPr>
            <a:spLocks noGrp="1" noEditPoints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9" name="PlaceHolder 8"/>
          <p:cNvSpPr>
            <a:spLocks noGrp="1" noEditPoints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 noEditPoints="1"/>
          </p:cNvSpPr>
          <p:nvPr>
            <p:ph type="sldNum" idx="9"/>
          </p:nvPr>
        </p:nvSpPr>
        <p:spPr/>
        <p:txBody>
          <a:bodyPr/>
          <a:lstStyle/>
          <a:p>
            <a:fld id="{9D31AF03-C606-444D-BE5E-57760E094A1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 noEditPoints="1"/>
          </p:cNvSpPr>
          <p:nvPr>
            <p:ph type="dt" idx="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0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1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2C347481-E53C-4F8A-AA60-10A0EE74BD8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3" name="PlaceHolder 2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D6C353BD-EC66-45E8-B96F-A3697997CDA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 noEditPoints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 algn="ctr"/>
            <a:endParaRPr lang="ru-RU" sz="3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PlaceHolder 2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83F76A23-CF70-4EFF-ADC6-8C1480A2B66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5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6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7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D477046D-E762-45F2-B478-3A01216A08B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19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20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21" name="PlaceHolder 4"/>
          <p:cNvSpPr>
            <a:spLocks noGrp="1" noEditPoints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200DAE70-0B6F-4120-AE0E-246917AABB0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23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24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25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Bef>
                <a:spcPts val="1415"/>
              </a:spcBef>
              <a:buNone/>
            </a:pPr>
            <a:endParaRPr lang="ru-RU" sz="18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E1C0FECF-3BDF-48E9-8227-12C39AB7436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 noEditPoints="1"/>
          </p:cNvSpPr>
          <p:nvPr>
            <p:ph type="ftr" idx="1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indent="0" algn="ctr">
              <a:buNone/>
            </a:pPr>
            <a:r>
              <a:rPr lang="en-US" sz="1400" b="0" strike="noStrike">
                <a:solidFill>
                  <a:srgbClr val="000000"/>
                </a:solidFill>
                <a:latin typeface="Times New Roman" panose="02020603050405020304" pitchFamily="18" charset="0"/>
              </a:rPr>
              <a:t>Footer</a:t>
            </a:r>
            <a:endParaRPr lang="ru-RU" sz="1400" b="0" strike="noStrik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PlaceHolder 2"/>
          <p:cNvSpPr>
            <a:spLocks noGrp="1" noEditPoints="1"/>
          </p:cNvSpPr>
          <p:nvPr>
            <p:ph type="dt" idx="2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strike="noStrike">
                <a:solidFill>
                  <a:schemeClr val="dk1">
                    <a:tint val="75000"/>
                  </a:schemeClr>
                </a:solidFill>
                <a:latin typeface="Calibri" panose="020F0502020204030204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endParaRPr lang="ru-RU" sz="1800" b="0" strike="noStrik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PlaceHolder 3"/>
          <p:cNvSpPr>
            <a:spLocks noGrp="1" noEditPoints="1"/>
          </p:cNvSpPr>
          <p:nvPr>
            <p:ph type="sldNum" idx="3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800" b="0" strike="noStrike">
                <a:solidFill>
                  <a:schemeClr val="dk1">
                    <a:tint val="75000"/>
                  </a:schemeClr>
                </a:solidFill>
                <a:latin typeface="Calibri" panose="020F0502020204030204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DAA4A7-AE91-4F85-ACF0-8E147BB3592C}" type="slidenum">
              <a:rPr lang="ru-RU" sz="1800" b="0" strike="noStrike">
                <a:solidFill>
                  <a:schemeClr val="dk1">
                    <a:tint val="75000"/>
                  </a:schemeClr>
                </a:solidFill>
                <a:latin typeface="Calibri" panose="020F0502020204030204"/>
              </a:rPr>
              <a:t>‹#›</a:t>
            </a:fld>
            <a:endParaRPr lang="ru-RU" sz="1800" b="0" strike="noStrik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PlaceHolder 4"/>
          <p:cNvSpPr>
            <a:spLocks noGrp="1" noEditPoints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 noEditPoints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lvl="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>
                <a:solidFill>
                  <a:schemeClr val="dk1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>
                <a:solidFill>
                  <a:schemeClr val="dk1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>
                <a:solidFill>
                  <a:schemeClr val="dk1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6000" b="1" strike="noStrike">
                <a:solidFill>
                  <a:schemeClr val="lt1"/>
                </a:solidFill>
                <a:latin typeface="Tahoma" panose="020B0604030504040204" pitchFamily="34" charset="0"/>
              </a:rPr>
              <a:t>Образец заголовка</a:t>
            </a:r>
            <a:endParaRPr lang="ru-RU" sz="6000" b="0" strike="noStrike">
              <a:solidFill>
                <a:schemeClr val="dk1"/>
              </a:solidFill>
              <a:latin typeface="Calibri" panose="020F0502020204030204"/>
            </a:endParaRPr>
          </a:p>
        </p:txBody>
      </p:sp>
      <p:sp>
        <p:nvSpPr>
          <p:cNvPr id="42" name="PlaceHolder 2"/>
          <p:cNvSpPr>
            <a:spLocks noGrp="1" noEditPoints="1"/>
          </p:cNvSpPr>
          <p:nvPr>
            <p:ph type="dt" idx="4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800" b="0" strike="noStrike">
                <a:solidFill>
                  <a:schemeClr val="dk1">
                    <a:tint val="75000"/>
                  </a:schemeClr>
                </a:solidFill>
                <a:latin typeface="Calibri" panose="020F0502020204030204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endParaRPr lang="ru-RU" sz="1800" b="0" strike="noStrik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PlaceHolder 3"/>
          <p:cNvSpPr>
            <a:spLocks noGrp="1" noEditPoints="1"/>
          </p:cNvSpPr>
          <p:nvPr>
            <p:ph type="ftr" idx="5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indent="0" algn="ctr">
              <a:buNone/>
            </a:pPr>
            <a:r>
              <a:rPr lang="en-US" sz="1400" b="0" strike="noStrike">
                <a:solidFill>
                  <a:srgbClr val="000000"/>
                </a:solidFill>
                <a:latin typeface="Times New Roman" panose="02020603050405020304" pitchFamily="18" charset="0"/>
              </a:rPr>
              <a:t>Footer</a:t>
            </a:r>
            <a:endParaRPr lang="ru-RU" sz="1400" b="0" strike="noStrik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PlaceHolder 4"/>
          <p:cNvSpPr>
            <a:spLocks noGrp="1" noEditPoints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800" b="0" strike="noStrike">
                <a:solidFill>
                  <a:schemeClr val="dk1">
                    <a:tint val="75000"/>
                  </a:schemeClr>
                </a:solidFill>
                <a:latin typeface="Calibri" panose="020F0502020204030204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060557E-CCC5-4CA0-ADEA-723AFE37061D}" type="slidenum">
              <a:rPr lang="ru-RU" sz="1800" b="0" strike="noStrike">
                <a:solidFill>
                  <a:schemeClr val="dk1">
                    <a:tint val="75000"/>
                  </a:schemeClr>
                </a:solidFill>
                <a:latin typeface="Calibri" panose="020F0502020204030204"/>
              </a:rPr>
              <a:t>‹#›</a:t>
            </a:fld>
            <a:endParaRPr lang="ru-RU" sz="1800" b="0" strike="noStrik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PlaceHolder 5"/>
          <p:cNvSpPr>
            <a:spLocks noGrp="1" noEditPoints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lvl="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>
                <a:solidFill>
                  <a:schemeClr val="dk1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>
                <a:solidFill>
                  <a:schemeClr val="dk1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>
                <a:solidFill>
                  <a:schemeClr val="dk1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51" r:id="rId14"/>
    <p:sldLayoutId id="214748375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EditPoints="1"/>
          </p:cNvSpPr>
          <p:nvPr>
            <p:ph type="title"/>
          </p:nvPr>
        </p:nvSpPr>
        <p:spPr>
          <a:xfrm>
            <a:off x="914400" y="2126160"/>
            <a:ext cx="10362960" cy="146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4800" b="0" strike="noStrike">
                <a:solidFill>
                  <a:schemeClr val="dk1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 noEditPoints="1"/>
          </p:cNvSpPr>
          <p:nvPr>
            <p:ph type="ftr" idx="7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indent="0" algn="ctr">
              <a:buNone/>
            </a:pPr>
            <a:r>
              <a:rPr lang="en-US" sz="1400" b="0" strike="noStrike">
                <a:solidFill>
                  <a:srgbClr val="000000"/>
                </a:solidFill>
                <a:latin typeface="Times New Roman" panose="02020603050405020304" pitchFamily="18" charset="0"/>
              </a:rPr>
              <a:t>Footer</a:t>
            </a:r>
            <a:endParaRPr lang="ru-RU" sz="1400" b="0" strike="noStrik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PlaceHolder 3"/>
          <p:cNvSpPr>
            <a:spLocks noGrp="1" noEditPoints="1"/>
          </p:cNvSpPr>
          <p:nvPr>
            <p:ph type="dt" idx="8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strike="noStrike">
                <a:solidFill>
                  <a:schemeClr val="dk1">
                    <a:tint val="75000"/>
                  </a:schemeClr>
                </a:solidFill>
                <a:latin typeface="Calibri" panose="020F0502020204030204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endParaRPr lang="ru-RU" sz="1800" b="0" strike="noStrik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" name="PlaceHolder 4"/>
          <p:cNvSpPr>
            <a:spLocks noGrp="1" noEditPoints="1"/>
          </p:cNvSpPr>
          <p:nvPr>
            <p:ph type="sldNum" idx="9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800" b="0" strike="noStrike">
                <a:solidFill>
                  <a:schemeClr val="dk1">
                    <a:tint val="75000"/>
                  </a:schemeClr>
                </a:solidFill>
                <a:latin typeface="Calibri" panose="020F0502020204030204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2C5905-FEA1-4AD8-9073-EAFA1F1AF4E2}" type="slidenum">
              <a:rPr lang="ru-RU" sz="1800" b="0" strike="noStrike">
                <a:solidFill>
                  <a:schemeClr val="dk1">
                    <a:tint val="75000"/>
                  </a:schemeClr>
                </a:solidFill>
                <a:latin typeface="Calibri" panose="020F0502020204030204"/>
              </a:rPr>
              <a:t>‹#›</a:t>
            </a:fld>
            <a:endParaRPr lang="ru-RU" sz="1800" b="0" strike="noStrik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PlaceHolder 5"/>
          <p:cNvSpPr>
            <a:spLocks noGrp="1" noEditPoints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lvl="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>
                <a:solidFill>
                  <a:schemeClr val="dk1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>
                <a:solidFill>
                  <a:schemeClr val="dk1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>
                <a:solidFill>
                  <a:schemeClr val="dk1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>
                <a:solidFill>
                  <a:schemeClr val="dk1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nvestmo.ru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6B53381-3EFA-E675-3FCF-96FF11280163}"/>
              </a:ext>
            </a:extLst>
          </p:cNvPr>
          <p:cNvSpPr/>
          <p:nvPr/>
        </p:nvSpPr>
        <p:spPr>
          <a:xfrm>
            <a:off x="556632" y="4359023"/>
            <a:ext cx="8933597" cy="73866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2" name="object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540080" y="6154200"/>
            <a:ext cx="1118160" cy="30924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1"/>
          <p:cNvSpPr/>
          <p:nvPr/>
        </p:nvSpPr>
        <p:spPr>
          <a:xfrm>
            <a:off x="533640" y="795047"/>
            <a:ext cx="11124720" cy="214079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100"/>
              </a:spcBef>
            </a:pPr>
            <a:r>
              <a:rPr lang="ru-RU" sz="4400" b="1" strike="noStrike" spc="194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МОСКОВСКАЯ ОБЛАСТЬ</a:t>
            </a:r>
            <a:endParaRPr lang="ru-RU" sz="4400" b="0" strike="noStrike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12700" defTabSz="914400">
              <a:lnSpc>
                <a:spcPct val="100000"/>
              </a:lnSpc>
              <a:spcBef>
                <a:spcPts val="100"/>
              </a:spcBef>
            </a:pPr>
            <a:r>
              <a:rPr lang="ru-RU" sz="4400" b="1" strike="noStrike" spc="194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ЦЕНТР УПРАВЛЕНИЯ РЕГИОНОМ</a:t>
            </a:r>
            <a:endParaRPr lang="ru-RU" sz="4400" b="0" strike="noStrike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12700" defTabSz="914400">
              <a:lnSpc>
                <a:spcPct val="100000"/>
              </a:lnSpc>
              <a:spcBef>
                <a:spcPts val="100"/>
              </a:spcBef>
            </a:pPr>
            <a:r>
              <a:rPr lang="ru-RU" sz="4400" b="1" strike="noStrike" spc="194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«БИЗНЕС»</a:t>
            </a:r>
            <a:endParaRPr lang="ru-RU" sz="4400" b="0" strike="noStrik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74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3520" y="5599440"/>
            <a:ext cx="3411360" cy="726120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2CFBD-EFB4-0214-F71C-D1EE5383A080}"/>
              </a:ext>
            </a:extLst>
          </p:cNvPr>
          <p:cNvSpPr txBox="1"/>
          <p:nvPr/>
        </p:nvSpPr>
        <p:spPr>
          <a:xfrm>
            <a:off x="556632" y="4359023"/>
            <a:ext cx="90392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Заместитель министра инвестиций, промышленности и науки Московской области</a:t>
            </a:r>
          </a:p>
          <a:p>
            <a:r>
              <a:rPr lang="ru-RU" sz="2400" b="1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Мальцан</a:t>
            </a:r>
            <a:r>
              <a:rPr lang="ru-RU" sz="2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Анатолий Леонидович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CB06695-280E-4B4E-A077-861BB7EFA7C5}"/>
              </a:ext>
            </a:extLst>
          </p:cNvPr>
          <p:cNvSpPr/>
          <p:nvPr/>
        </p:nvSpPr>
        <p:spPr>
          <a:xfrm>
            <a:off x="8920065" y="0"/>
            <a:ext cx="3271934" cy="6858000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4DD7967-2505-4F2E-B85B-E7AD3C95DD0E}"/>
              </a:ext>
            </a:extLst>
          </p:cNvPr>
          <p:cNvSpPr/>
          <p:nvPr/>
        </p:nvSpPr>
        <p:spPr>
          <a:xfrm>
            <a:off x="693918" y="1786742"/>
            <a:ext cx="3290906" cy="2367946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3C9EC62D-96D2-4F65-B91B-C501C2B85792}"/>
              </a:ext>
            </a:extLst>
          </p:cNvPr>
          <p:cNvCxnSpPr>
            <a:cxnSpLocks/>
          </p:cNvCxnSpPr>
          <p:nvPr/>
        </p:nvCxnSpPr>
        <p:spPr>
          <a:xfrm>
            <a:off x="4074649" y="2930686"/>
            <a:ext cx="363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C456AF9-4989-47C9-98A7-9659F753B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9" y="6518756"/>
            <a:ext cx="940814" cy="24333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48FE47E-1904-4400-B6A5-3E24E39001FE}"/>
              </a:ext>
            </a:extLst>
          </p:cNvPr>
          <p:cNvSpPr txBox="1"/>
          <p:nvPr/>
        </p:nvSpPr>
        <p:spPr>
          <a:xfrm>
            <a:off x="10577254" y="6586156"/>
            <a:ext cx="1525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Montserrat  "/>
              </a:rPr>
              <a:t>www.invest.mosreg.ru</a:t>
            </a:r>
            <a:endParaRPr lang="ru-RU" sz="900" dirty="0">
              <a:solidFill>
                <a:schemeClr val="bg1"/>
              </a:solidFill>
              <a:latin typeface="Montserrat  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9B7157-94ED-4297-9DA4-93C9F9C0D3DF}"/>
              </a:ext>
            </a:extLst>
          </p:cNvPr>
          <p:cNvCxnSpPr>
            <a:cxnSpLocks/>
          </p:cNvCxnSpPr>
          <p:nvPr/>
        </p:nvCxnSpPr>
        <p:spPr>
          <a:xfrm>
            <a:off x="1483567" y="6706402"/>
            <a:ext cx="909368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CCFAEB5-A81F-48B1-805D-2AE422DE9CF9}"/>
              </a:ext>
            </a:extLst>
          </p:cNvPr>
          <p:cNvCxnSpPr>
            <a:cxnSpLocks/>
          </p:cNvCxnSpPr>
          <p:nvPr/>
        </p:nvCxnSpPr>
        <p:spPr>
          <a:xfrm>
            <a:off x="836236" y="2435124"/>
            <a:ext cx="22541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4973875-B4EE-49E3-820F-0C965781DC68}"/>
              </a:ext>
            </a:extLst>
          </p:cNvPr>
          <p:cNvSpPr/>
          <p:nvPr/>
        </p:nvSpPr>
        <p:spPr>
          <a:xfrm>
            <a:off x="672801" y="1400718"/>
            <a:ext cx="2315330" cy="392090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B4F532-F4F6-4C67-BDFD-F6B1D47DF567}"/>
              </a:ext>
            </a:extLst>
          </p:cNvPr>
          <p:cNvSpPr txBox="1"/>
          <p:nvPr/>
        </p:nvSpPr>
        <p:spPr>
          <a:xfrm>
            <a:off x="1188392" y="1425321"/>
            <a:ext cx="1503247" cy="35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Quattrocento Sans" panose="020B0604020202020204" charset="0"/>
                <a:cs typeface="Segoe UI" panose="020B0502040204020203" pitchFamily="34" charset="0"/>
                <a:sym typeface="Quattrocento Sans" panose="020B0604020202020204" charset="0"/>
              </a:rPr>
              <a:t>ПРОБЛЕМА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9C1D55-018A-410C-93FB-D1C157201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88" y="1435805"/>
            <a:ext cx="304236" cy="302574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60F133C-850D-4E08-BAC6-BC3FB3AACB78}"/>
              </a:ext>
            </a:extLst>
          </p:cNvPr>
          <p:cNvSpPr/>
          <p:nvPr/>
        </p:nvSpPr>
        <p:spPr>
          <a:xfrm>
            <a:off x="4531647" y="1977711"/>
            <a:ext cx="3835282" cy="2945001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Google Shape;281;p12">
            <a:extLst>
              <a:ext uri="{FF2B5EF4-FFF2-40B4-BE49-F238E27FC236}">
                <a16:creationId xmlns:a16="http://schemas.microsoft.com/office/drawing/2014/main" id="{71874F05-662F-4F0F-986D-C0D2A9185384}"/>
              </a:ext>
            </a:extLst>
          </p:cNvPr>
          <p:cNvSpPr/>
          <p:nvPr/>
        </p:nvSpPr>
        <p:spPr>
          <a:xfrm>
            <a:off x="4529696" y="2065948"/>
            <a:ext cx="3812582" cy="272519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1.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Проведена РГ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 участием представителей Заявителя, Штаба, МТДИ, ГБУ "Мосавтодор", Администрации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г.о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Воскресенск и ООО «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Элска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 итогам РГ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принято решение об организации совместного съезда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Заявителем </a:t>
            </a: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 ООО «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Элска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» в целях устранения ограничения в 600м для организации съезда.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3. Получено согласие ГБУ "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Мосавтодор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", содержащее ТУ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на устройство примыкания ЗУ </a:t>
            </a: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 автомобильной дороге. 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Отв.: Штаб, ГБУ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Мосавтодор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», Администрация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г.о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Воскресенск.</a:t>
            </a:r>
            <a:endParaRPr lang="ru-RU" sz="1100" dirty="0">
              <a:solidFill>
                <a:schemeClr val="accent5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Google Shape;279;p12">
            <a:extLst>
              <a:ext uri="{FF2B5EF4-FFF2-40B4-BE49-F238E27FC236}">
                <a16:creationId xmlns:a16="http://schemas.microsoft.com/office/drawing/2014/main" id="{929D1063-B208-79FC-D327-5D11F989715E}"/>
              </a:ext>
            </a:extLst>
          </p:cNvPr>
          <p:cNvSpPr/>
          <p:nvPr/>
        </p:nvSpPr>
        <p:spPr>
          <a:xfrm>
            <a:off x="722562" y="1873065"/>
            <a:ext cx="3173910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ООО «Балкан»</a:t>
            </a:r>
          </a:p>
          <a:p>
            <a:pPr marL="0" marR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(производство деревянной тары)</a:t>
            </a:r>
            <a:endParaRPr sz="1200" i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A65DE0-C799-8A37-D58A-6ED794428618}"/>
              </a:ext>
            </a:extLst>
          </p:cNvPr>
          <p:cNvGrpSpPr/>
          <p:nvPr/>
        </p:nvGrpSpPr>
        <p:grpSpPr>
          <a:xfrm>
            <a:off x="5464978" y="489339"/>
            <a:ext cx="2428649" cy="392090"/>
            <a:chOff x="567150" y="1065265"/>
            <a:chExt cx="2428649" cy="39209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4674F07-CB4B-E860-6AC2-FA4AA51E276E}"/>
                </a:ext>
              </a:extLst>
            </p:cNvPr>
            <p:cNvSpPr/>
            <p:nvPr/>
          </p:nvSpPr>
          <p:spPr>
            <a:xfrm>
              <a:off x="640724" y="1065265"/>
              <a:ext cx="2281502" cy="3920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9D843-7026-558A-C192-CC7B4929F4F6}"/>
                </a:ext>
              </a:extLst>
            </p:cNvPr>
            <p:cNvSpPr txBox="1"/>
            <p:nvPr/>
          </p:nvSpPr>
          <p:spPr>
            <a:xfrm>
              <a:off x="567150" y="1105265"/>
              <a:ext cx="24286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7F7F7F"/>
                  </a:solidFill>
                  <a:latin typeface="Segoe UI" panose="020B0502040204020203" pitchFamily="34" charset="0"/>
                  <a:ea typeface="Quattrocento Sans" panose="020B0604020202020204" charset="0"/>
                  <a:cs typeface="Segoe UI" panose="020B0502040204020203" pitchFamily="34" charset="0"/>
                  <a:sym typeface="Quattrocento Sans" panose="020B0604020202020204" charset="0"/>
                </a:rPr>
                <a:t>обращение # 697187</a:t>
              </a:r>
              <a:endParaRPr lang="ru-RU" sz="14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C8D27E8-CCAE-4181-03D4-E54B991D29E4}"/>
              </a:ext>
            </a:extLst>
          </p:cNvPr>
          <p:cNvSpPr/>
          <p:nvPr/>
        </p:nvSpPr>
        <p:spPr>
          <a:xfrm>
            <a:off x="4523286" y="1595726"/>
            <a:ext cx="1610687" cy="378161"/>
          </a:xfrm>
          <a:prstGeom prst="rect">
            <a:avLst/>
          </a:prstGeom>
          <a:solidFill>
            <a:srgbClr val="7DA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FE577C-5CA6-C045-3682-4457BAE3919B}"/>
              </a:ext>
            </a:extLst>
          </p:cNvPr>
          <p:cNvSpPr txBox="1"/>
          <p:nvPr/>
        </p:nvSpPr>
        <p:spPr>
          <a:xfrm>
            <a:off x="4533600" y="1598432"/>
            <a:ext cx="1568993" cy="35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Quattrocento Sans" panose="020B0604020202020204" charset="0"/>
                <a:cs typeface="Segoe UI" panose="020B0502040204020203" pitchFamily="34" charset="0"/>
                <a:sym typeface="Quattrocento Sans" panose="020B0604020202020204" charset="0"/>
              </a:rPr>
              <a:t>РЕЗУЛЬТАТ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Google Shape;280;p12">
            <a:extLst>
              <a:ext uri="{FF2B5EF4-FFF2-40B4-BE49-F238E27FC236}">
                <a16:creationId xmlns:a16="http://schemas.microsoft.com/office/drawing/2014/main" id="{2E41C474-3C3C-4FEE-BD8E-EA98B90C55EB}"/>
              </a:ext>
            </a:extLst>
          </p:cNvPr>
          <p:cNvSpPr/>
          <p:nvPr/>
        </p:nvSpPr>
        <p:spPr>
          <a:xfrm>
            <a:off x="727781" y="2564988"/>
            <a:ext cx="3148342" cy="15388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algn="just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Отказ ГБУ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Мосавтодор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в выдаче согласия на примыкание ЗУ </a:t>
            </a:r>
            <a:b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автомобильной дороги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связи с нарушениями требований  ГОСТ Р 52398-2005*</a:t>
            </a:r>
          </a:p>
          <a:p>
            <a:pPr algn="just"/>
            <a:endParaRPr lang="ru-RU" sz="1200" i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100" i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*организация съездов возможна через каждые 600 м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2C10A6-AA7D-4B2F-9436-B52A6E388546}"/>
              </a:ext>
            </a:extLst>
          </p:cNvPr>
          <p:cNvSpPr txBox="1"/>
          <p:nvPr/>
        </p:nvSpPr>
        <p:spPr>
          <a:xfrm>
            <a:off x="734156" y="4922713"/>
            <a:ext cx="3162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Заявитель является участником программы импортозамещения «Земля за 1 рубль»</a:t>
            </a:r>
          </a:p>
          <a:p>
            <a:pPr algn="just"/>
            <a:r>
              <a:rPr lang="ru-RU" sz="120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К/Н:  </a:t>
            </a:r>
            <a:r>
              <a:rPr lang="ru-RU" sz="12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50:29:0060220:187</a:t>
            </a:r>
            <a:endParaRPr lang="ru-RU" sz="1200" b="1" i="0" dirty="0">
              <a:solidFill>
                <a:srgbClr val="25406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GB" sz="120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ru-RU" sz="120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ЗУ: </a:t>
            </a:r>
            <a:r>
              <a:rPr lang="ru-RU" sz="12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га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449E038-FC8C-4A1F-A0F3-8626515C56F7}"/>
              </a:ext>
            </a:extLst>
          </p:cNvPr>
          <p:cNvSpPr/>
          <p:nvPr/>
        </p:nvSpPr>
        <p:spPr>
          <a:xfrm>
            <a:off x="688613" y="4753926"/>
            <a:ext cx="3290906" cy="1248592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707D6-F13F-9F30-57AF-5CF4317E621E}"/>
              </a:ext>
            </a:extLst>
          </p:cNvPr>
          <p:cNvSpPr txBox="1"/>
          <p:nvPr/>
        </p:nvSpPr>
        <p:spPr>
          <a:xfrm>
            <a:off x="5482467" y="1082535"/>
            <a:ext cx="2664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Инвестор 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Предприниматель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1198B9C-79B9-41BC-B1E3-6C6043148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655" y="5820381"/>
            <a:ext cx="469948" cy="46994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E82E97B-5790-4DDC-8C44-2CB3179828F8}"/>
              </a:ext>
            </a:extLst>
          </p:cNvPr>
          <p:cNvSpPr txBox="1"/>
          <p:nvPr/>
        </p:nvSpPr>
        <p:spPr>
          <a:xfrm>
            <a:off x="5260370" y="5888304"/>
            <a:ext cx="3499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Планируемое создание рабочих мест: </a:t>
            </a:r>
            <a:r>
              <a:rPr lang="ru-RU" sz="12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 чел.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815D65F-CBB7-457F-8D5A-1AEE9BD6FCB2}"/>
              </a:ext>
            </a:extLst>
          </p:cNvPr>
          <p:cNvCxnSpPr>
            <a:cxnSpLocks/>
          </p:cNvCxnSpPr>
          <p:nvPr/>
        </p:nvCxnSpPr>
        <p:spPr>
          <a:xfrm>
            <a:off x="698364" y="1221034"/>
            <a:ext cx="110101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93F1C4-9476-4638-9FFA-6D453D79D3FD}"/>
              </a:ext>
            </a:extLst>
          </p:cNvPr>
          <p:cNvSpPr txBox="1"/>
          <p:nvPr/>
        </p:nvSpPr>
        <p:spPr>
          <a:xfrm>
            <a:off x="606292" y="686160"/>
            <a:ext cx="3625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 Воскресенск</a:t>
            </a:r>
            <a:endParaRPr lang="ru-RU" sz="2800" b="1" dirty="0">
              <a:solidFill>
                <a:srgbClr val="25406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718042A-FB28-4AEB-A2C9-F869909F8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6" y="96468"/>
            <a:ext cx="547399" cy="47897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27D43C9-7AB7-40FE-AC98-27C455ACA064}"/>
              </a:ext>
            </a:extLst>
          </p:cNvPr>
          <p:cNvSpPr txBox="1"/>
          <p:nvPr/>
        </p:nvSpPr>
        <p:spPr>
          <a:xfrm>
            <a:off x="1006996" y="166945"/>
            <a:ext cx="343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РЕШЕННЫЕ ПРОБЛЕМЫ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61DCB51-F701-4F38-BAB2-FC267EB6BC20}"/>
              </a:ext>
            </a:extLst>
          </p:cNvPr>
          <p:cNvSpPr/>
          <p:nvPr/>
        </p:nvSpPr>
        <p:spPr>
          <a:xfrm>
            <a:off x="542818" y="4557881"/>
            <a:ext cx="413128" cy="392090"/>
          </a:xfrm>
          <a:prstGeom prst="ellipse">
            <a:avLst/>
          </a:prstGeom>
          <a:solidFill>
            <a:srgbClr val="820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3AC6075-BBD6-4B3F-AD00-653A780EF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4" y="4582447"/>
            <a:ext cx="304236" cy="3025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3CC5380-330B-4D4C-A5F0-577A7EF58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673" y="5233584"/>
            <a:ext cx="451143" cy="43302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947D78A-DD29-4133-ADF6-FF2F9497F669}"/>
              </a:ext>
            </a:extLst>
          </p:cNvPr>
          <p:cNvSpPr txBox="1"/>
          <p:nvPr/>
        </p:nvSpPr>
        <p:spPr>
          <a:xfrm>
            <a:off x="5191094" y="5369576"/>
            <a:ext cx="3009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(строительство ангаров для производства деревянной тары) </a:t>
            </a:r>
            <a:endParaRPr lang="ru-RU" sz="1000" b="1" i="1" dirty="0">
              <a:solidFill>
                <a:srgbClr val="25406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47C88B-AE32-43C6-85B5-FF9F2BBBEBA0}"/>
              </a:ext>
            </a:extLst>
          </p:cNvPr>
          <p:cNvSpPr txBox="1"/>
          <p:nvPr/>
        </p:nvSpPr>
        <p:spPr>
          <a:xfrm>
            <a:off x="5567504" y="5187930"/>
            <a:ext cx="24383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Инвестиции: </a:t>
            </a:r>
            <a:r>
              <a:rPr lang="ru-RU" sz="12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 млн руб.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E447C7-C22E-484A-A051-995673E23520}"/>
              </a:ext>
            </a:extLst>
          </p:cNvPr>
          <p:cNvSpPr txBox="1"/>
          <p:nvPr/>
        </p:nvSpPr>
        <p:spPr>
          <a:xfrm>
            <a:off x="8914330" y="22184"/>
            <a:ext cx="3274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период 06.11-10.11.2023</a:t>
            </a:r>
            <a:br>
              <a:rPr lang="ru-RU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416AB-5988-4334-A39A-2255E3C687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294" t="17976" r="29698" b="15907"/>
          <a:stretch/>
        </p:blipFill>
        <p:spPr>
          <a:xfrm>
            <a:off x="9060955" y="1209380"/>
            <a:ext cx="2908735" cy="41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7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CB06695-280E-4B4E-A077-861BB7EFA7C5}"/>
              </a:ext>
            </a:extLst>
          </p:cNvPr>
          <p:cNvSpPr/>
          <p:nvPr/>
        </p:nvSpPr>
        <p:spPr>
          <a:xfrm>
            <a:off x="8941287" y="-32965"/>
            <a:ext cx="3271934" cy="6858000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C456AF9-4989-47C9-98A7-9659F753B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9" y="6518756"/>
            <a:ext cx="940814" cy="24333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48FE47E-1904-4400-B6A5-3E24E39001FE}"/>
              </a:ext>
            </a:extLst>
          </p:cNvPr>
          <p:cNvSpPr txBox="1"/>
          <p:nvPr/>
        </p:nvSpPr>
        <p:spPr>
          <a:xfrm>
            <a:off x="10577254" y="6586156"/>
            <a:ext cx="1525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www.invest.mosreg.ru</a:t>
            </a:r>
            <a:endParaRPr lang="ru-RU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9B7157-94ED-4297-9DA4-93C9F9C0D3DF}"/>
              </a:ext>
            </a:extLst>
          </p:cNvPr>
          <p:cNvCxnSpPr>
            <a:cxnSpLocks/>
          </p:cNvCxnSpPr>
          <p:nvPr/>
        </p:nvCxnSpPr>
        <p:spPr>
          <a:xfrm>
            <a:off x="1483567" y="6706402"/>
            <a:ext cx="909368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3151FC3-3D00-4B62-BEC6-8792D0D4F8DC}"/>
              </a:ext>
            </a:extLst>
          </p:cNvPr>
          <p:cNvCxnSpPr>
            <a:cxnSpLocks/>
          </p:cNvCxnSpPr>
          <p:nvPr/>
        </p:nvCxnSpPr>
        <p:spPr>
          <a:xfrm>
            <a:off x="698364" y="1221034"/>
            <a:ext cx="110101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A59AE1B0-6CAD-45E7-88BE-A4CF9A743EF9}"/>
              </a:ext>
            </a:extLst>
          </p:cNvPr>
          <p:cNvSpPr txBox="1"/>
          <p:nvPr/>
        </p:nvSpPr>
        <p:spPr>
          <a:xfrm>
            <a:off x="630562" y="720559"/>
            <a:ext cx="4452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 Щелково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A65DE0-C799-8A37-D58A-6ED794428618}"/>
              </a:ext>
            </a:extLst>
          </p:cNvPr>
          <p:cNvGrpSpPr/>
          <p:nvPr/>
        </p:nvGrpSpPr>
        <p:grpSpPr>
          <a:xfrm>
            <a:off x="5534620" y="509829"/>
            <a:ext cx="2428649" cy="392090"/>
            <a:chOff x="567150" y="1065265"/>
            <a:chExt cx="2428649" cy="39209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4674F07-CB4B-E860-6AC2-FA4AA51E276E}"/>
                </a:ext>
              </a:extLst>
            </p:cNvPr>
            <p:cNvSpPr/>
            <p:nvPr/>
          </p:nvSpPr>
          <p:spPr>
            <a:xfrm>
              <a:off x="640724" y="1065265"/>
              <a:ext cx="2281502" cy="3920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9D843-7026-558A-C192-CC7B4929F4F6}"/>
                </a:ext>
              </a:extLst>
            </p:cNvPr>
            <p:cNvSpPr txBox="1"/>
            <p:nvPr/>
          </p:nvSpPr>
          <p:spPr>
            <a:xfrm>
              <a:off x="567150" y="1105265"/>
              <a:ext cx="24286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7F7F7F"/>
                  </a:solidFill>
                  <a:latin typeface="Segoe UI" panose="020B0502040204020203" pitchFamily="34" charset="0"/>
                  <a:ea typeface="Quattrocento Sans" panose="020B0604020202020204" charset="0"/>
                  <a:cs typeface="Segoe UI" panose="020B0502040204020203" pitchFamily="34" charset="0"/>
                  <a:sym typeface="Quattrocento Sans" panose="020B0604020202020204" charset="0"/>
                </a:rPr>
                <a:t>обращение #</a:t>
              </a:r>
              <a:r>
                <a:rPr lang="ru-RU" sz="1400" dirty="0">
                  <a:solidFill>
                    <a:srgbClr val="7F7F7F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entury Gothic" panose="020B0502020202020204" pitchFamily="34" charset="0"/>
                </a:rPr>
                <a:t> 677297</a:t>
              </a:r>
              <a:endParaRPr lang="ru-RU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D60635-1000-E805-8133-C596B2738D9F}"/>
              </a:ext>
            </a:extLst>
          </p:cNvPr>
          <p:cNvSpPr txBox="1"/>
          <p:nvPr/>
        </p:nvSpPr>
        <p:spPr>
          <a:xfrm>
            <a:off x="5482467" y="1082535"/>
            <a:ext cx="2664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Инвестор</a:t>
            </a:r>
            <a:r>
              <a:rPr lang="ru-RU" sz="1200" b="1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ru-RU" sz="1200" b="1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0032BE-7282-8A9D-5B85-315C796BA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6" y="96468"/>
            <a:ext cx="547399" cy="478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B11A8E-0609-3C2D-F0B4-F34ADE108597}"/>
              </a:ext>
            </a:extLst>
          </p:cNvPr>
          <p:cNvSpPr txBox="1"/>
          <p:nvPr/>
        </p:nvSpPr>
        <p:spPr>
          <a:xfrm>
            <a:off x="1006996" y="166945"/>
            <a:ext cx="343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РЕШЕННЫЕ ПРОБЛЕМЫ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F9B1E90-89A0-726E-F432-C6CB58B61616}"/>
              </a:ext>
            </a:extLst>
          </p:cNvPr>
          <p:cNvSpPr/>
          <p:nvPr/>
        </p:nvSpPr>
        <p:spPr>
          <a:xfrm>
            <a:off x="709314" y="1975618"/>
            <a:ext cx="3330817" cy="1730351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51F1E1D-0C69-E5FC-0C70-3624B4ECF10A}"/>
              </a:ext>
            </a:extLst>
          </p:cNvPr>
          <p:cNvCxnSpPr>
            <a:cxnSpLocks/>
          </p:cNvCxnSpPr>
          <p:nvPr/>
        </p:nvCxnSpPr>
        <p:spPr>
          <a:xfrm>
            <a:off x="813405" y="2740250"/>
            <a:ext cx="1860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870F8A2-388F-1ACD-8C79-9D3BCEAE7027}"/>
              </a:ext>
            </a:extLst>
          </p:cNvPr>
          <p:cNvSpPr/>
          <p:nvPr/>
        </p:nvSpPr>
        <p:spPr>
          <a:xfrm>
            <a:off x="698364" y="1774990"/>
            <a:ext cx="1689477" cy="33740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573F2B-4D68-022B-A069-F558834A2F71}"/>
              </a:ext>
            </a:extLst>
          </p:cNvPr>
          <p:cNvSpPr txBox="1"/>
          <p:nvPr/>
        </p:nvSpPr>
        <p:spPr>
          <a:xfrm>
            <a:off x="999253" y="1768545"/>
            <a:ext cx="1503247" cy="349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Quattrocento Sans" panose="020B0604020202020204" charset="0"/>
                <a:cs typeface="Segoe UI" panose="020B0502040204020203" pitchFamily="34" charset="0"/>
                <a:sym typeface="Quattrocento Sans" panose="020B0604020202020204" charset="0"/>
              </a:rPr>
              <a:t>ПРОБЛЕМА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88AAC6-98B9-CEC3-CB60-75CC3F156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5" y="1775947"/>
            <a:ext cx="304236" cy="302574"/>
          </a:xfrm>
          <a:prstGeom prst="rect">
            <a:avLst/>
          </a:prstGeom>
        </p:spPr>
      </p:pic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8207524-4E62-772D-22EA-07A2427BDB1F}"/>
              </a:ext>
            </a:extLst>
          </p:cNvPr>
          <p:cNvCxnSpPr>
            <a:cxnSpLocks/>
          </p:cNvCxnSpPr>
          <p:nvPr/>
        </p:nvCxnSpPr>
        <p:spPr>
          <a:xfrm>
            <a:off x="4140006" y="2868331"/>
            <a:ext cx="363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2D6510C-B098-8594-A837-964D1276EAAD}"/>
              </a:ext>
            </a:extLst>
          </p:cNvPr>
          <p:cNvSpPr/>
          <p:nvPr/>
        </p:nvSpPr>
        <p:spPr>
          <a:xfrm>
            <a:off x="4585875" y="1965692"/>
            <a:ext cx="3017144" cy="1184360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C1E7B9C-54C8-B6DC-83C2-3085A84FF058}"/>
              </a:ext>
            </a:extLst>
          </p:cNvPr>
          <p:cNvSpPr/>
          <p:nvPr/>
        </p:nvSpPr>
        <p:spPr>
          <a:xfrm>
            <a:off x="4574923" y="1774990"/>
            <a:ext cx="1503247" cy="337404"/>
          </a:xfrm>
          <a:prstGeom prst="rect">
            <a:avLst/>
          </a:prstGeom>
          <a:solidFill>
            <a:srgbClr val="7DA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67240C-F2DB-2856-04D1-7D2AFEE5E881}"/>
              </a:ext>
            </a:extLst>
          </p:cNvPr>
          <p:cNvSpPr txBox="1"/>
          <p:nvPr/>
        </p:nvSpPr>
        <p:spPr>
          <a:xfrm>
            <a:off x="4666134" y="1769139"/>
            <a:ext cx="1563866" cy="35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Quattrocento Sans" panose="020B0604020202020204" charset="0"/>
                <a:cs typeface="Segoe UI" panose="020B0502040204020203" pitchFamily="34" charset="0"/>
                <a:sym typeface="Quattrocento Sans" panose="020B0604020202020204" charset="0"/>
              </a:rPr>
              <a:t>РЕЗУЛЬТАТ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3FE3329-F8D9-734D-F89A-934F1DF2A947}"/>
              </a:ext>
            </a:extLst>
          </p:cNvPr>
          <p:cNvSpPr/>
          <p:nvPr/>
        </p:nvSpPr>
        <p:spPr>
          <a:xfrm>
            <a:off x="683988" y="4288731"/>
            <a:ext cx="2788556" cy="822959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20DA905-ECB7-91E6-5D48-FB983CCF837F}"/>
              </a:ext>
            </a:extLst>
          </p:cNvPr>
          <p:cNvSpPr/>
          <p:nvPr/>
        </p:nvSpPr>
        <p:spPr>
          <a:xfrm>
            <a:off x="530658" y="4132822"/>
            <a:ext cx="413128" cy="392090"/>
          </a:xfrm>
          <a:prstGeom prst="ellipse">
            <a:avLst/>
          </a:prstGeom>
          <a:solidFill>
            <a:srgbClr val="820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ACFB98A-EAAD-E26D-657A-CAC71A0D1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3" y="4155695"/>
            <a:ext cx="304236" cy="302574"/>
          </a:xfrm>
          <a:prstGeom prst="rect">
            <a:avLst/>
          </a:prstGeom>
        </p:spPr>
      </p:pic>
      <p:sp>
        <p:nvSpPr>
          <p:cNvPr id="51" name="Google Shape;279;p12">
            <a:extLst>
              <a:ext uri="{FF2B5EF4-FFF2-40B4-BE49-F238E27FC236}">
                <a16:creationId xmlns:a16="http://schemas.microsoft.com/office/drawing/2014/main" id="{056C1BD6-C254-48F0-9E28-1606E675F66D}"/>
              </a:ext>
            </a:extLst>
          </p:cNvPr>
          <p:cNvSpPr/>
          <p:nvPr/>
        </p:nvSpPr>
        <p:spPr>
          <a:xfrm>
            <a:off x="734432" y="2171974"/>
            <a:ext cx="3330816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ООО «Центр»</a:t>
            </a:r>
          </a:p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(Торговля медицинскими изделиями)</a:t>
            </a:r>
            <a:endParaRPr sz="1200" i="1" dirty="0">
              <a:solidFill>
                <a:srgbClr val="25406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Google Shape;280;p12">
            <a:extLst>
              <a:ext uri="{FF2B5EF4-FFF2-40B4-BE49-F238E27FC236}">
                <a16:creationId xmlns:a16="http://schemas.microsoft.com/office/drawing/2014/main" id="{39DCE405-3C65-4956-80EB-6125BECB4DA8}"/>
              </a:ext>
            </a:extLst>
          </p:cNvPr>
          <p:cNvSpPr/>
          <p:nvPr/>
        </p:nvSpPr>
        <p:spPr>
          <a:xfrm>
            <a:off x="709088" y="2819180"/>
            <a:ext cx="3210428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just" rtl="0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взаимодействия с РСО</a:t>
            </a:r>
            <a:b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30 дней по вопросу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согласования ТП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(врезки)</a:t>
            </a: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газопровод</a:t>
            </a:r>
            <a:endParaRPr lang="ru-RU" sz="1200" i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Google Shape;280;p12">
            <a:extLst>
              <a:ext uri="{FF2B5EF4-FFF2-40B4-BE49-F238E27FC236}">
                <a16:creationId xmlns:a16="http://schemas.microsoft.com/office/drawing/2014/main" id="{A0A74D14-57EB-49D2-8CCB-70A874518F6F}"/>
              </a:ext>
            </a:extLst>
          </p:cNvPr>
          <p:cNvSpPr/>
          <p:nvPr/>
        </p:nvSpPr>
        <p:spPr>
          <a:xfrm>
            <a:off x="4573265" y="2109378"/>
            <a:ext cx="3029754" cy="1015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взаимодействия с ОМСУ</a:t>
            </a:r>
            <a:b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АО «Мособлгаз»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течении 5 дней согласована ТП (врезка)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газопровод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GB" sz="12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algn="just" rtl="0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Отв.: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Штаб, ОМСУ, Мособлгаз 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A8E7A8E-167C-4DCB-8598-530ED9C69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326" y="4414771"/>
            <a:ext cx="451143" cy="4392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75CFE4F-8AE9-44B5-9894-7C5DB665AB25}"/>
              </a:ext>
            </a:extLst>
          </p:cNvPr>
          <p:cNvSpPr txBox="1"/>
          <p:nvPr/>
        </p:nvSpPr>
        <p:spPr>
          <a:xfrm>
            <a:off x="4873270" y="4386599"/>
            <a:ext cx="362104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Косвенный экономический эффект: 500 тыс. руб.</a:t>
            </a:r>
          </a:p>
          <a:p>
            <a:r>
              <a:rPr lang="ru-RU" sz="105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(издержки из-за затягиванию сроков работ)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41ABC6-EC7D-401C-91D5-D840DC6D93CD}"/>
              </a:ext>
            </a:extLst>
          </p:cNvPr>
          <p:cNvSpPr txBox="1"/>
          <p:nvPr/>
        </p:nvSpPr>
        <p:spPr>
          <a:xfrm>
            <a:off x="855359" y="4360173"/>
            <a:ext cx="26171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Выручка: </a:t>
            </a: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82 млн руб.</a:t>
            </a:r>
          </a:p>
          <a:p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рабочих мест: </a:t>
            </a: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чел.</a:t>
            </a:r>
          </a:p>
          <a:p>
            <a:pPr algn="just"/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 состоянию на 2022 г.)</a:t>
            </a:r>
          </a:p>
          <a:p>
            <a:endParaRPr lang="ru-RU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2E8390-2B0D-4E81-BADD-FD295BFE2679}"/>
              </a:ext>
            </a:extLst>
          </p:cNvPr>
          <p:cNvSpPr txBox="1"/>
          <p:nvPr/>
        </p:nvSpPr>
        <p:spPr>
          <a:xfrm>
            <a:off x="8914330" y="22184"/>
            <a:ext cx="3274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период 09.10-13.10.2023</a:t>
            </a:r>
            <a:br>
              <a:rPr lang="ru-RU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284F56-B781-4510-B66D-120C92249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036" y="1854316"/>
            <a:ext cx="3023991" cy="26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CB06695-280E-4B4E-A077-861BB7EFA7C5}"/>
              </a:ext>
            </a:extLst>
          </p:cNvPr>
          <p:cNvSpPr/>
          <p:nvPr/>
        </p:nvSpPr>
        <p:spPr>
          <a:xfrm>
            <a:off x="8917198" y="0"/>
            <a:ext cx="3271934" cy="6858000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C456AF9-4989-47C9-98A7-9659F753B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9" y="6518756"/>
            <a:ext cx="940814" cy="24333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48FE47E-1904-4400-B6A5-3E24E39001FE}"/>
              </a:ext>
            </a:extLst>
          </p:cNvPr>
          <p:cNvSpPr txBox="1"/>
          <p:nvPr/>
        </p:nvSpPr>
        <p:spPr>
          <a:xfrm>
            <a:off x="10577254" y="6586156"/>
            <a:ext cx="1525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www.invest.mosreg.ru</a:t>
            </a:r>
            <a:endParaRPr lang="ru-RU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9B7157-94ED-4297-9DA4-93C9F9C0D3DF}"/>
              </a:ext>
            </a:extLst>
          </p:cNvPr>
          <p:cNvCxnSpPr>
            <a:cxnSpLocks/>
          </p:cNvCxnSpPr>
          <p:nvPr/>
        </p:nvCxnSpPr>
        <p:spPr>
          <a:xfrm>
            <a:off x="1483567" y="6706402"/>
            <a:ext cx="909368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3151FC3-3D00-4B62-BEC6-8792D0D4F8DC}"/>
              </a:ext>
            </a:extLst>
          </p:cNvPr>
          <p:cNvCxnSpPr>
            <a:cxnSpLocks/>
          </p:cNvCxnSpPr>
          <p:nvPr/>
        </p:nvCxnSpPr>
        <p:spPr>
          <a:xfrm>
            <a:off x="698364" y="1221034"/>
            <a:ext cx="110101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A59AE1B0-6CAD-45E7-88BE-A4CF9A743EF9}"/>
              </a:ext>
            </a:extLst>
          </p:cNvPr>
          <p:cNvSpPr txBox="1"/>
          <p:nvPr/>
        </p:nvSpPr>
        <p:spPr>
          <a:xfrm>
            <a:off x="630562" y="720559"/>
            <a:ext cx="4452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 Щелково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A65DE0-C799-8A37-D58A-6ED794428618}"/>
              </a:ext>
            </a:extLst>
          </p:cNvPr>
          <p:cNvGrpSpPr/>
          <p:nvPr/>
        </p:nvGrpSpPr>
        <p:grpSpPr>
          <a:xfrm>
            <a:off x="5534620" y="509829"/>
            <a:ext cx="2428649" cy="392090"/>
            <a:chOff x="567150" y="1065265"/>
            <a:chExt cx="2428649" cy="39209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4674F07-CB4B-E860-6AC2-FA4AA51E276E}"/>
                </a:ext>
              </a:extLst>
            </p:cNvPr>
            <p:cNvSpPr/>
            <p:nvPr/>
          </p:nvSpPr>
          <p:spPr>
            <a:xfrm>
              <a:off x="640724" y="1065265"/>
              <a:ext cx="2281502" cy="3920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9D843-7026-558A-C192-CC7B4929F4F6}"/>
                </a:ext>
              </a:extLst>
            </p:cNvPr>
            <p:cNvSpPr txBox="1"/>
            <p:nvPr/>
          </p:nvSpPr>
          <p:spPr>
            <a:xfrm>
              <a:off x="567150" y="1105265"/>
              <a:ext cx="24286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7F7F7F"/>
                  </a:solidFill>
                  <a:latin typeface="Segoe UI" panose="020B0502040204020203" pitchFamily="34" charset="0"/>
                  <a:ea typeface="Quattrocento Sans" panose="020B0604020202020204" charset="0"/>
                  <a:cs typeface="Segoe UI" panose="020B0502040204020203" pitchFamily="34" charset="0"/>
                  <a:sym typeface="Quattrocento Sans" panose="020B0604020202020204" charset="0"/>
                </a:rPr>
                <a:t>обращение #</a:t>
              </a:r>
              <a:r>
                <a:rPr lang="ru-RU" sz="1400" dirty="0">
                  <a:solidFill>
                    <a:srgbClr val="7F7F7F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Century Gothic" panose="020B0502020202020204" pitchFamily="34" charset="0"/>
                </a:rPr>
                <a:t> 688632</a:t>
              </a:r>
              <a:endParaRPr lang="ru-RU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D60635-1000-E805-8133-C596B2738D9F}"/>
              </a:ext>
            </a:extLst>
          </p:cNvPr>
          <p:cNvSpPr txBox="1"/>
          <p:nvPr/>
        </p:nvSpPr>
        <p:spPr>
          <a:xfrm>
            <a:off x="5482467" y="1082535"/>
            <a:ext cx="2664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Инвестор </a:t>
            </a:r>
            <a:r>
              <a:rPr lang="ru-RU" sz="1200" i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Предприниматель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0032BE-7282-8A9D-5B85-315C796BA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6" y="96468"/>
            <a:ext cx="547399" cy="478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B11A8E-0609-3C2D-F0B4-F34ADE108597}"/>
              </a:ext>
            </a:extLst>
          </p:cNvPr>
          <p:cNvSpPr txBox="1"/>
          <p:nvPr/>
        </p:nvSpPr>
        <p:spPr>
          <a:xfrm>
            <a:off x="1006996" y="166945"/>
            <a:ext cx="343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РЕШЕННЫЕ ПРОБЛЕМЫ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F9B1E90-89A0-726E-F432-C6CB58B61616}"/>
              </a:ext>
            </a:extLst>
          </p:cNvPr>
          <p:cNvSpPr/>
          <p:nvPr/>
        </p:nvSpPr>
        <p:spPr>
          <a:xfrm>
            <a:off x="709486" y="2001799"/>
            <a:ext cx="3330817" cy="1530540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51F1E1D-0C69-E5FC-0C70-3624B4ECF10A}"/>
              </a:ext>
            </a:extLst>
          </p:cNvPr>
          <p:cNvCxnSpPr>
            <a:cxnSpLocks/>
          </p:cNvCxnSpPr>
          <p:nvPr/>
        </p:nvCxnSpPr>
        <p:spPr>
          <a:xfrm>
            <a:off x="856871" y="2713133"/>
            <a:ext cx="1860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870F8A2-388F-1ACD-8C79-9D3BCEAE7027}"/>
              </a:ext>
            </a:extLst>
          </p:cNvPr>
          <p:cNvSpPr/>
          <p:nvPr/>
        </p:nvSpPr>
        <p:spPr>
          <a:xfrm>
            <a:off x="698364" y="1774990"/>
            <a:ext cx="2315330" cy="392090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573F2B-4D68-022B-A069-F558834A2F71}"/>
              </a:ext>
            </a:extLst>
          </p:cNvPr>
          <p:cNvSpPr txBox="1"/>
          <p:nvPr/>
        </p:nvSpPr>
        <p:spPr>
          <a:xfrm>
            <a:off x="1213955" y="1799593"/>
            <a:ext cx="1503247" cy="35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Quattrocento Sans" panose="020B0604020202020204" charset="0"/>
                <a:cs typeface="Segoe UI" panose="020B0502040204020203" pitchFamily="34" charset="0"/>
                <a:sym typeface="Quattrocento Sans" panose="020B0604020202020204" charset="0"/>
              </a:rPr>
              <a:t>ПРОБЛЕМА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88AAC6-98B9-CEC3-CB60-75CC3F156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" y="1810077"/>
            <a:ext cx="304236" cy="302574"/>
          </a:xfrm>
          <a:prstGeom prst="rect">
            <a:avLst/>
          </a:prstGeom>
        </p:spPr>
      </p:pic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8207524-4E62-772D-22EA-07A2427BDB1F}"/>
              </a:ext>
            </a:extLst>
          </p:cNvPr>
          <p:cNvCxnSpPr>
            <a:cxnSpLocks/>
          </p:cNvCxnSpPr>
          <p:nvPr/>
        </p:nvCxnSpPr>
        <p:spPr>
          <a:xfrm>
            <a:off x="4140006" y="2868331"/>
            <a:ext cx="363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2D6510C-B098-8594-A837-964D1276EAAD}"/>
              </a:ext>
            </a:extLst>
          </p:cNvPr>
          <p:cNvSpPr/>
          <p:nvPr/>
        </p:nvSpPr>
        <p:spPr>
          <a:xfrm>
            <a:off x="4585874" y="1965691"/>
            <a:ext cx="3682795" cy="1354113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C1E7B9C-54C8-B6DC-83C2-3085A84FF058}"/>
              </a:ext>
            </a:extLst>
          </p:cNvPr>
          <p:cNvSpPr/>
          <p:nvPr/>
        </p:nvSpPr>
        <p:spPr>
          <a:xfrm>
            <a:off x="4574923" y="1765061"/>
            <a:ext cx="2315330" cy="392090"/>
          </a:xfrm>
          <a:prstGeom prst="rect">
            <a:avLst/>
          </a:prstGeom>
          <a:solidFill>
            <a:srgbClr val="7DA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67240C-F2DB-2856-04D1-7D2AFEE5E881}"/>
              </a:ext>
            </a:extLst>
          </p:cNvPr>
          <p:cNvSpPr txBox="1"/>
          <p:nvPr/>
        </p:nvSpPr>
        <p:spPr>
          <a:xfrm>
            <a:off x="4763616" y="1789664"/>
            <a:ext cx="1563866" cy="35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Quattrocento Sans" panose="020B0604020202020204" charset="0"/>
                <a:cs typeface="Segoe UI" panose="020B0502040204020203" pitchFamily="34" charset="0"/>
                <a:sym typeface="Quattrocento Sans" panose="020B0604020202020204" charset="0"/>
              </a:rPr>
              <a:t>РЕЗУЛЬТАТ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3FE3329-F8D9-734D-F89A-934F1DF2A947}"/>
              </a:ext>
            </a:extLst>
          </p:cNvPr>
          <p:cNvSpPr/>
          <p:nvPr/>
        </p:nvSpPr>
        <p:spPr>
          <a:xfrm>
            <a:off x="683987" y="4288731"/>
            <a:ext cx="3328367" cy="943552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20DA905-ECB7-91E6-5D48-FB983CCF837F}"/>
              </a:ext>
            </a:extLst>
          </p:cNvPr>
          <p:cNvSpPr/>
          <p:nvPr/>
        </p:nvSpPr>
        <p:spPr>
          <a:xfrm>
            <a:off x="530658" y="4132822"/>
            <a:ext cx="413128" cy="392090"/>
          </a:xfrm>
          <a:prstGeom prst="ellipse">
            <a:avLst/>
          </a:prstGeom>
          <a:solidFill>
            <a:srgbClr val="820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ACFB98A-EAAD-E26D-657A-CAC71A0D1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3" y="4155695"/>
            <a:ext cx="304236" cy="302574"/>
          </a:xfrm>
          <a:prstGeom prst="rect">
            <a:avLst/>
          </a:prstGeom>
        </p:spPr>
      </p:pic>
      <p:sp>
        <p:nvSpPr>
          <p:cNvPr id="51" name="Google Shape;279;p12">
            <a:extLst>
              <a:ext uri="{FF2B5EF4-FFF2-40B4-BE49-F238E27FC236}">
                <a16:creationId xmlns:a16="http://schemas.microsoft.com/office/drawing/2014/main" id="{056C1BD6-C254-48F0-9E28-1606E675F66D}"/>
              </a:ext>
            </a:extLst>
          </p:cNvPr>
          <p:cNvSpPr/>
          <p:nvPr/>
        </p:nvSpPr>
        <p:spPr>
          <a:xfrm>
            <a:off x="768658" y="2189953"/>
            <a:ext cx="3330816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ООО «Аксиома Электрика»</a:t>
            </a:r>
          </a:p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(торговля оптовая неспециализированная)</a:t>
            </a:r>
            <a:endParaRPr sz="1200" i="1" dirty="0">
              <a:solidFill>
                <a:srgbClr val="26416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Google Shape;280;p12">
            <a:extLst>
              <a:ext uri="{FF2B5EF4-FFF2-40B4-BE49-F238E27FC236}">
                <a16:creationId xmlns:a16="http://schemas.microsoft.com/office/drawing/2014/main" id="{39DCE405-3C65-4956-80EB-6125BECB4DA8}"/>
              </a:ext>
            </a:extLst>
          </p:cNvPr>
          <p:cNvSpPr/>
          <p:nvPr/>
        </p:nvSpPr>
        <p:spPr>
          <a:xfrm>
            <a:off x="782274" y="2779161"/>
            <a:ext cx="3137242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just" rtl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Отказ в выдаче РС на промышленный объект (несоответствие территориальной зоны СХ-3)</a:t>
            </a:r>
            <a:endParaRPr lang="ru-RU" sz="1200" i="1" dirty="0">
              <a:solidFill>
                <a:srgbClr val="26416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Google Shape;280;p12">
            <a:extLst>
              <a:ext uri="{FF2B5EF4-FFF2-40B4-BE49-F238E27FC236}">
                <a16:creationId xmlns:a16="http://schemas.microsoft.com/office/drawing/2014/main" id="{A0A74D14-57EB-49D2-8CCB-70A874518F6F}"/>
              </a:ext>
            </a:extLst>
          </p:cNvPr>
          <p:cNvSpPr/>
          <p:nvPr/>
        </p:nvSpPr>
        <p:spPr>
          <a:xfrm>
            <a:off x="4603074" y="2213477"/>
            <a:ext cx="3734708" cy="1015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algn="just"/>
            <a:r>
              <a:rPr lang="ru-RU" sz="1200" b="0" i="0" dirty="0">
                <a:solidFill>
                  <a:srgbClr val="26416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Согласовано внесение изменения в генеральный план и корректировка территориальной зоны </a:t>
            </a:r>
            <a:br>
              <a:rPr lang="ru-RU" sz="1200" b="0" i="0" dirty="0">
                <a:solidFill>
                  <a:srgbClr val="26416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b="0" i="0" dirty="0">
                <a:solidFill>
                  <a:srgbClr val="26416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 СХ-3 в зону П (производственную)</a:t>
            </a:r>
          </a:p>
          <a:p>
            <a:pPr algn="just"/>
            <a:endParaRPr lang="en-GB" sz="1200" b="1" dirty="0">
              <a:solidFill>
                <a:srgbClr val="26416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algn="just" rtl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Отв.: Штаб, ОМСУ, ЦСС, </a:t>
            </a:r>
            <a:r>
              <a:rPr lang="ru-RU" sz="1200" dirty="0" err="1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Мособлархитектура</a:t>
            </a:r>
            <a:endParaRPr lang="ru-RU" sz="1200" dirty="0">
              <a:solidFill>
                <a:srgbClr val="26416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A8E7A8E-167C-4DCB-8598-530ED9C69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932" y="4357755"/>
            <a:ext cx="451143" cy="4392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75CFE4F-8AE9-44B5-9894-7C5DB665AB25}"/>
              </a:ext>
            </a:extLst>
          </p:cNvPr>
          <p:cNvSpPr txBox="1"/>
          <p:nvPr/>
        </p:nvSpPr>
        <p:spPr>
          <a:xfrm>
            <a:off x="4934797" y="4374052"/>
            <a:ext cx="3682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Инвестиции :</a:t>
            </a:r>
            <a:r>
              <a:rPr lang="ru-RU" sz="1200" b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60 млн руб.</a:t>
            </a:r>
          </a:p>
          <a:p>
            <a:pPr algn="ctr"/>
            <a:r>
              <a:rPr lang="ru-RU" sz="1200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(высокотехнологическое производство – система визуального обозначения границ опасной зоны горно-транспортного оборудования)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41ABC6-EC7D-401C-91D5-D840DC6D93CD}"/>
              </a:ext>
            </a:extLst>
          </p:cNvPr>
          <p:cNvSpPr txBox="1"/>
          <p:nvPr/>
        </p:nvSpPr>
        <p:spPr>
          <a:xfrm>
            <a:off x="856871" y="4330903"/>
            <a:ext cx="3088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2022 г.:</a:t>
            </a:r>
          </a:p>
          <a:p>
            <a:endParaRPr lang="ru-RU" sz="1200" dirty="0">
              <a:solidFill>
                <a:srgbClr val="26416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Выручка: </a:t>
            </a:r>
            <a:r>
              <a:rPr lang="ru-RU" sz="1200" b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92</a:t>
            </a:r>
            <a:r>
              <a:rPr lang="ru-RU" sz="1200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млн руб.</a:t>
            </a:r>
          </a:p>
          <a:p>
            <a:r>
              <a:rPr lang="ru-RU" sz="1200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рабочих мест: </a:t>
            </a:r>
            <a:r>
              <a:rPr lang="ru-RU" sz="1200" b="1" dirty="0">
                <a:solidFill>
                  <a:srgbClr val="26416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чел.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2E8390-2B0D-4E81-BADD-FD295BFE2679}"/>
              </a:ext>
            </a:extLst>
          </p:cNvPr>
          <p:cNvSpPr txBox="1"/>
          <p:nvPr/>
        </p:nvSpPr>
        <p:spPr>
          <a:xfrm>
            <a:off x="8914330" y="22184"/>
            <a:ext cx="3274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период 25.09-29.09.2023</a:t>
            </a:r>
            <a:br>
              <a:rPr lang="ru-RU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 из 2)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63BDBA-41CE-486E-A110-9ED74346F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28020"/>
          <a:stretch/>
        </p:blipFill>
        <p:spPr bwMode="auto">
          <a:xfrm>
            <a:off x="8608908" y="1428508"/>
            <a:ext cx="3284020" cy="14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5C69B6-B5A5-4547-B8DD-4EDC071CB3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91" t="26987" r="46267" b="21797"/>
          <a:stretch/>
        </p:blipFill>
        <p:spPr>
          <a:xfrm>
            <a:off x="8785165" y="3611636"/>
            <a:ext cx="3037467" cy="19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20D63008-A12C-4F13-8845-D818C558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ru-RU" sz="1800" b="0" strike="noStrike" kern="1200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A0D2E9-FA61-4120-AAB0-67F59C53303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3ED5A21-9E9B-4ED6-B546-929243D4C0FE}"/>
              </a:ext>
            </a:extLst>
          </p:cNvPr>
          <p:cNvSpPr>
            <a:spLocks noGrp="1"/>
          </p:cNvSpPr>
          <p:nvPr/>
        </p:nvSpPr>
        <p:spPr>
          <a:xfrm>
            <a:off x="250516" y="1457481"/>
            <a:ext cx="1774440" cy="4758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«Фасадные схемы»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Бизнес на пляжах МО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ГРС на </a:t>
            </a:r>
            <a:r>
              <a:rPr lang="ru-RU" sz="1600" b="1" dirty="0" err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Инвестпортале</a:t>
            </a:r>
            <a:r>
              <a:rPr lang="ru-RU" sz="16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3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Штрафы Минэкологии МО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3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Закупки (электронный магазин МО)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3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3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9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9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500"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Штаб по ТП с ПАО «</a:t>
            </a:r>
            <a:r>
              <a:rPr lang="ru-RU" sz="1600" b="1" dirty="0" err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Россети</a:t>
            </a:r>
            <a:r>
              <a:rPr lang="ru-RU" sz="16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МР»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D8535-BB2C-4BAA-9727-679050F274FD}"/>
              </a:ext>
            </a:extLst>
          </p:cNvPr>
          <p:cNvSpPr txBox="1"/>
          <p:nvPr/>
        </p:nvSpPr>
        <p:spPr>
          <a:xfrm>
            <a:off x="2157306" y="1435952"/>
            <a:ext cx="7321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Запущена услуга 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(27.06.2023) по согласованию вывесок / рекламы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C1360-CAE5-4147-BA8C-0FF4AE6E566F}"/>
              </a:ext>
            </a:extLst>
          </p:cNvPr>
          <p:cNvSpPr txBox="1"/>
          <p:nvPr/>
        </p:nvSpPr>
        <p:spPr>
          <a:xfrm>
            <a:off x="2138072" y="1849707"/>
            <a:ext cx="6581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200" b="1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Инвесткарте</a:t>
            </a: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создан слой 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«Зоны отдыха у воды»</a:t>
            </a: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где можно получить услуги 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«включение мест под размещение НТО и уведомление </a:t>
            </a:r>
            <a:b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проведении аукциона» и «открой собственное дело»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86FAF-CD53-4CA4-8E4C-8841118F1FB0}"/>
              </a:ext>
            </a:extLst>
          </p:cNvPr>
          <p:cNvSpPr txBox="1"/>
          <p:nvPr/>
        </p:nvSpPr>
        <p:spPr>
          <a:xfrm>
            <a:off x="2157306" y="2712695"/>
            <a:ext cx="6569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200" b="1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Инвесткарте</a:t>
            </a: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создан интерактивный слой «Газификация», позволяющий бизнесу получать информацию 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свободных мощностях и месте расположения ГРС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95EB4-2A2A-44AF-87F2-39D705364F51}"/>
              </a:ext>
            </a:extLst>
          </p:cNvPr>
          <p:cNvSpPr txBox="1"/>
          <p:nvPr/>
        </p:nvSpPr>
        <p:spPr>
          <a:xfrm>
            <a:off x="2164960" y="3465445"/>
            <a:ext cx="6569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Устранена проблема неинформативного уведомления бизнеса о полученном штрафе 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нарушение порядка обращения с отходами. </a:t>
            </a: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 получает полную информацию 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штрафе, включая причину и статью правонарушения.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6ABE6-E16A-4EC8-B525-60889E0C7311}"/>
              </a:ext>
            </a:extLst>
          </p:cNvPr>
          <p:cNvSpPr txBox="1"/>
          <p:nvPr/>
        </p:nvSpPr>
        <p:spPr>
          <a:xfrm>
            <a:off x="2162161" y="4371503"/>
            <a:ext cx="6557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Устранена проблема информированности предпринимателей о работе Электронного магазина МО вне конкурсных процедур по 44 и 223-ФЗ. 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Реализован комплекс мер совместно с ККП по информированию бизнеса о правилах работы Электронного магазина (</a:t>
            </a:r>
            <a:r>
              <a:rPr lang="ru-RU" sz="1200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онбординг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сайте ЭМ, уведомления в </a:t>
            </a:r>
            <a:r>
              <a:rPr lang="ru-RU" sz="1200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лк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раздел на сайте ККП и др.). 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BAB53D45-CECA-4BC6-A0DE-E7BAF890A198}"/>
              </a:ext>
            </a:extLst>
          </p:cNvPr>
          <p:cNvSpPr txBox="1"/>
          <p:nvPr/>
        </p:nvSpPr>
        <p:spPr>
          <a:xfrm>
            <a:off x="9083276" y="860268"/>
            <a:ext cx="2743199" cy="35804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5"/>
              </a:spcBef>
            </a:pPr>
            <a:r>
              <a:rPr lang="ru-RU" sz="24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Охват/Результат</a:t>
            </a:r>
            <a:endParaRPr b="1" dirty="0">
              <a:solidFill>
                <a:srgbClr val="00B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0BBC158-EB1B-4BCA-8CF4-7D64EE8FC47F}"/>
              </a:ext>
            </a:extLst>
          </p:cNvPr>
          <p:cNvCxnSpPr>
            <a:cxnSpLocks/>
          </p:cNvCxnSpPr>
          <p:nvPr/>
        </p:nvCxnSpPr>
        <p:spPr>
          <a:xfrm flipH="1" flipV="1">
            <a:off x="8895510" y="1224082"/>
            <a:ext cx="11613" cy="54513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433;p23">
            <a:extLst>
              <a:ext uri="{FF2B5EF4-FFF2-40B4-BE49-F238E27FC236}">
                <a16:creationId xmlns:a16="http://schemas.microsoft.com/office/drawing/2014/main" id="{3F6C828F-B43E-4719-9808-B4477336977C}"/>
              </a:ext>
            </a:extLst>
          </p:cNvPr>
          <p:cNvSpPr txBox="1"/>
          <p:nvPr/>
        </p:nvSpPr>
        <p:spPr>
          <a:xfrm>
            <a:off x="8667343" y="1355071"/>
            <a:ext cx="3448044" cy="276999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sz="11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получено</a:t>
            </a:r>
            <a:r>
              <a:rPr lang="ru-RU" sz="1100" dirty="0"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1154</a:t>
            </a:r>
            <a:r>
              <a:rPr lang="ru-RU" sz="1100" dirty="0"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ru-RU" sz="11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заявки, одобрено 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439</a:t>
            </a:r>
            <a:endParaRPr b="1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1" name="Google Shape;433;p23">
            <a:extLst>
              <a:ext uri="{FF2B5EF4-FFF2-40B4-BE49-F238E27FC236}">
                <a16:creationId xmlns:a16="http://schemas.microsoft.com/office/drawing/2014/main" id="{2A8BAA6E-B709-4BED-A17A-DE92164690C1}"/>
              </a:ext>
            </a:extLst>
          </p:cNvPr>
          <p:cNvSpPr txBox="1"/>
          <p:nvPr/>
        </p:nvSpPr>
        <p:spPr>
          <a:xfrm>
            <a:off x="8862034" y="1816512"/>
            <a:ext cx="3110674" cy="556099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281</a:t>
            </a:r>
            <a:r>
              <a:rPr lang="ru-RU" sz="1400" b="1" dirty="0"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ru-RU" sz="11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зона для бизнеса 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&gt;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5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00 </a:t>
            </a:r>
            <a:r>
              <a:rPr lang="ru-RU" sz="11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предпринимателей</a:t>
            </a:r>
            <a:endParaRPr lang="ru-RU" sz="11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2" name="Google Shape;433;p23">
            <a:extLst>
              <a:ext uri="{FF2B5EF4-FFF2-40B4-BE49-F238E27FC236}">
                <a16:creationId xmlns:a16="http://schemas.microsoft.com/office/drawing/2014/main" id="{A92FA44E-6A87-41CD-AA75-A86BD9D97BC5}"/>
              </a:ext>
            </a:extLst>
          </p:cNvPr>
          <p:cNvSpPr txBox="1"/>
          <p:nvPr/>
        </p:nvSpPr>
        <p:spPr>
          <a:xfrm>
            <a:off x="8957988" y="2712695"/>
            <a:ext cx="2993773" cy="556099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213</a:t>
            </a:r>
            <a:r>
              <a:rPr lang="ru-RU" sz="1400" b="1" dirty="0"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ГРС для подключении 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&gt;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1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2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0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00</a:t>
            </a:r>
            <a:r>
              <a:rPr lang="ru-RU" sz="1400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ru-RU" sz="14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объектов</a:t>
            </a:r>
            <a:endParaRPr sz="14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3" name="Google Shape;433;p23">
            <a:extLst>
              <a:ext uri="{FF2B5EF4-FFF2-40B4-BE49-F238E27FC236}">
                <a16:creationId xmlns:a16="http://schemas.microsoft.com/office/drawing/2014/main" id="{2D55E55D-9077-4E09-88C3-F2F50B27E436}"/>
              </a:ext>
            </a:extLst>
          </p:cNvPr>
          <p:cNvSpPr txBox="1"/>
          <p:nvPr/>
        </p:nvSpPr>
        <p:spPr>
          <a:xfrm>
            <a:off x="9047097" y="3646673"/>
            <a:ext cx="2894251" cy="276999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c</a:t>
            </a:r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12.05.2023 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&gt;900</a:t>
            </a:r>
            <a:r>
              <a:rPr lang="ru-RU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ru-RU" sz="11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информативных уведомлений</a:t>
            </a:r>
            <a:endParaRPr sz="11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4" name="Google Shape;433;p23">
            <a:extLst>
              <a:ext uri="{FF2B5EF4-FFF2-40B4-BE49-F238E27FC236}">
                <a16:creationId xmlns:a16="http://schemas.microsoft.com/office/drawing/2014/main" id="{32E18F7C-2E55-47CC-9766-929EFE5AD0DC}"/>
              </a:ext>
            </a:extLst>
          </p:cNvPr>
          <p:cNvSpPr txBox="1"/>
          <p:nvPr/>
        </p:nvSpPr>
        <p:spPr>
          <a:xfrm>
            <a:off x="9000448" y="4252143"/>
            <a:ext cx="2993773" cy="1004930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Уведомлены</a:t>
            </a:r>
            <a:r>
              <a:rPr lang="ru-RU" sz="1400" b="1" dirty="0"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54 000+ </a:t>
            </a:r>
            <a:r>
              <a:rPr lang="ru-RU" sz="11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поставщиков и 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7 900+ </a:t>
            </a:r>
            <a:r>
              <a:rPr lang="ru-RU" sz="11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заказчиков</a:t>
            </a: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56AB9-71E8-3F86-741D-F1576DC1D179}"/>
              </a:ext>
            </a:extLst>
          </p:cNvPr>
          <p:cNvSpPr txBox="1"/>
          <p:nvPr/>
        </p:nvSpPr>
        <p:spPr>
          <a:xfrm>
            <a:off x="2162161" y="5633437"/>
            <a:ext cx="658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ЦУР «Бизнес» выстроена работы с ПАО «</a:t>
            </a:r>
            <a:r>
              <a:rPr lang="ru-RU" sz="1200" b="1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Россети</a:t>
            </a: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МР» по решению индивидуальных и системных вопросов бизнеса (заседания Штаба 1 раз/мес.)</a:t>
            </a:r>
          </a:p>
        </p:txBody>
      </p:sp>
      <p:sp>
        <p:nvSpPr>
          <p:cNvPr id="25" name="Google Shape;433;p23">
            <a:extLst>
              <a:ext uri="{FF2B5EF4-FFF2-40B4-BE49-F238E27FC236}">
                <a16:creationId xmlns:a16="http://schemas.microsoft.com/office/drawing/2014/main" id="{4EF9B904-0005-47E7-9C72-118652EC6FE3}"/>
              </a:ext>
            </a:extLst>
          </p:cNvPr>
          <p:cNvSpPr txBox="1"/>
          <p:nvPr/>
        </p:nvSpPr>
        <p:spPr>
          <a:xfrm>
            <a:off x="8895510" y="5585544"/>
            <a:ext cx="3358730" cy="556099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sz="11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за 6 мес. экономия бизнеса на подключении </a:t>
            </a:r>
            <a:r>
              <a:rPr lang="ru-RU" sz="1100" b="1" dirty="0"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&gt;2 </a:t>
            </a:r>
            <a:r>
              <a:rPr lang="ru-RU" b="1" dirty="0" err="1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млрд.руб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.</a:t>
            </a:r>
            <a:endParaRPr sz="1100" dirty="0">
              <a:solidFill>
                <a:srgbClr val="00B050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F18AD-110E-E760-89AB-0D7CC84391C2}"/>
              </a:ext>
            </a:extLst>
          </p:cNvPr>
          <p:cNvSpPr txBox="1">
            <a:spLocks/>
          </p:cNvSpPr>
          <p:nvPr/>
        </p:nvSpPr>
        <p:spPr>
          <a:xfrm>
            <a:off x="250516" y="182563"/>
            <a:ext cx="10853476" cy="34824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rPr>
              <a:t>РЕАЛИЗОВАННЫЕ СИСТЕМНЫЕ ВОПРОСЫ БИЗНЕСА</a:t>
            </a:r>
            <a:endParaRPr kumimoji="1" lang="ru-RU" sz="3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9E55DA9-5C8E-25D7-6346-3A8FFBEB80CD}"/>
              </a:ext>
            </a:extLst>
          </p:cNvPr>
          <p:cNvCxnSpPr>
            <a:cxnSpLocks/>
          </p:cNvCxnSpPr>
          <p:nvPr/>
        </p:nvCxnSpPr>
        <p:spPr>
          <a:xfrm>
            <a:off x="285565" y="677628"/>
            <a:ext cx="11620870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6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B79D9E5-EBB5-4766-BC41-E4F21926CD37}"/>
              </a:ext>
            </a:extLst>
          </p:cNvPr>
          <p:cNvSpPr txBox="1"/>
          <p:nvPr/>
        </p:nvSpPr>
        <p:spPr>
          <a:xfrm>
            <a:off x="355471" y="139881"/>
            <a:ext cx="10851394" cy="47545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5"/>
              </a:spcBef>
            </a:pPr>
            <a:r>
              <a:rPr lang="ru-RU" sz="3200" b="1" spc="-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СТАТИСТИКА ПО СИСТЕМНЫМ ВОПРОСАМ</a:t>
            </a:r>
            <a:endParaRPr sz="24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Текст. поле 198">
            <a:extLst>
              <a:ext uri="{FF2B5EF4-FFF2-40B4-BE49-F238E27FC236}">
                <a16:creationId xmlns:a16="http://schemas.microsoft.com/office/drawing/2014/main" id="{8E7E6871-6199-41D6-BD69-6A7AAAA4AF29}"/>
              </a:ext>
            </a:extLst>
          </p:cNvPr>
          <p:cNvSpPr txBox="1"/>
          <p:nvPr/>
        </p:nvSpPr>
        <p:spPr>
          <a:xfrm>
            <a:off x="5951117" y="3444375"/>
            <a:ext cx="464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Fira Sans Extra Condensed"/>
              </a:rPr>
              <a:t>Эффективность</a:t>
            </a:r>
          </a:p>
        </p:txBody>
      </p:sp>
      <p:graphicFrame>
        <p:nvGraphicFramePr>
          <p:cNvPr id="15" name="Диаграмма 10">
            <a:extLst>
              <a:ext uri="{FF2B5EF4-FFF2-40B4-BE49-F238E27FC236}">
                <a16:creationId xmlns:a16="http://schemas.microsoft.com/office/drawing/2014/main" id="{F94128B5-825B-414E-9092-40D4443DA689}"/>
              </a:ext>
            </a:extLst>
          </p:cNvPr>
          <p:cNvGraphicFramePr/>
          <p:nvPr/>
        </p:nvGraphicFramePr>
        <p:xfrm>
          <a:off x="1926013" y="1851515"/>
          <a:ext cx="2057400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Текст. поле 197">
            <a:extLst>
              <a:ext uri="{FF2B5EF4-FFF2-40B4-BE49-F238E27FC236}">
                <a16:creationId xmlns:a16="http://schemas.microsoft.com/office/drawing/2014/main" id="{59E32FF1-5635-4A29-9FB5-429161423369}"/>
              </a:ext>
            </a:extLst>
          </p:cNvPr>
          <p:cNvSpPr txBox="1"/>
          <p:nvPr/>
        </p:nvSpPr>
        <p:spPr>
          <a:xfrm>
            <a:off x="3891514" y="2191031"/>
            <a:ext cx="114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В работе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17" name="Текст. поле 199">
            <a:extLst>
              <a:ext uri="{FF2B5EF4-FFF2-40B4-BE49-F238E27FC236}">
                <a16:creationId xmlns:a16="http://schemas.microsoft.com/office/drawing/2014/main" id="{E073F579-2E65-4505-916E-3954CF9E9859}"/>
              </a:ext>
            </a:extLst>
          </p:cNvPr>
          <p:cNvSpPr txBox="1"/>
          <p:nvPr/>
        </p:nvSpPr>
        <p:spPr>
          <a:xfrm>
            <a:off x="1088973" y="2093030"/>
            <a:ext cx="120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Выявленные</a:t>
            </a:r>
            <a:endParaRPr lang="en-US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Текст. поле 201">
            <a:extLst>
              <a:ext uri="{FF2B5EF4-FFF2-40B4-BE49-F238E27FC236}">
                <a16:creationId xmlns:a16="http://schemas.microsoft.com/office/drawing/2014/main" id="{EBC97843-EB12-4DEF-BB88-9A78B72016AB}"/>
              </a:ext>
            </a:extLst>
          </p:cNvPr>
          <p:cNvSpPr txBox="1"/>
          <p:nvPr/>
        </p:nvSpPr>
        <p:spPr>
          <a:xfrm>
            <a:off x="2712386" y="1236379"/>
            <a:ext cx="135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Реализованные</a:t>
            </a:r>
            <a:b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</a:br>
            <a:r>
              <a:rPr lang="ru-RU" sz="11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(основные)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19" name="Google Shape;433;p23">
            <a:extLst>
              <a:ext uri="{FF2B5EF4-FFF2-40B4-BE49-F238E27FC236}">
                <a16:creationId xmlns:a16="http://schemas.microsoft.com/office/drawing/2014/main" id="{4CB4B317-C6BA-4623-B810-07CD361A59DC}"/>
              </a:ext>
            </a:extLst>
          </p:cNvPr>
          <p:cNvSpPr txBox="1"/>
          <p:nvPr/>
        </p:nvSpPr>
        <p:spPr>
          <a:xfrm>
            <a:off x="710560" y="2314586"/>
            <a:ext cx="1763185" cy="300969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25 проектов</a:t>
            </a:r>
            <a:endParaRPr sz="14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0" name="Google Shape;433;p23">
            <a:extLst>
              <a:ext uri="{FF2B5EF4-FFF2-40B4-BE49-F238E27FC236}">
                <a16:creationId xmlns:a16="http://schemas.microsoft.com/office/drawing/2014/main" id="{BC7C7897-A83D-4260-BA77-CEAB80C6515E}"/>
              </a:ext>
            </a:extLst>
          </p:cNvPr>
          <p:cNvSpPr txBox="1"/>
          <p:nvPr/>
        </p:nvSpPr>
        <p:spPr>
          <a:xfrm>
            <a:off x="2502560" y="1552110"/>
            <a:ext cx="1657875" cy="369078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4 проекта</a:t>
            </a:r>
            <a:endParaRPr sz="14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1" name="Google Shape;433;p23">
            <a:extLst>
              <a:ext uri="{FF2B5EF4-FFF2-40B4-BE49-F238E27FC236}">
                <a16:creationId xmlns:a16="http://schemas.microsoft.com/office/drawing/2014/main" id="{D290296B-DD9C-4FD9-B602-CFBAD78D7B1F}"/>
              </a:ext>
            </a:extLst>
          </p:cNvPr>
          <p:cNvSpPr txBox="1"/>
          <p:nvPr/>
        </p:nvSpPr>
        <p:spPr>
          <a:xfrm>
            <a:off x="3679578" y="2414299"/>
            <a:ext cx="1849057" cy="160432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5 проектов</a:t>
            </a:r>
            <a:endParaRPr sz="14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AEAD6E-E6C4-49D6-9EFE-289279E2EB96}"/>
              </a:ext>
            </a:extLst>
          </p:cNvPr>
          <p:cNvSpPr txBox="1"/>
          <p:nvPr/>
        </p:nvSpPr>
        <p:spPr>
          <a:xfrm>
            <a:off x="229978" y="885722"/>
            <a:ext cx="1631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Всего: </a:t>
            </a:r>
            <a:r>
              <a:rPr lang="ru-RU" sz="32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</a:t>
            </a:r>
            <a:r>
              <a:rPr lang="ru-RU" sz="2400" b="1" spc="-5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E41890A-DEA6-4154-98CD-859FE6A34EE0}"/>
              </a:ext>
            </a:extLst>
          </p:cNvPr>
          <p:cNvCxnSpPr>
            <a:cxnSpLocks/>
          </p:cNvCxnSpPr>
          <p:nvPr/>
        </p:nvCxnSpPr>
        <p:spPr>
          <a:xfrm>
            <a:off x="397593" y="3430862"/>
            <a:ext cx="1144558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DA68EB3-6F2A-4321-AE08-D7851D65F7F2}"/>
              </a:ext>
            </a:extLst>
          </p:cNvPr>
          <p:cNvCxnSpPr>
            <a:cxnSpLocks/>
          </p:cNvCxnSpPr>
          <p:nvPr/>
        </p:nvCxnSpPr>
        <p:spPr>
          <a:xfrm flipH="1">
            <a:off x="5951124" y="952037"/>
            <a:ext cx="1" cy="57452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ject 5">
            <a:extLst>
              <a:ext uri="{FF2B5EF4-FFF2-40B4-BE49-F238E27FC236}">
                <a16:creationId xmlns:a16="http://schemas.microsoft.com/office/drawing/2014/main" id="{089B6DDE-933A-4966-8EF4-BDF2BB008EE2}"/>
              </a:ext>
            </a:extLst>
          </p:cNvPr>
          <p:cNvSpPr txBox="1"/>
          <p:nvPr/>
        </p:nvSpPr>
        <p:spPr>
          <a:xfrm>
            <a:off x="397594" y="3569762"/>
            <a:ext cx="5553531" cy="47545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5"/>
              </a:spcBef>
            </a:pPr>
            <a:r>
              <a:rPr lang="ru-RU" sz="2400" b="1" spc="-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Категории: </a:t>
            </a:r>
            <a:r>
              <a:rPr lang="ru-RU" sz="32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b="1" dirty="0">
              <a:solidFill>
                <a:srgbClr val="00B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8AA2B90F-4CC2-4FC4-A6ED-EAA76239E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558042"/>
              </p:ext>
            </p:extLst>
          </p:nvPr>
        </p:nvGraphicFramePr>
        <p:xfrm>
          <a:off x="235435" y="3998309"/>
          <a:ext cx="5654718" cy="261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Текст. поле 201">
            <a:extLst>
              <a:ext uri="{FF2B5EF4-FFF2-40B4-BE49-F238E27FC236}">
                <a16:creationId xmlns:a16="http://schemas.microsoft.com/office/drawing/2014/main" id="{A603DFBD-CA07-4197-A2AF-5B024E4C2798}"/>
              </a:ext>
            </a:extLst>
          </p:cNvPr>
          <p:cNvSpPr txBox="1"/>
          <p:nvPr/>
        </p:nvSpPr>
        <p:spPr>
          <a:xfrm>
            <a:off x="3759580" y="1493985"/>
            <a:ext cx="158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Реализованные </a:t>
            </a:r>
            <a:r>
              <a:rPr lang="ru-RU" sz="11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(дополнительные)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6" name="Google Shape;433;p23">
            <a:extLst>
              <a:ext uri="{FF2B5EF4-FFF2-40B4-BE49-F238E27FC236}">
                <a16:creationId xmlns:a16="http://schemas.microsoft.com/office/drawing/2014/main" id="{2EFEDBC6-613B-433D-8663-806647ECD31D}"/>
              </a:ext>
            </a:extLst>
          </p:cNvPr>
          <p:cNvSpPr txBox="1"/>
          <p:nvPr/>
        </p:nvSpPr>
        <p:spPr>
          <a:xfrm>
            <a:off x="3549754" y="1801752"/>
            <a:ext cx="1657875" cy="369078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4 проекта</a:t>
            </a:r>
            <a:endParaRPr sz="14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EA7646-9396-4257-85BD-747E002940A3}"/>
              </a:ext>
            </a:extLst>
          </p:cNvPr>
          <p:cNvSpPr txBox="1"/>
          <p:nvPr/>
        </p:nvSpPr>
        <p:spPr>
          <a:xfrm>
            <a:off x="6549782" y="1772879"/>
            <a:ext cx="1256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~</a:t>
            </a:r>
            <a:r>
              <a:rPr lang="ru-RU" sz="20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64 256</a:t>
            </a:r>
            <a:endParaRPr lang="ru-RU" sz="200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0A0158-2B8E-47E8-AE2D-01AEEA62A825}"/>
              </a:ext>
            </a:extLst>
          </p:cNvPr>
          <p:cNvSpPr txBox="1"/>
          <p:nvPr/>
        </p:nvSpPr>
        <p:spPr>
          <a:xfrm>
            <a:off x="6549782" y="2173105"/>
            <a:ext cx="1256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~</a:t>
            </a:r>
            <a:r>
              <a:rPr lang="ru-RU" sz="2000" b="1" i="0" spc="-5" dirty="0">
                <a:solidFill>
                  <a:srgbClr val="00B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20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200</a:t>
            </a:r>
            <a:endParaRPr lang="ru-RU" sz="200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CF44AD-087B-432B-ADDC-E21E112EC22C}"/>
              </a:ext>
            </a:extLst>
          </p:cNvPr>
          <p:cNvSpPr txBox="1"/>
          <p:nvPr/>
        </p:nvSpPr>
        <p:spPr>
          <a:xfrm>
            <a:off x="6549782" y="2550405"/>
            <a:ext cx="1256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~</a:t>
            </a:r>
            <a:r>
              <a:rPr lang="ru-RU" sz="2000" b="1" i="0" spc="-5" dirty="0">
                <a:solidFill>
                  <a:srgbClr val="00B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20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200</a:t>
            </a:r>
            <a:endParaRPr lang="ru-RU" sz="200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DEF47E-C4CB-4763-8850-D02EB6CDEC95}"/>
              </a:ext>
            </a:extLst>
          </p:cNvPr>
          <p:cNvSpPr txBox="1"/>
          <p:nvPr/>
        </p:nvSpPr>
        <p:spPr>
          <a:xfrm>
            <a:off x="6549781" y="2947683"/>
            <a:ext cx="1256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~</a:t>
            </a:r>
            <a:r>
              <a:rPr lang="ru-RU" sz="20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</a:t>
            </a:r>
            <a:endParaRPr lang="ru-RU" sz="200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Google Shape;433;p23">
            <a:extLst>
              <a:ext uri="{FF2B5EF4-FFF2-40B4-BE49-F238E27FC236}">
                <a16:creationId xmlns:a16="http://schemas.microsoft.com/office/drawing/2014/main" id="{D3D277A3-0686-4A1A-A4C5-E243C479156E}"/>
              </a:ext>
            </a:extLst>
          </p:cNvPr>
          <p:cNvSpPr txBox="1"/>
          <p:nvPr/>
        </p:nvSpPr>
        <p:spPr>
          <a:xfrm>
            <a:off x="7546827" y="1811357"/>
            <a:ext cx="4894989" cy="369078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предпринимателям даны разъяснения </a:t>
            </a:r>
            <a:endParaRPr sz="14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0" name="Google Shape;433;p23">
            <a:extLst>
              <a:ext uri="{FF2B5EF4-FFF2-40B4-BE49-F238E27FC236}">
                <a16:creationId xmlns:a16="http://schemas.microsoft.com/office/drawing/2014/main" id="{4B4936A3-1DE5-4F49-ACCF-93F7CAF2B307}"/>
              </a:ext>
            </a:extLst>
          </p:cNvPr>
          <p:cNvSpPr txBox="1"/>
          <p:nvPr/>
        </p:nvSpPr>
        <p:spPr>
          <a:xfrm>
            <a:off x="7546828" y="2207085"/>
            <a:ext cx="4895008" cy="369078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выдано согласований и разрешений </a:t>
            </a:r>
            <a:endParaRPr sz="14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1" name="Google Shape;433;p23">
            <a:extLst>
              <a:ext uri="{FF2B5EF4-FFF2-40B4-BE49-F238E27FC236}">
                <a16:creationId xmlns:a16="http://schemas.microsoft.com/office/drawing/2014/main" id="{69CBBC05-08B2-490C-9C04-2A8D2DE3809B}"/>
              </a:ext>
            </a:extLst>
          </p:cNvPr>
          <p:cNvSpPr txBox="1"/>
          <p:nvPr/>
        </p:nvSpPr>
        <p:spPr>
          <a:xfrm>
            <a:off x="7571391" y="2590780"/>
            <a:ext cx="4870446" cy="369078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подано заявок на получение сервисов / услуг</a:t>
            </a:r>
            <a:endParaRPr sz="14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2" name="Google Shape;433;p23">
            <a:extLst>
              <a:ext uri="{FF2B5EF4-FFF2-40B4-BE49-F238E27FC236}">
                <a16:creationId xmlns:a16="http://schemas.microsoft.com/office/drawing/2014/main" id="{B66E538B-1DD8-4CEA-8736-869642BA944D}"/>
              </a:ext>
            </a:extLst>
          </p:cNvPr>
          <p:cNvSpPr txBox="1"/>
          <p:nvPr/>
        </p:nvSpPr>
        <p:spPr>
          <a:xfrm>
            <a:off x="7574911" y="2997281"/>
            <a:ext cx="4971104" cy="369078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объектов наполнили </a:t>
            </a:r>
            <a:r>
              <a:rPr lang="ru-RU" sz="1400" dirty="0" err="1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Инвесткарту</a:t>
            </a:r>
            <a:r>
              <a:rPr lang="ru-RU" sz="14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МО</a:t>
            </a:r>
            <a:endParaRPr sz="14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09430C-4D9A-4257-A25A-D597E7F12AAE}"/>
              </a:ext>
            </a:extLst>
          </p:cNvPr>
          <p:cNvSpPr txBox="1"/>
          <p:nvPr/>
        </p:nvSpPr>
        <p:spPr>
          <a:xfrm>
            <a:off x="5781168" y="1366303"/>
            <a:ext cx="2030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0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млрд. руб.</a:t>
            </a:r>
            <a:endParaRPr lang="ru-RU" sz="200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Google Shape;433;p23">
            <a:extLst>
              <a:ext uri="{FF2B5EF4-FFF2-40B4-BE49-F238E27FC236}">
                <a16:creationId xmlns:a16="http://schemas.microsoft.com/office/drawing/2014/main" id="{06AA3016-B18D-44B4-A3C4-24D43A303F8C}"/>
              </a:ext>
            </a:extLst>
          </p:cNvPr>
          <p:cNvSpPr txBox="1"/>
          <p:nvPr/>
        </p:nvSpPr>
        <p:spPr>
          <a:xfrm>
            <a:off x="7546827" y="1414316"/>
            <a:ext cx="3741805" cy="369078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экономический эффект</a:t>
            </a:r>
            <a:endParaRPr sz="14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433B76-A921-4FC8-8A08-56E6AD2465D7}"/>
              </a:ext>
            </a:extLst>
          </p:cNvPr>
          <p:cNvSpPr txBox="1"/>
          <p:nvPr/>
        </p:nvSpPr>
        <p:spPr>
          <a:xfrm>
            <a:off x="2215407" y="6248647"/>
            <a:ext cx="3634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spc="-5" dirty="0">
                <a:solidFill>
                  <a:srgbClr val="7F7F7F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*</a:t>
            </a:r>
            <a:r>
              <a:rPr lang="ru-RU" sz="700" spc="-5" dirty="0">
                <a:solidFill>
                  <a:srgbClr val="7F7F7F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 ПГ о Штабе, рейтинг АСИ, заведение ведомств в </a:t>
            </a:r>
            <a:r>
              <a:rPr lang="en-US" sz="700" spc="-5" dirty="0">
                <a:solidFill>
                  <a:srgbClr val="7F7F7F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RM</a:t>
            </a:r>
            <a:r>
              <a:rPr lang="ru-RU" sz="700" spc="-5" dirty="0">
                <a:solidFill>
                  <a:srgbClr val="7F7F7F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, грант для молодежи, </a:t>
            </a:r>
            <a:br>
              <a:rPr lang="ru-RU" sz="700" spc="-5" dirty="0">
                <a:solidFill>
                  <a:srgbClr val="7F7F7F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</a:br>
            <a:r>
              <a:rPr lang="ru-RU" sz="700" spc="-5" dirty="0">
                <a:solidFill>
                  <a:srgbClr val="7F7F7F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неисполнение решений суда, обратная связь от рег. операторов</a:t>
            </a:r>
            <a:endParaRPr lang="ru-RU" sz="700" dirty="0">
              <a:solidFill>
                <a:srgbClr val="7F7F7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14CC3C-CAA5-489E-BD9E-1EA94B8A6495}"/>
              </a:ext>
            </a:extLst>
          </p:cNvPr>
          <p:cNvSpPr txBox="1"/>
          <p:nvPr/>
        </p:nvSpPr>
        <p:spPr>
          <a:xfrm>
            <a:off x="229978" y="5853343"/>
            <a:ext cx="966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-5" dirty="0">
                <a:solidFill>
                  <a:srgbClr val="7F7F7F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*</a:t>
            </a:r>
            <a:endParaRPr lang="ru-RU" sz="1600" dirty="0">
              <a:solidFill>
                <a:srgbClr val="7F7F7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4DB9C7-64BE-48D8-A866-5133DBBBA091}"/>
              </a:ext>
            </a:extLst>
          </p:cNvPr>
          <p:cNvSpPr txBox="1"/>
          <p:nvPr/>
        </p:nvSpPr>
        <p:spPr>
          <a:xfrm>
            <a:off x="5951124" y="3911902"/>
            <a:ext cx="6240869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spc="-5" dirty="0">
                <a:solidFill>
                  <a:srgbClr val="1A356B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Реализованные (4 основных и 4 доп. проекта):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Оптимизация процессов </a:t>
            </a:r>
            <a:b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2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оцифрованы 2 слоя </a:t>
            </a: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200" spc="-5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Инвесткарте</a:t>
            </a: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МО: ГРС, «зоны отдыха у воды» - пляжи)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Сокращение сроков по 1 </a:t>
            </a:r>
            <a:r>
              <a:rPr lang="ru-RU" sz="1200" spc="-5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услуге (фасады) </a:t>
            </a:r>
            <a:r>
              <a:rPr lang="ru-RU" sz="1200" spc="-5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(</a:t>
            </a:r>
            <a:r>
              <a:rPr lang="ru-RU" sz="12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со 120 до 15 дней</a:t>
            </a: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)</a:t>
            </a:r>
            <a:endParaRPr lang="ru-RU" sz="1200" dirty="0">
              <a:solidFill>
                <a:srgbClr val="374D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Оцифровка </a:t>
            </a:r>
            <a:r>
              <a:rPr lang="ru-RU" sz="12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услуги </a:t>
            </a: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(согласование вывесок/рекламы – фасадные схемы)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(</a:t>
            </a:r>
            <a:r>
              <a:rPr lang="ru-RU" sz="12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экология, электронный магазин</a:t>
            </a: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ru-RU" sz="300" b="1" spc="-5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Планируется (13 проектов в работе):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Сокращение сроков по 1 услуге (ТКО) (</a:t>
            </a:r>
            <a:r>
              <a:rPr lang="ru-RU" sz="12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с 75 до 15 дней</a:t>
            </a:r>
            <a:r>
              <a:rPr lang="ru-RU" sz="1200" spc="-5" dirty="0">
                <a:solidFill>
                  <a:srgbClr val="1A356B"/>
                </a:solidFill>
                <a:latin typeface="Segoe UI" panose="020B0502040204020203" pitchFamily="34" charset="0"/>
                <a:ea typeface="Segoe UI Semibold" panose="020B0702040204020203" pitchFamily="34" charset="0"/>
                <a:cs typeface="Segoe UI" panose="020B0502040204020203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</a:t>
            </a:r>
            <a:r>
              <a:rPr lang="ru-RU" sz="1200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потенциал в </a:t>
            </a:r>
            <a:r>
              <a:rPr lang="ru-RU" sz="1200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регион</a:t>
            </a:r>
            <a:r>
              <a:rPr lang="ru-RU" sz="1200" spc="-5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(облигации)</a:t>
            </a:r>
            <a:r>
              <a:rPr lang="ru-RU" sz="1200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200" b="1" dirty="0">
                <a:solidFill>
                  <a:srgbClr val="00B050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12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млрд руб.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374D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Потенциал у</a:t>
            </a:r>
            <a:r>
              <a:rPr lang="ru-RU" sz="1200" i="0" dirty="0">
                <a:solidFill>
                  <a:srgbClr val="374D7D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величения соц. предпринимателей (</a:t>
            </a:r>
            <a:r>
              <a:rPr lang="ru-RU" sz="1200" dirty="0">
                <a:solidFill>
                  <a:srgbClr val="374D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sz="1200" i="0" dirty="0">
                <a:solidFill>
                  <a:srgbClr val="374D7D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оп. образование) (</a:t>
            </a:r>
            <a:r>
              <a:rPr lang="en-US" sz="12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12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10 800 чел</a:t>
            </a:r>
            <a:r>
              <a:rPr lang="ru-RU" sz="1200" i="0" dirty="0">
                <a:solidFill>
                  <a:srgbClr val="00B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</p:txBody>
      </p:sp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88AC9A92-A82B-4FD8-B78F-BA4D0E81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A0D2E9-FA61-4120-AAB0-67F59C53303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898593AE-82B2-4035-A40A-7F0CD9A65820}"/>
              </a:ext>
            </a:extLst>
          </p:cNvPr>
          <p:cNvSpPr txBox="1"/>
          <p:nvPr/>
        </p:nvSpPr>
        <p:spPr>
          <a:xfrm>
            <a:off x="6019283" y="955188"/>
            <a:ext cx="5553531" cy="35804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5"/>
              </a:spcBef>
            </a:pPr>
            <a:r>
              <a:rPr lang="ru-RU" sz="2400" b="1" spc="-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Охват по реализованным проектам</a:t>
            </a:r>
            <a:endParaRPr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Текст. поле 197">
            <a:extLst>
              <a:ext uri="{FF2B5EF4-FFF2-40B4-BE49-F238E27FC236}">
                <a16:creationId xmlns:a16="http://schemas.microsoft.com/office/drawing/2014/main" id="{A7E35C7B-97FF-4E1C-86D6-B16659CA063F}"/>
              </a:ext>
            </a:extLst>
          </p:cNvPr>
          <p:cNvSpPr txBox="1"/>
          <p:nvPr/>
        </p:nvSpPr>
        <p:spPr>
          <a:xfrm>
            <a:off x="3511654" y="2704859"/>
            <a:ext cx="1521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Предлагаемые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40" name="Google Shape;433;p23">
            <a:extLst>
              <a:ext uri="{FF2B5EF4-FFF2-40B4-BE49-F238E27FC236}">
                <a16:creationId xmlns:a16="http://schemas.microsoft.com/office/drawing/2014/main" id="{91D89FB8-E2C7-420D-9C8E-5E10D091EB25}"/>
              </a:ext>
            </a:extLst>
          </p:cNvPr>
          <p:cNvSpPr txBox="1"/>
          <p:nvPr/>
        </p:nvSpPr>
        <p:spPr>
          <a:xfrm>
            <a:off x="3290175" y="2972180"/>
            <a:ext cx="1849057" cy="160432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15 проектов</a:t>
            </a:r>
            <a:endParaRPr sz="14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945EC78-35F8-C953-677D-DE9A6B78612A}"/>
              </a:ext>
            </a:extLst>
          </p:cNvPr>
          <p:cNvCxnSpPr>
            <a:cxnSpLocks/>
          </p:cNvCxnSpPr>
          <p:nvPr/>
        </p:nvCxnSpPr>
        <p:spPr>
          <a:xfrm>
            <a:off x="355471" y="643445"/>
            <a:ext cx="11620870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3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879" y="1434600"/>
            <a:ext cx="1752600" cy="375920"/>
          </a:xfrm>
          <a:custGeom>
            <a:avLst/>
            <a:gdLst/>
            <a:ahLst/>
            <a:cxnLst/>
            <a:rect l="l" t="t" r="r" b="b"/>
            <a:pathLst>
              <a:path w="1752600" h="375919">
                <a:moveTo>
                  <a:pt x="0" y="167305"/>
                </a:moveTo>
                <a:lnTo>
                  <a:pt x="7163" y="118811"/>
                </a:lnTo>
                <a:lnTo>
                  <a:pt x="28169" y="74337"/>
                </a:lnTo>
                <a:lnTo>
                  <a:pt x="61219" y="37911"/>
                </a:lnTo>
                <a:lnTo>
                  <a:pt x="103280" y="12735"/>
                </a:lnTo>
                <a:lnTo>
                  <a:pt x="150823" y="795"/>
                </a:lnTo>
                <a:lnTo>
                  <a:pt x="167305" y="0"/>
                </a:lnTo>
                <a:lnTo>
                  <a:pt x="1584814" y="0"/>
                </a:lnTo>
                <a:lnTo>
                  <a:pt x="1633308" y="7163"/>
                </a:lnTo>
                <a:lnTo>
                  <a:pt x="1677782" y="28169"/>
                </a:lnTo>
                <a:lnTo>
                  <a:pt x="1714208" y="61219"/>
                </a:lnTo>
                <a:lnTo>
                  <a:pt x="1739384" y="103280"/>
                </a:lnTo>
                <a:lnTo>
                  <a:pt x="1751323" y="150823"/>
                </a:lnTo>
                <a:lnTo>
                  <a:pt x="1752119" y="167305"/>
                </a:lnTo>
                <a:lnTo>
                  <a:pt x="1752119" y="208534"/>
                </a:lnTo>
                <a:lnTo>
                  <a:pt x="1744956" y="257028"/>
                </a:lnTo>
                <a:lnTo>
                  <a:pt x="1723949" y="301502"/>
                </a:lnTo>
                <a:lnTo>
                  <a:pt x="1690900" y="337928"/>
                </a:lnTo>
                <a:lnTo>
                  <a:pt x="1648839" y="363104"/>
                </a:lnTo>
                <a:lnTo>
                  <a:pt x="1601296" y="375044"/>
                </a:lnTo>
                <a:lnTo>
                  <a:pt x="1584814" y="375840"/>
                </a:lnTo>
                <a:lnTo>
                  <a:pt x="167305" y="375840"/>
                </a:lnTo>
                <a:lnTo>
                  <a:pt x="118811" y="368676"/>
                </a:lnTo>
                <a:lnTo>
                  <a:pt x="74337" y="347670"/>
                </a:lnTo>
                <a:lnTo>
                  <a:pt x="37911" y="314620"/>
                </a:lnTo>
                <a:lnTo>
                  <a:pt x="12735" y="272559"/>
                </a:lnTo>
                <a:lnTo>
                  <a:pt x="795" y="225016"/>
                </a:lnTo>
                <a:lnTo>
                  <a:pt x="0" y="208534"/>
                </a:lnTo>
                <a:lnTo>
                  <a:pt x="0" y="167305"/>
                </a:lnTo>
                <a:close/>
              </a:path>
            </a:pathLst>
          </a:custGeom>
          <a:ln w="28575">
            <a:solidFill>
              <a:srgbClr val="1637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98115" y="1738192"/>
            <a:ext cx="3298825" cy="4460875"/>
            <a:chOff x="4598115" y="1738192"/>
            <a:chExt cx="3298825" cy="4460875"/>
          </a:xfrm>
        </p:grpSpPr>
        <p:sp>
          <p:nvSpPr>
            <p:cNvPr id="4" name="object 4"/>
            <p:cNvSpPr/>
            <p:nvPr/>
          </p:nvSpPr>
          <p:spPr>
            <a:xfrm>
              <a:off x="4607640" y="1928879"/>
              <a:ext cx="3279775" cy="4260850"/>
            </a:xfrm>
            <a:custGeom>
              <a:avLst/>
              <a:gdLst/>
              <a:ahLst/>
              <a:cxnLst/>
              <a:rect l="l" t="t" r="r" b="b"/>
              <a:pathLst>
                <a:path w="3279775" h="4260850">
                  <a:moveTo>
                    <a:pt x="0" y="188031"/>
                  </a:moveTo>
                  <a:lnTo>
                    <a:pt x="8051" y="133530"/>
                  </a:lnTo>
                  <a:lnTo>
                    <a:pt x="31659" y="83547"/>
                  </a:lnTo>
                  <a:lnTo>
                    <a:pt x="68803" y="42608"/>
                  </a:lnTo>
                  <a:lnTo>
                    <a:pt x="116075" y="14313"/>
                  </a:lnTo>
                  <a:lnTo>
                    <a:pt x="169508" y="894"/>
                  </a:lnTo>
                  <a:lnTo>
                    <a:pt x="188031" y="0"/>
                  </a:lnTo>
                  <a:lnTo>
                    <a:pt x="3091208" y="0"/>
                  </a:lnTo>
                  <a:lnTo>
                    <a:pt x="3145708" y="8051"/>
                  </a:lnTo>
                  <a:lnTo>
                    <a:pt x="3195692" y="31659"/>
                  </a:lnTo>
                  <a:lnTo>
                    <a:pt x="3236631" y="68803"/>
                  </a:lnTo>
                  <a:lnTo>
                    <a:pt x="3264926" y="116075"/>
                  </a:lnTo>
                  <a:lnTo>
                    <a:pt x="3278344" y="169508"/>
                  </a:lnTo>
                  <a:lnTo>
                    <a:pt x="3279239" y="188031"/>
                  </a:lnTo>
                  <a:lnTo>
                    <a:pt x="3279239" y="4072208"/>
                  </a:lnTo>
                  <a:lnTo>
                    <a:pt x="3271188" y="4126709"/>
                  </a:lnTo>
                  <a:lnTo>
                    <a:pt x="3247579" y="4176692"/>
                  </a:lnTo>
                  <a:lnTo>
                    <a:pt x="3210436" y="4217631"/>
                  </a:lnTo>
                  <a:lnTo>
                    <a:pt x="3163164" y="4245926"/>
                  </a:lnTo>
                  <a:lnTo>
                    <a:pt x="3109730" y="4259345"/>
                  </a:lnTo>
                  <a:lnTo>
                    <a:pt x="3091208" y="4260240"/>
                  </a:lnTo>
                  <a:lnTo>
                    <a:pt x="188031" y="4260240"/>
                  </a:lnTo>
                  <a:lnTo>
                    <a:pt x="133530" y="4252188"/>
                  </a:lnTo>
                  <a:lnTo>
                    <a:pt x="83547" y="4228579"/>
                  </a:lnTo>
                  <a:lnTo>
                    <a:pt x="42608" y="4191436"/>
                  </a:lnTo>
                  <a:lnTo>
                    <a:pt x="14313" y="4144164"/>
                  </a:lnTo>
                  <a:lnTo>
                    <a:pt x="894" y="4090731"/>
                  </a:lnTo>
                  <a:lnTo>
                    <a:pt x="0" y="4072208"/>
                  </a:lnTo>
                  <a:lnTo>
                    <a:pt x="0" y="188031"/>
                  </a:lnTo>
                  <a:close/>
                </a:path>
              </a:pathLst>
            </a:custGeom>
            <a:ln w="19050">
              <a:solidFill>
                <a:srgbClr val="8204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00600" y="1752480"/>
              <a:ext cx="1905000" cy="375920"/>
            </a:xfrm>
            <a:custGeom>
              <a:avLst/>
              <a:gdLst/>
              <a:ahLst/>
              <a:cxnLst/>
              <a:rect l="l" t="t" r="r" b="b"/>
              <a:pathLst>
                <a:path w="1905000" h="375919">
                  <a:moveTo>
                    <a:pt x="1737454" y="375840"/>
                  </a:moveTo>
                  <a:lnTo>
                    <a:pt x="167305" y="375840"/>
                  </a:lnTo>
                  <a:lnTo>
                    <a:pt x="150823" y="375044"/>
                  </a:lnTo>
                  <a:lnTo>
                    <a:pt x="103280" y="363104"/>
                  </a:lnTo>
                  <a:lnTo>
                    <a:pt x="61219" y="337928"/>
                  </a:lnTo>
                  <a:lnTo>
                    <a:pt x="28169" y="301502"/>
                  </a:lnTo>
                  <a:lnTo>
                    <a:pt x="7163" y="257028"/>
                  </a:lnTo>
                  <a:lnTo>
                    <a:pt x="0" y="208534"/>
                  </a:lnTo>
                  <a:lnTo>
                    <a:pt x="0" y="167305"/>
                  </a:lnTo>
                  <a:lnTo>
                    <a:pt x="7163" y="118811"/>
                  </a:lnTo>
                  <a:lnTo>
                    <a:pt x="28169" y="74337"/>
                  </a:lnTo>
                  <a:lnTo>
                    <a:pt x="61219" y="37911"/>
                  </a:lnTo>
                  <a:lnTo>
                    <a:pt x="103280" y="12735"/>
                  </a:lnTo>
                  <a:lnTo>
                    <a:pt x="150823" y="795"/>
                  </a:lnTo>
                  <a:lnTo>
                    <a:pt x="167305" y="0"/>
                  </a:lnTo>
                  <a:lnTo>
                    <a:pt x="1737454" y="0"/>
                  </a:lnTo>
                  <a:lnTo>
                    <a:pt x="1785948" y="7163"/>
                  </a:lnTo>
                  <a:lnTo>
                    <a:pt x="1830421" y="28169"/>
                  </a:lnTo>
                  <a:lnTo>
                    <a:pt x="1866848" y="61219"/>
                  </a:lnTo>
                  <a:lnTo>
                    <a:pt x="1892024" y="103280"/>
                  </a:lnTo>
                  <a:lnTo>
                    <a:pt x="1903963" y="150823"/>
                  </a:lnTo>
                  <a:lnTo>
                    <a:pt x="1904759" y="167305"/>
                  </a:lnTo>
                  <a:lnTo>
                    <a:pt x="1904759" y="208534"/>
                  </a:lnTo>
                  <a:lnTo>
                    <a:pt x="1897595" y="257028"/>
                  </a:lnTo>
                  <a:lnTo>
                    <a:pt x="1876589" y="301502"/>
                  </a:lnTo>
                  <a:lnTo>
                    <a:pt x="1843540" y="337928"/>
                  </a:lnTo>
                  <a:lnTo>
                    <a:pt x="1801479" y="363104"/>
                  </a:lnTo>
                  <a:lnTo>
                    <a:pt x="1753935" y="375044"/>
                  </a:lnTo>
                  <a:lnTo>
                    <a:pt x="1737454" y="375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00600" y="1752480"/>
              <a:ext cx="1905000" cy="375920"/>
            </a:xfrm>
            <a:custGeom>
              <a:avLst/>
              <a:gdLst/>
              <a:ahLst/>
              <a:cxnLst/>
              <a:rect l="l" t="t" r="r" b="b"/>
              <a:pathLst>
                <a:path w="1905000" h="375919">
                  <a:moveTo>
                    <a:pt x="0" y="167305"/>
                  </a:moveTo>
                  <a:lnTo>
                    <a:pt x="7163" y="118811"/>
                  </a:lnTo>
                  <a:lnTo>
                    <a:pt x="28169" y="74337"/>
                  </a:lnTo>
                  <a:lnTo>
                    <a:pt x="61219" y="37911"/>
                  </a:lnTo>
                  <a:lnTo>
                    <a:pt x="103280" y="12735"/>
                  </a:lnTo>
                  <a:lnTo>
                    <a:pt x="150823" y="795"/>
                  </a:lnTo>
                  <a:lnTo>
                    <a:pt x="167305" y="0"/>
                  </a:lnTo>
                  <a:lnTo>
                    <a:pt x="1737454" y="0"/>
                  </a:lnTo>
                  <a:lnTo>
                    <a:pt x="1785948" y="7163"/>
                  </a:lnTo>
                  <a:lnTo>
                    <a:pt x="1830421" y="28169"/>
                  </a:lnTo>
                  <a:lnTo>
                    <a:pt x="1866848" y="61219"/>
                  </a:lnTo>
                  <a:lnTo>
                    <a:pt x="1892024" y="103280"/>
                  </a:lnTo>
                  <a:lnTo>
                    <a:pt x="1903963" y="150823"/>
                  </a:lnTo>
                  <a:lnTo>
                    <a:pt x="1904759" y="167305"/>
                  </a:lnTo>
                  <a:lnTo>
                    <a:pt x="1904759" y="208534"/>
                  </a:lnTo>
                  <a:lnTo>
                    <a:pt x="1897595" y="257028"/>
                  </a:lnTo>
                  <a:lnTo>
                    <a:pt x="1876589" y="301502"/>
                  </a:lnTo>
                  <a:lnTo>
                    <a:pt x="1843540" y="337928"/>
                  </a:lnTo>
                  <a:lnTo>
                    <a:pt x="1801479" y="363104"/>
                  </a:lnTo>
                  <a:lnTo>
                    <a:pt x="1753935" y="375044"/>
                  </a:lnTo>
                  <a:lnTo>
                    <a:pt x="1737454" y="375840"/>
                  </a:lnTo>
                  <a:lnTo>
                    <a:pt x="167305" y="375840"/>
                  </a:lnTo>
                  <a:lnTo>
                    <a:pt x="118811" y="368676"/>
                  </a:lnTo>
                  <a:lnTo>
                    <a:pt x="74337" y="347670"/>
                  </a:lnTo>
                  <a:lnTo>
                    <a:pt x="37911" y="314620"/>
                  </a:lnTo>
                  <a:lnTo>
                    <a:pt x="12735" y="272559"/>
                  </a:lnTo>
                  <a:lnTo>
                    <a:pt x="795" y="225016"/>
                  </a:lnTo>
                  <a:lnTo>
                    <a:pt x="0" y="208534"/>
                  </a:lnTo>
                  <a:lnTo>
                    <a:pt x="0" y="167305"/>
                  </a:lnTo>
                  <a:close/>
                </a:path>
              </a:pathLst>
            </a:custGeom>
            <a:ln w="28575">
              <a:solidFill>
                <a:srgbClr val="8204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68300" y="1925320"/>
            <a:ext cx="3648710" cy="4337685"/>
            <a:chOff x="368300" y="1925320"/>
            <a:chExt cx="3648710" cy="4337685"/>
          </a:xfrm>
        </p:grpSpPr>
        <p:sp>
          <p:nvSpPr>
            <p:cNvPr id="8" name="object 8"/>
            <p:cNvSpPr/>
            <p:nvPr/>
          </p:nvSpPr>
          <p:spPr>
            <a:xfrm>
              <a:off x="381000" y="1938020"/>
              <a:ext cx="3623310" cy="4312285"/>
            </a:xfrm>
            <a:custGeom>
              <a:avLst/>
              <a:gdLst/>
              <a:ahLst/>
              <a:cxnLst/>
              <a:rect l="l" t="t" r="r" b="b"/>
              <a:pathLst>
                <a:path w="3623310" h="4312285">
                  <a:moveTo>
                    <a:pt x="3488123" y="4312284"/>
                  </a:moveTo>
                  <a:lnTo>
                    <a:pt x="135185" y="4312284"/>
                  </a:lnTo>
                  <a:lnTo>
                    <a:pt x="121868" y="4311641"/>
                  </a:lnTo>
                  <a:lnTo>
                    <a:pt x="83452" y="4301994"/>
                  </a:lnTo>
                  <a:lnTo>
                    <a:pt x="49466" y="4281651"/>
                  </a:lnTo>
                  <a:lnTo>
                    <a:pt x="22761" y="4252217"/>
                  </a:lnTo>
                  <a:lnTo>
                    <a:pt x="5788" y="4216282"/>
                  </a:lnTo>
                  <a:lnTo>
                    <a:pt x="0" y="4177098"/>
                  </a:lnTo>
                  <a:lnTo>
                    <a:pt x="0" y="135185"/>
                  </a:lnTo>
                  <a:lnTo>
                    <a:pt x="5788" y="96001"/>
                  </a:lnTo>
                  <a:lnTo>
                    <a:pt x="22761" y="60066"/>
                  </a:lnTo>
                  <a:lnTo>
                    <a:pt x="49466" y="30633"/>
                  </a:lnTo>
                  <a:lnTo>
                    <a:pt x="83452" y="10290"/>
                  </a:lnTo>
                  <a:lnTo>
                    <a:pt x="121868" y="643"/>
                  </a:lnTo>
                  <a:lnTo>
                    <a:pt x="135185" y="0"/>
                  </a:lnTo>
                  <a:lnTo>
                    <a:pt x="3488123" y="0"/>
                  </a:lnTo>
                  <a:lnTo>
                    <a:pt x="3527307" y="5788"/>
                  </a:lnTo>
                  <a:lnTo>
                    <a:pt x="3563242" y="22761"/>
                  </a:lnTo>
                  <a:lnTo>
                    <a:pt x="3592676" y="49466"/>
                  </a:lnTo>
                  <a:lnTo>
                    <a:pt x="3613019" y="83452"/>
                  </a:lnTo>
                  <a:lnTo>
                    <a:pt x="3622666" y="121868"/>
                  </a:lnTo>
                  <a:lnTo>
                    <a:pt x="3623309" y="135185"/>
                  </a:lnTo>
                  <a:lnTo>
                    <a:pt x="3623309" y="4177098"/>
                  </a:lnTo>
                  <a:lnTo>
                    <a:pt x="3617521" y="4216282"/>
                  </a:lnTo>
                  <a:lnTo>
                    <a:pt x="3600547" y="4252217"/>
                  </a:lnTo>
                  <a:lnTo>
                    <a:pt x="3573843" y="4281651"/>
                  </a:lnTo>
                  <a:lnTo>
                    <a:pt x="3539856" y="4301994"/>
                  </a:lnTo>
                  <a:lnTo>
                    <a:pt x="3501440" y="4311641"/>
                  </a:lnTo>
                  <a:lnTo>
                    <a:pt x="3488123" y="4312284"/>
                  </a:lnTo>
                  <a:close/>
                </a:path>
              </a:pathLst>
            </a:custGeom>
            <a:solidFill>
              <a:srgbClr val="16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000" y="1938020"/>
              <a:ext cx="3623310" cy="4312285"/>
            </a:xfrm>
            <a:custGeom>
              <a:avLst/>
              <a:gdLst/>
              <a:ahLst/>
              <a:cxnLst/>
              <a:rect l="l" t="t" r="r" b="b"/>
              <a:pathLst>
                <a:path w="3623310" h="4312285">
                  <a:moveTo>
                    <a:pt x="0" y="135185"/>
                  </a:moveTo>
                  <a:lnTo>
                    <a:pt x="5788" y="96001"/>
                  </a:lnTo>
                  <a:lnTo>
                    <a:pt x="22761" y="60066"/>
                  </a:lnTo>
                  <a:lnTo>
                    <a:pt x="49466" y="30633"/>
                  </a:lnTo>
                  <a:lnTo>
                    <a:pt x="83452" y="10290"/>
                  </a:lnTo>
                  <a:lnTo>
                    <a:pt x="121868" y="643"/>
                  </a:lnTo>
                  <a:lnTo>
                    <a:pt x="135185" y="0"/>
                  </a:lnTo>
                  <a:lnTo>
                    <a:pt x="3488123" y="0"/>
                  </a:lnTo>
                  <a:lnTo>
                    <a:pt x="3527307" y="5788"/>
                  </a:lnTo>
                  <a:lnTo>
                    <a:pt x="3563242" y="22761"/>
                  </a:lnTo>
                  <a:lnTo>
                    <a:pt x="3592676" y="49466"/>
                  </a:lnTo>
                  <a:lnTo>
                    <a:pt x="3613019" y="83452"/>
                  </a:lnTo>
                  <a:lnTo>
                    <a:pt x="3622666" y="121868"/>
                  </a:lnTo>
                  <a:lnTo>
                    <a:pt x="3623309" y="135185"/>
                  </a:lnTo>
                  <a:lnTo>
                    <a:pt x="3623309" y="4177098"/>
                  </a:lnTo>
                  <a:lnTo>
                    <a:pt x="3617521" y="4216282"/>
                  </a:lnTo>
                  <a:lnTo>
                    <a:pt x="3600547" y="4252217"/>
                  </a:lnTo>
                  <a:lnTo>
                    <a:pt x="3573843" y="4281651"/>
                  </a:lnTo>
                  <a:lnTo>
                    <a:pt x="3539856" y="4301994"/>
                  </a:lnTo>
                  <a:lnTo>
                    <a:pt x="3501440" y="4311641"/>
                  </a:lnTo>
                  <a:lnTo>
                    <a:pt x="3488123" y="4312284"/>
                  </a:lnTo>
                  <a:lnTo>
                    <a:pt x="135185" y="4312284"/>
                  </a:lnTo>
                  <a:lnTo>
                    <a:pt x="96001" y="4306496"/>
                  </a:lnTo>
                  <a:lnTo>
                    <a:pt x="60066" y="4289522"/>
                  </a:lnTo>
                  <a:lnTo>
                    <a:pt x="30633" y="4262818"/>
                  </a:lnTo>
                  <a:lnTo>
                    <a:pt x="10290" y="4228831"/>
                  </a:lnTo>
                  <a:lnTo>
                    <a:pt x="643" y="4190415"/>
                  </a:lnTo>
                  <a:lnTo>
                    <a:pt x="0" y="4177098"/>
                  </a:lnTo>
                  <a:lnTo>
                    <a:pt x="0" y="135185"/>
                  </a:lnTo>
                  <a:close/>
                </a:path>
              </a:pathLst>
            </a:custGeom>
            <a:ln w="25400">
              <a:solidFill>
                <a:srgbClr val="16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8489160" y="1928879"/>
            <a:ext cx="3279775" cy="4260850"/>
          </a:xfrm>
          <a:custGeom>
            <a:avLst/>
            <a:gdLst/>
            <a:ahLst/>
            <a:cxnLst/>
            <a:rect l="l" t="t" r="r" b="b"/>
            <a:pathLst>
              <a:path w="3279775" h="4260850">
                <a:moveTo>
                  <a:pt x="0" y="188031"/>
                </a:moveTo>
                <a:lnTo>
                  <a:pt x="8051" y="133530"/>
                </a:lnTo>
                <a:lnTo>
                  <a:pt x="31659" y="83547"/>
                </a:lnTo>
                <a:lnTo>
                  <a:pt x="68803" y="42608"/>
                </a:lnTo>
                <a:lnTo>
                  <a:pt x="116075" y="14313"/>
                </a:lnTo>
                <a:lnTo>
                  <a:pt x="169508" y="894"/>
                </a:lnTo>
                <a:lnTo>
                  <a:pt x="188031" y="0"/>
                </a:lnTo>
                <a:lnTo>
                  <a:pt x="3091208" y="0"/>
                </a:lnTo>
                <a:lnTo>
                  <a:pt x="3145709" y="8051"/>
                </a:lnTo>
                <a:lnTo>
                  <a:pt x="3195692" y="31659"/>
                </a:lnTo>
                <a:lnTo>
                  <a:pt x="3236631" y="68803"/>
                </a:lnTo>
                <a:lnTo>
                  <a:pt x="3264927" y="116075"/>
                </a:lnTo>
                <a:lnTo>
                  <a:pt x="3278345" y="169508"/>
                </a:lnTo>
                <a:lnTo>
                  <a:pt x="3279240" y="188031"/>
                </a:lnTo>
                <a:lnTo>
                  <a:pt x="3279240" y="4072208"/>
                </a:lnTo>
                <a:lnTo>
                  <a:pt x="3271188" y="4126709"/>
                </a:lnTo>
                <a:lnTo>
                  <a:pt x="3247580" y="4176692"/>
                </a:lnTo>
                <a:lnTo>
                  <a:pt x="3210436" y="4217631"/>
                </a:lnTo>
                <a:lnTo>
                  <a:pt x="3163164" y="4245926"/>
                </a:lnTo>
                <a:lnTo>
                  <a:pt x="3109731" y="4259345"/>
                </a:lnTo>
                <a:lnTo>
                  <a:pt x="3091208" y="4260240"/>
                </a:lnTo>
                <a:lnTo>
                  <a:pt x="188031" y="4260240"/>
                </a:lnTo>
                <a:lnTo>
                  <a:pt x="133530" y="4252188"/>
                </a:lnTo>
                <a:lnTo>
                  <a:pt x="83547" y="4228579"/>
                </a:lnTo>
                <a:lnTo>
                  <a:pt x="42608" y="4191436"/>
                </a:lnTo>
                <a:lnTo>
                  <a:pt x="14313" y="4144164"/>
                </a:lnTo>
                <a:lnTo>
                  <a:pt x="894" y="4090731"/>
                </a:lnTo>
                <a:lnTo>
                  <a:pt x="0" y="4072208"/>
                </a:lnTo>
                <a:lnTo>
                  <a:pt x="0" y="188031"/>
                </a:lnTo>
                <a:close/>
              </a:path>
            </a:pathLst>
          </a:custGeom>
          <a:ln w="19050">
            <a:solidFill>
              <a:srgbClr val="1637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73789" y="1976690"/>
            <a:ext cx="3277235" cy="4208145"/>
            <a:chOff x="573789" y="1976690"/>
            <a:chExt cx="3277235" cy="4208145"/>
          </a:xfrm>
        </p:grpSpPr>
        <p:sp>
          <p:nvSpPr>
            <p:cNvPr id="12" name="object 12"/>
            <p:cNvSpPr/>
            <p:nvPr/>
          </p:nvSpPr>
          <p:spPr>
            <a:xfrm>
              <a:off x="580139" y="1983040"/>
              <a:ext cx="3264535" cy="4195445"/>
            </a:xfrm>
            <a:custGeom>
              <a:avLst/>
              <a:gdLst/>
              <a:ahLst/>
              <a:cxnLst/>
              <a:rect l="l" t="t" r="r" b="b"/>
              <a:pathLst>
                <a:path w="3264535" h="4195445">
                  <a:moveTo>
                    <a:pt x="3264479" y="4195291"/>
                  </a:moveTo>
                  <a:lnTo>
                    <a:pt x="0" y="4195291"/>
                  </a:lnTo>
                  <a:lnTo>
                    <a:pt x="0" y="0"/>
                  </a:lnTo>
                  <a:lnTo>
                    <a:pt x="3264479" y="0"/>
                  </a:lnTo>
                  <a:lnTo>
                    <a:pt x="3264479" y="4195291"/>
                  </a:lnTo>
                  <a:close/>
                </a:path>
              </a:pathLst>
            </a:custGeom>
            <a:solidFill>
              <a:srgbClr val="16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0139" y="1983040"/>
              <a:ext cx="3264535" cy="4195445"/>
            </a:xfrm>
            <a:custGeom>
              <a:avLst/>
              <a:gdLst/>
              <a:ahLst/>
              <a:cxnLst/>
              <a:rect l="l" t="t" r="r" b="b"/>
              <a:pathLst>
                <a:path w="3264535" h="4195445">
                  <a:moveTo>
                    <a:pt x="0" y="0"/>
                  </a:moveTo>
                  <a:lnTo>
                    <a:pt x="3264479" y="0"/>
                  </a:lnTo>
                  <a:lnTo>
                    <a:pt x="3264479" y="4195291"/>
                  </a:lnTo>
                  <a:lnTo>
                    <a:pt x="0" y="41952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6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780" y="4099840"/>
              <a:ext cx="2591639" cy="182843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641192" y="1739272"/>
            <a:ext cx="1583690" cy="404495"/>
            <a:chOff x="8641192" y="1739272"/>
            <a:chExt cx="1583690" cy="404495"/>
          </a:xfrm>
        </p:grpSpPr>
        <p:sp>
          <p:nvSpPr>
            <p:cNvPr id="16" name="object 16"/>
            <p:cNvSpPr/>
            <p:nvPr/>
          </p:nvSpPr>
          <p:spPr>
            <a:xfrm>
              <a:off x="8655480" y="1753560"/>
              <a:ext cx="1555115" cy="375920"/>
            </a:xfrm>
            <a:custGeom>
              <a:avLst/>
              <a:gdLst/>
              <a:ahLst/>
              <a:cxnLst/>
              <a:rect l="l" t="t" r="r" b="b"/>
              <a:pathLst>
                <a:path w="1555115" h="375919">
                  <a:moveTo>
                    <a:pt x="1387534" y="375840"/>
                  </a:moveTo>
                  <a:lnTo>
                    <a:pt x="167305" y="375840"/>
                  </a:lnTo>
                  <a:lnTo>
                    <a:pt x="150823" y="375044"/>
                  </a:lnTo>
                  <a:lnTo>
                    <a:pt x="103280" y="363104"/>
                  </a:lnTo>
                  <a:lnTo>
                    <a:pt x="61219" y="337928"/>
                  </a:lnTo>
                  <a:lnTo>
                    <a:pt x="28169" y="301502"/>
                  </a:lnTo>
                  <a:lnTo>
                    <a:pt x="7163" y="257028"/>
                  </a:lnTo>
                  <a:lnTo>
                    <a:pt x="0" y="208534"/>
                  </a:lnTo>
                  <a:lnTo>
                    <a:pt x="0" y="167305"/>
                  </a:lnTo>
                  <a:lnTo>
                    <a:pt x="7163" y="118811"/>
                  </a:lnTo>
                  <a:lnTo>
                    <a:pt x="28169" y="74337"/>
                  </a:lnTo>
                  <a:lnTo>
                    <a:pt x="61219" y="37911"/>
                  </a:lnTo>
                  <a:lnTo>
                    <a:pt x="103280" y="12735"/>
                  </a:lnTo>
                  <a:lnTo>
                    <a:pt x="150823" y="795"/>
                  </a:lnTo>
                  <a:lnTo>
                    <a:pt x="167305" y="0"/>
                  </a:lnTo>
                  <a:lnTo>
                    <a:pt x="1387534" y="0"/>
                  </a:lnTo>
                  <a:lnTo>
                    <a:pt x="1436028" y="7163"/>
                  </a:lnTo>
                  <a:lnTo>
                    <a:pt x="1480501" y="28169"/>
                  </a:lnTo>
                  <a:lnTo>
                    <a:pt x="1516928" y="61219"/>
                  </a:lnTo>
                  <a:lnTo>
                    <a:pt x="1542104" y="103280"/>
                  </a:lnTo>
                  <a:lnTo>
                    <a:pt x="1554043" y="150823"/>
                  </a:lnTo>
                  <a:lnTo>
                    <a:pt x="1554839" y="167305"/>
                  </a:lnTo>
                  <a:lnTo>
                    <a:pt x="1554839" y="208534"/>
                  </a:lnTo>
                  <a:lnTo>
                    <a:pt x="1547676" y="257028"/>
                  </a:lnTo>
                  <a:lnTo>
                    <a:pt x="1526670" y="301502"/>
                  </a:lnTo>
                  <a:lnTo>
                    <a:pt x="1493620" y="337928"/>
                  </a:lnTo>
                  <a:lnTo>
                    <a:pt x="1451559" y="363104"/>
                  </a:lnTo>
                  <a:lnTo>
                    <a:pt x="1404015" y="375044"/>
                  </a:lnTo>
                  <a:lnTo>
                    <a:pt x="1387534" y="375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55480" y="1753560"/>
              <a:ext cx="1555115" cy="375920"/>
            </a:xfrm>
            <a:custGeom>
              <a:avLst/>
              <a:gdLst/>
              <a:ahLst/>
              <a:cxnLst/>
              <a:rect l="l" t="t" r="r" b="b"/>
              <a:pathLst>
                <a:path w="1555115" h="375919">
                  <a:moveTo>
                    <a:pt x="0" y="167305"/>
                  </a:moveTo>
                  <a:lnTo>
                    <a:pt x="7163" y="118811"/>
                  </a:lnTo>
                  <a:lnTo>
                    <a:pt x="28169" y="74337"/>
                  </a:lnTo>
                  <a:lnTo>
                    <a:pt x="61219" y="37911"/>
                  </a:lnTo>
                  <a:lnTo>
                    <a:pt x="103280" y="12735"/>
                  </a:lnTo>
                  <a:lnTo>
                    <a:pt x="150823" y="795"/>
                  </a:lnTo>
                  <a:lnTo>
                    <a:pt x="167305" y="0"/>
                  </a:lnTo>
                  <a:lnTo>
                    <a:pt x="1387534" y="0"/>
                  </a:lnTo>
                  <a:lnTo>
                    <a:pt x="1436028" y="7163"/>
                  </a:lnTo>
                  <a:lnTo>
                    <a:pt x="1480501" y="28169"/>
                  </a:lnTo>
                  <a:lnTo>
                    <a:pt x="1516928" y="61219"/>
                  </a:lnTo>
                  <a:lnTo>
                    <a:pt x="1542104" y="103280"/>
                  </a:lnTo>
                  <a:lnTo>
                    <a:pt x="1554043" y="150823"/>
                  </a:lnTo>
                  <a:lnTo>
                    <a:pt x="1554839" y="167305"/>
                  </a:lnTo>
                  <a:lnTo>
                    <a:pt x="1554839" y="208534"/>
                  </a:lnTo>
                  <a:lnTo>
                    <a:pt x="1547676" y="257028"/>
                  </a:lnTo>
                  <a:lnTo>
                    <a:pt x="1526670" y="301502"/>
                  </a:lnTo>
                  <a:lnTo>
                    <a:pt x="1493620" y="337928"/>
                  </a:lnTo>
                  <a:lnTo>
                    <a:pt x="1451559" y="363104"/>
                  </a:lnTo>
                  <a:lnTo>
                    <a:pt x="1404015" y="375044"/>
                  </a:lnTo>
                  <a:lnTo>
                    <a:pt x="1387534" y="375840"/>
                  </a:lnTo>
                  <a:lnTo>
                    <a:pt x="167305" y="375840"/>
                  </a:lnTo>
                  <a:lnTo>
                    <a:pt x="118811" y="368676"/>
                  </a:lnTo>
                  <a:lnTo>
                    <a:pt x="74337" y="347670"/>
                  </a:lnTo>
                  <a:lnTo>
                    <a:pt x="37911" y="314620"/>
                  </a:lnTo>
                  <a:lnTo>
                    <a:pt x="12735" y="272559"/>
                  </a:lnTo>
                  <a:lnTo>
                    <a:pt x="795" y="225016"/>
                  </a:lnTo>
                  <a:lnTo>
                    <a:pt x="0" y="208534"/>
                  </a:lnTo>
                  <a:lnTo>
                    <a:pt x="0" y="167305"/>
                  </a:lnTo>
                  <a:close/>
                </a:path>
              </a:pathLst>
            </a:custGeom>
            <a:ln w="28575">
              <a:solidFill>
                <a:srgbClr val="16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47280" y="1797119"/>
              <a:ext cx="1371600" cy="286385"/>
            </a:xfrm>
            <a:custGeom>
              <a:avLst/>
              <a:gdLst/>
              <a:ahLst/>
              <a:cxnLst/>
              <a:rect l="l" t="t" r="r" b="b"/>
              <a:pathLst>
                <a:path w="1371600" h="286385">
                  <a:moveTo>
                    <a:pt x="1371240" y="286199"/>
                  </a:moveTo>
                  <a:lnTo>
                    <a:pt x="0" y="286199"/>
                  </a:lnTo>
                  <a:lnTo>
                    <a:pt x="0" y="0"/>
                  </a:lnTo>
                  <a:lnTo>
                    <a:pt x="1371240" y="0"/>
                  </a:lnTo>
                  <a:lnTo>
                    <a:pt x="1371240" y="286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50000" y="320786"/>
            <a:ext cx="767715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pc="-10" dirty="0"/>
              <a:t>НЕТ</a:t>
            </a:r>
            <a:r>
              <a:rPr spc="-50" dirty="0"/>
              <a:t> </a:t>
            </a:r>
            <a:r>
              <a:rPr spc="-10" dirty="0"/>
              <a:t>ЕДИНОГО</a:t>
            </a:r>
            <a:r>
              <a:rPr spc="-30" dirty="0"/>
              <a:t> </a:t>
            </a:r>
            <a:r>
              <a:rPr spc="-10" dirty="0"/>
              <a:t>ПОРЯДКА</a:t>
            </a:r>
            <a:r>
              <a:rPr spc="-30" dirty="0"/>
              <a:t> </a:t>
            </a:r>
            <a:r>
              <a:rPr spc="-10" dirty="0"/>
              <a:t>СОГЛАСОВАНИЯ</a:t>
            </a:r>
            <a:r>
              <a:rPr spc="-40" dirty="0"/>
              <a:t> </a:t>
            </a:r>
            <a:r>
              <a:rPr spc="-10" dirty="0"/>
              <a:t>ФАСАДНЫХ</a:t>
            </a:r>
            <a:r>
              <a:rPr spc="-30" dirty="0"/>
              <a:t> </a:t>
            </a:r>
            <a:r>
              <a:rPr spc="-10" dirty="0"/>
              <a:t>СХЕМ. </a:t>
            </a:r>
            <a:r>
              <a:rPr spc="-535" dirty="0"/>
              <a:t> </a:t>
            </a:r>
            <a:r>
              <a:rPr spc="-10" dirty="0"/>
              <a:t>ПОДАЧА</a:t>
            </a:r>
            <a:r>
              <a:rPr spc="-35" dirty="0"/>
              <a:t> </a:t>
            </a:r>
            <a:r>
              <a:rPr spc="-10" dirty="0"/>
              <a:t>ОБРАЩЕНИЙ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0" dirty="0"/>
              <a:t>ЛИЧНО</a:t>
            </a:r>
            <a:r>
              <a:rPr spc="-5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«НА</a:t>
            </a:r>
            <a:r>
              <a:rPr spc="-40" dirty="0"/>
              <a:t> </a:t>
            </a:r>
            <a:r>
              <a:rPr spc="-10" dirty="0"/>
              <a:t>БУМАГЕ»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61084" y="2890057"/>
            <a:ext cx="26816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A356B"/>
                </a:solidFill>
                <a:latin typeface="Segoe UI"/>
                <a:cs typeface="Segoe UI"/>
              </a:rPr>
              <a:t>Разработано</a:t>
            </a:r>
            <a:r>
              <a:rPr sz="1800" b="1" spc="-60" dirty="0">
                <a:solidFill>
                  <a:srgbClr val="1A356B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1A356B"/>
                </a:solidFill>
                <a:latin typeface="Segoe UI"/>
                <a:cs typeface="Segoe UI"/>
              </a:rPr>
              <a:t>ТЗ</a:t>
            </a:r>
            <a:endParaRPr sz="1800">
              <a:latin typeface="Segoe UI"/>
              <a:cs typeface="Segoe UI"/>
            </a:endParaRPr>
          </a:p>
          <a:p>
            <a:pPr marL="338455" marR="5080" indent="-287020">
              <a:lnSpc>
                <a:spcPct val="100000"/>
              </a:lnSpc>
              <a:spcBef>
                <a:spcPts val="1440"/>
              </a:spcBef>
              <a:buClr>
                <a:srgbClr val="1A356B"/>
              </a:buClr>
              <a:buFont typeface="Arial MT"/>
              <a:buChar char="•"/>
              <a:tabLst>
                <a:tab pos="394335" algn="l"/>
                <a:tab pos="394970" algn="l"/>
              </a:tabLst>
            </a:pPr>
            <a:r>
              <a:rPr dirty="0"/>
              <a:t>	</a:t>
            </a:r>
            <a:r>
              <a:rPr sz="1800" b="1" spc="-10" dirty="0">
                <a:solidFill>
                  <a:srgbClr val="1A356B"/>
                </a:solidFill>
                <a:latin typeface="Segoe UI"/>
                <a:cs typeface="Segoe UI"/>
              </a:rPr>
              <a:t>Разработан</a:t>
            </a:r>
            <a:r>
              <a:rPr sz="1800" b="1" spc="-90" dirty="0">
                <a:solidFill>
                  <a:srgbClr val="1A356B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1A356B"/>
                </a:solidFill>
                <a:latin typeface="Segoe UI"/>
                <a:cs typeface="Segoe UI"/>
              </a:rPr>
              <a:t>типовой </a:t>
            </a:r>
            <a:r>
              <a:rPr sz="1800" b="1" spc="-480" dirty="0">
                <a:solidFill>
                  <a:srgbClr val="1A356B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1A356B"/>
                </a:solidFill>
                <a:latin typeface="Segoe UI"/>
                <a:cs typeface="Segoe UI"/>
              </a:rPr>
              <a:t>административный </a:t>
            </a:r>
            <a:r>
              <a:rPr sz="1800" b="1" spc="-5" dirty="0">
                <a:solidFill>
                  <a:srgbClr val="1A356B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1A356B"/>
                </a:solidFill>
                <a:latin typeface="Segoe UI"/>
                <a:cs typeface="Segoe UI"/>
              </a:rPr>
              <a:t>регламент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25779" y="3621577"/>
            <a:ext cx="542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955" algn="l"/>
              </a:tabLst>
            </a:pPr>
            <a:r>
              <a:rPr sz="1800" u="sng" dirty="0">
                <a:solidFill>
                  <a:srgbClr val="1A356B"/>
                </a:solidFill>
                <a:uFill>
                  <a:solidFill>
                    <a:srgbClr val="16375D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88300" y="3621577"/>
            <a:ext cx="490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7520" algn="l"/>
              </a:tabLst>
            </a:pPr>
            <a:r>
              <a:rPr sz="1800" u="sng" dirty="0">
                <a:solidFill>
                  <a:srgbClr val="1A356B"/>
                </a:solidFill>
                <a:uFill>
                  <a:solidFill>
                    <a:srgbClr val="16375D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87900" y="4626697"/>
            <a:ext cx="223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A356B"/>
                </a:solidFill>
                <a:latin typeface="Segoe UI"/>
                <a:cs typeface="Segoe UI"/>
              </a:rPr>
              <a:t>Услуга</a:t>
            </a:r>
            <a:r>
              <a:rPr sz="1800" b="1" spc="-90" dirty="0">
                <a:solidFill>
                  <a:srgbClr val="1A356B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1A356B"/>
                </a:solidFill>
                <a:latin typeface="Segoe UI"/>
                <a:cs typeface="Segoe UI"/>
              </a:rPr>
              <a:t>запущена </a:t>
            </a:r>
            <a:r>
              <a:rPr sz="1800" b="1" spc="-480" dirty="0">
                <a:solidFill>
                  <a:srgbClr val="1A356B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1A356B"/>
                </a:solidFill>
                <a:latin typeface="Segoe UI"/>
                <a:cs typeface="Segoe UI"/>
              </a:rPr>
              <a:t>27.06.2023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36568" y="3931920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0" y="75959"/>
                </a:moveTo>
                <a:lnTo>
                  <a:pt x="0" y="0"/>
                </a:lnTo>
                <a:lnTo>
                  <a:pt x="54000" y="31649"/>
                </a:lnTo>
                <a:lnTo>
                  <a:pt x="10800" y="31649"/>
                </a:lnTo>
                <a:lnTo>
                  <a:pt x="10800" y="44309"/>
                </a:lnTo>
                <a:lnTo>
                  <a:pt x="54000" y="44309"/>
                </a:lnTo>
                <a:lnTo>
                  <a:pt x="0" y="75959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0333" y="1455866"/>
            <a:ext cx="1468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6375D"/>
                </a:solidFill>
                <a:latin typeface="Segoe UI"/>
                <a:cs typeface="Segoe UI"/>
              </a:rPr>
              <a:t>ПРОБЛЕМ</a:t>
            </a:r>
            <a:r>
              <a:rPr sz="2000" b="1" dirty="0">
                <a:solidFill>
                  <a:srgbClr val="16375D"/>
                </a:solidFill>
                <a:latin typeface="Segoe UI"/>
                <a:cs typeface="Segoe UI"/>
              </a:rPr>
              <a:t>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pc="-10" dirty="0"/>
              <a:t>Услуга</a:t>
            </a:r>
            <a:r>
              <a:rPr spc="-65" dirty="0"/>
              <a:t> </a:t>
            </a:r>
            <a:r>
              <a:rPr spc="-5" dirty="0"/>
              <a:t>на</a:t>
            </a:r>
            <a:r>
              <a:rPr spc="-65" dirty="0"/>
              <a:t> </a:t>
            </a:r>
            <a:r>
              <a:rPr spc="-10" dirty="0"/>
              <a:t>РПГУ</a:t>
            </a:r>
          </a:p>
          <a:p>
            <a:pPr marL="298450">
              <a:lnSpc>
                <a:spcPct val="100000"/>
              </a:lnSpc>
              <a:spcBef>
                <a:spcPts val="200"/>
              </a:spcBef>
            </a:pPr>
            <a:r>
              <a:rPr sz="1600" spc="-10" dirty="0">
                <a:solidFill>
                  <a:srgbClr val="008F00"/>
                </a:solidFill>
              </a:rPr>
              <a:t>(оказано</a:t>
            </a:r>
            <a:r>
              <a:rPr sz="1600" spc="-40" dirty="0">
                <a:solidFill>
                  <a:srgbClr val="008F00"/>
                </a:solidFill>
              </a:rPr>
              <a:t> </a:t>
            </a:r>
            <a:r>
              <a:rPr sz="1600" spc="-10" dirty="0">
                <a:solidFill>
                  <a:srgbClr val="008F00"/>
                </a:solidFill>
              </a:rPr>
              <a:t>302</a:t>
            </a:r>
            <a:r>
              <a:rPr sz="1600" spc="-35" dirty="0">
                <a:solidFill>
                  <a:srgbClr val="008F00"/>
                </a:solidFill>
              </a:rPr>
              <a:t> </a:t>
            </a:r>
            <a:r>
              <a:rPr sz="1600" spc="-10" dirty="0">
                <a:solidFill>
                  <a:srgbClr val="008F00"/>
                </a:solidFill>
              </a:rPr>
              <a:t>услуги)</a:t>
            </a:r>
            <a:endParaRPr sz="1600"/>
          </a:p>
          <a:p>
            <a:pPr marL="298450" marR="5080" indent="-285750">
              <a:lnSpc>
                <a:spcPct val="110600"/>
              </a:lnSpc>
              <a:spcBef>
                <a:spcPts val="81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b="0" spc="-10" dirty="0">
                <a:latin typeface="Segoe UI"/>
                <a:cs typeface="Segoe UI"/>
              </a:rPr>
              <a:t>Сокращение </a:t>
            </a:r>
            <a:r>
              <a:rPr b="0" spc="-5" dirty="0">
                <a:latin typeface="Segoe UI"/>
                <a:cs typeface="Segoe UI"/>
              </a:rPr>
              <a:t> </a:t>
            </a:r>
            <a:r>
              <a:rPr b="0" spc="-10" dirty="0">
                <a:latin typeface="Segoe UI"/>
                <a:cs typeface="Segoe UI"/>
              </a:rPr>
              <a:t>количества</a:t>
            </a:r>
            <a:r>
              <a:rPr b="0" spc="-90" dirty="0">
                <a:latin typeface="Segoe UI"/>
                <a:cs typeface="Segoe UI"/>
              </a:rPr>
              <a:t> </a:t>
            </a:r>
            <a:r>
              <a:rPr b="0" spc="-10" dirty="0">
                <a:latin typeface="Segoe UI"/>
                <a:cs typeface="Segoe UI"/>
              </a:rPr>
              <a:t>документов </a:t>
            </a:r>
            <a:r>
              <a:rPr b="0" spc="-475" dirty="0">
                <a:latin typeface="Segoe UI"/>
                <a:cs typeface="Segoe UI"/>
              </a:rPr>
              <a:t> </a:t>
            </a:r>
            <a:r>
              <a:rPr dirty="0"/>
              <a:t>с</a:t>
            </a:r>
            <a:r>
              <a:rPr spc="15" dirty="0"/>
              <a:t> </a:t>
            </a:r>
            <a:r>
              <a:rPr dirty="0"/>
              <a:t>7</a:t>
            </a:r>
            <a:r>
              <a:rPr spc="10" dirty="0"/>
              <a:t> </a:t>
            </a:r>
            <a:r>
              <a:rPr spc="-5" dirty="0"/>
              <a:t>до</a:t>
            </a:r>
            <a:r>
              <a:rPr spc="-20" dirty="0"/>
              <a:t> </a:t>
            </a:r>
            <a:r>
              <a:rPr dirty="0"/>
              <a:t>3</a:t>
            </a:r>
          </a:p>
          <a:p>
            <a:pPr marL="298450" marR="494665" indent="-285750">
              <a:lnSpc>
                <a:spcPct val="110000"/>
              </a:lnSpc>
              <a:spcBef>
                <a:spcPts val="85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b="0" spc="-10" dirty="0">
                <a:latin typeface="Segoe UI"/>
                <a:cs typeface="Segoe UI"/>
              </a:rPr>
              <a:t>Сокращение</a:t>
            </a:r>
            <a:r>
              <a:rPr b="0" spc="-90" dirty="0">
                <a:latin typeface="Segoe UI"/>
                <a:cs typeface="Segoe UI"/>
              </a:rPr>
              <a:t> </a:t>
            </a:r>
            <a:r>
              <a:rPr b="0" spc="-10" dirty="0">
                <a:latin typeface="Segoe UI"/>
                <a:cs typeface="Segoe UI"/>
              </a:rPr>
              <a:t>срока </a:t>
            </a:r>
            <a:r>
              <a:rPr b="0" spc="-480" dirty="0">
                <a:latin typeface="Segoe UI"/>
                <a:cs typeface="Segoe UI"/>
              </a:rPr>
              <a:t> </a:t>
            </a:r>
            <a:r>
              <a:rPr b="0" spc="-10" dirty="0">
                <a:latin typeface="Segoe UI"/>
                <a:cs typeface="Segoe UI"/>
              </a:rPr>
              <a:t>согласования</a:t>
            </a:r>
          </a:p>
          <a:p>
            <a:pPr marL="299720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со</a:t>
            </a:r>
            <a:r>
              <a:rPr spc="-50" dirty="0"/>
              <a:t> </a:t>
            </a:r>
            <a:r>
              <a:rPr spc="-10" dirty="0"/>
              <a:t>120</a:t>
            </a:r>
            <a:r>
              <a:rPr spc="-50" dirty="0"/>
              <a:t> </a:t>
            </a:r>
            <a:r>
              <a:rPr spc="-10" dirty="0"/>
              <a:t>дней</a:t>
            </a:r>
            <a:r>
              <a:rPr spc="-50" dirty="0"/>
              <a:t> </a:t>
            </a:r>
            <a:r>
              <a:rPr spc="-5" dirty="0"/>
              <a:t>до</a:t>
            </a:r>
            <a:r>
              <a:rPr spc="-35" dirty="0"/>
              <a:t> </a:t>
            </a:r>
            <a:r>
              <a:rPr spc="-5" dirty="0"/>
              <a:t>15</a:t>
            </a:r>
          </a:p>
          <a:p>
            <a:pPr marL="298450" marR="544195" indent="-285750">
              <a:lnSpc>
                <a:spcPct val="108800"/>
              </a:lnSpc>
              <a:spcBef>
                <a:spcPts val="8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b="0" spc="-10" dirty="0">
                <a:latin typeface="Segoe UI"/>
                <a:cs typeface="Segoe UI"/>
              </a:rPr>
              <a:t>Подача</a:t>
            </a:r>
            <a:r>
              <a:rPr b="0" spc="-90" dirty="0">
                <a:latin typeface="Segoe UI"/>
                <a:cs typeface="Segoe UI"/>
              </a:rPr>
              <a:t> </a:t>
            </a:r>
            <a:r>
              <a:rPr b="0" spc="-10" dirty="0">
                <a:latin typeface="Segoe UI"/>
                <a:cs typeface="Segoe UI"/>
              </a:rPr>
              <a:t>комплекта </a:t>
            </a:r>
            <a:r>
              <a:rPr b="0" spc="-480" dirty="0">
                <a:latin typeface="Segoe UI"/>
                <a:cs typeface="Segoe UI"/>
              </a:rPr>
              <a:t> </a:t>
            </a:r>
            <a:r>
              <a:rPr b="0" spc="-10" dirty="0">
                <a:latin typeface="Segoe UI"/>
                <a:cs typeface="Segoe UI"/>
              </a:rPr>
              <a:t>документов</a:t>
            </a:r>
          </a:p>
          <a:p>
            <a:pPr marL="298450">
              <a:lnSpc>
                <a:spcPct val="100000"/>
              </a:lnSpc>
              <a:spcBef>
                <a:spcPts val="244"/>
              </a:spcBef>
            </a:pPr>
            <a:r>
              <a:rPr dirty="0"/>
              <a:t>в</a:t>
            </a:r>
            <a:r>
              <a:rPr spc="-45" dirty="0"/>
              <a:t> </a:t>
            </a:r>
            <a:r>
              <a:rPr spc="-10" dirty="0"/>
              <a:t>электронном</a:t>
            </a:r>
            <a:r>
              <a:rPr spc="-70" dirty="0"/>
              <a:t> </a:t>
            </a:r>
            <a:r>
              <a:rPr spc="-10" dirty="0"/>
              <a:t>виде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14130" y="2268055"/>
            <a:ext cx="334517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Жалоба</a:t>
            </a:r>
            <a:r>
              <a:rPr sz="2000" b="1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предпринимателя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4130" y="2576081"/>
            <a:ext cx="2917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Segoe UI"/>
                <a:cs typeface="Segoe UI"/>
              </a:rPr>
              <a:t>на</a:t>
            </a:r>
            <a:r>
              <a:rPr sz="20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отказ</a:t>
            </a:r>
            <a:r>
              <a:rPr sz="20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sz="20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размещении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4130" y="2880881"/>
            <a:ext cx="10826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Segoe UI"/>
                <a:cs typeface="Segoe UI"/>
              </a:rPr>
              <a:t>вывеск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54547" y="3931920"/>
            <a:ext cx="48260" cy="76200"/>
          </a:xfrm>
          <a:custGeom>
            <a:avLst/>
            <a:gdLst/>
            <a:ahLst/>
            <a:cxnLst/>
            <a:rect l="l" t="t" r="r" b="b"/>
            <a:pathLst>
              <a:path w="48259" h="76200">
                <a:moveTo>
                  <a:pt x="0" y="75960"/>
                </a:moveTo>
                <a:lnTo>
                  <a:pt x="0" y="0"/>
                </a:lnTo>
                <a:lnTo>
                  <a:pt x="47958" y="31650"/>
                </a:lnTo>
                <a:lnTo>
                  <a:pt x="9591" y="31650"/>
                </a:lnTo>
                <a:lnTo>
                  <a:pt x="9591" y="44310"/>
                </a:lnTo>
                <a:lnTo>
                  <a:pt x="47958" y="44310"/>
                </a:lnTo>
                <a:lnTo>
                  <a:pt x="0" y="75960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22999" y="1790617"/>
            <a:ext cx="1112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820448"/>
                </a:solidFill>
                <a:latin typeface="Segoe UI"/>
                <a:cs typeface="Segoe UI"/>
              </a:rPr>
              <a:t>РЕШЕНИ</a:t>
            </a:r>
            <a:r>
              <a:rPr sz="1800" b="1" dirty="0">
                <a:solidFill>
                  <a:srgbClr val="820448"/>
                </a:solidFill>
                <a:latin typeface="Segoe UI"/>
                <a:cs typeface="Segoe UI"/>
              </a:rPr>
              <a:t>Е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dirty="0"/>
              <a:t>8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796431" y="1790617"/>
            <a:ext cx="1287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6375D"/>
                </a:solidFill>
                <a:latin typeface="Segoe UI"/>
                <a:cs typeface="Segoe UI"/>
              </a:rPr>
              <a:t>РЕЗУЛЬТА</a:t>
            </a:r>
            <a:r>
              <a:rPr sz="1800" b="1" dirty="0">
                <a:solidFill>
                  <a:srgbClr val="16375D"/>
                </a:solidFill>
                <a:latin typeface="Segoe UI"/>
                <a:cs typeface="Segoe UI"/>
              </a:rPr>
              <a:t>Т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31699" y="409200"/>
            <a:ext cx="1718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820448"/>
                </a:solidFill>
                <a:latin typeface="Segoe UI"/>
                <a:cs typeface="Segoe UI"/>
              </a:rPr>
              <a:t>обращени</a:t>
            </a:r>
            <a:r>
              <a:rPr sz="1400" dirty="0">
                <a:solidFill>
                  <a:srgbClr val="820448"/>
                </a:solidFill>
                <a:latin typeface="Segoe UI"/>
                <a:cs typeface="Segoe UI"/>
              </a:rPr>
              <a:t>е</a:t>
            </a:r>
            <a:r>
              <a:rPr sz="1400" spc="-65" dirty="0">
                <a:solidFill>
                  <a:srgbClr val="820448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820448"/>
                </a:solidFill>
                <a:latin typeface="Segoe UI"/>
                <a:cs typeface="Segoe UI"/>
              </a:rPr>
              <a:t>#600503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6135245-186A-192F-D856-B773874E73F9}"/>
              </a:ext>
            </a:extLst>
          </p:cNvPr>
          <p:cNvSpPr/>
          <p:nvPr/>
        </p:nvSpPr>
        <p:spPr>
          <a:xfrm>
            <a:off x="6248128" y="303805"/>
            <a:ext cx="1203668" cy="408127"/>
          </a:xfrm>
          <a:prstGeom prst="roundRect">
            <a:avLst>
              <a:gd name="adj" fmla="val 43904"/>
            </a:avLst>
          </a:prstGeom>
          <a:solidFill>
            <a:srgbClr val="2C29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Было: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88362C97-1B34-2E8B-EC3D-D87BFC2638A6}"/>
              </a:ext>
            </a:extLst>
          </p:cNvPr>
          <p:cNvSpPr/>
          <p:nvPr/>
        </p:nvSpPr>
        <p:spPr>
          <a:xfrm>
            <a:off x="6248128" y="2753797"/>
            <a:ext cx="3000138" cy="408127"/>
          </a:xfrm>
          <a:prstGeom prst="roundRect">
            <a:avLst>
              <a:gd name="adj" fmla="val 43904"/>
            </a:avLst>
          </a:prstGeom>
          <a:solidFill>
            <a:srgbClr val="8204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Сервис на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Инвесткарте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E8383C9-9CF7-EE94-5DC5-758E41ACAB2F}"/>
              </a:ext>
            </a:extLst>
          </p:cNvPr>
          <p:cNvGrpSpPr/>
          <p:nvPr/>
        </p:nvGrpSpPr>
        <p:grpSpPr>
          <a:xfrm>
            <a:off x="6248128" y="891002"/>
            <a:ext cx="6421663" cy="336584"/>
            <a:chOff x="405213" y="1122456"/>
            <a:chExt cx="6421663" cy="3365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8DDD31-B899-F4FC-DDF3-A863B490A9AC}"/>
                </a:ext>
              </a:extLst>
            </p:cNvPr>
            <p:cNvSpPr txBox="1"/>
            <p:nvPr/>
          </p:nvSpPr>
          <p:spPr>
            <a:xfrm>
              <a:off x="752974" y="1136859"/>
              <a:ext cx="6073902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400" kern="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Недостаточность сведений о бизнесе </a:t>
              </a:r>
              <a:r>
                <a:rPr lang="ru-RU" sz="1400" kern="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зонах отдыха у воды</a:t>
              </a:r>
              <a:endParaRPr lang="ru-RU" sz="1400" kern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8" name="Рисунок 27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697C5EAB-B1C2-8576-8FBC-AE9A997A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213" y="1122456"/>
              <a:ext cx="336584" cy="33658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F375570-9D48-DE96-F97D-C7197BB28696}"/>
              </a:ext>
            </a:extLst>
          </p:cNvPr>
          <p:cNvGrpSpPr/>
          <p:nvPr/>
        </p:nvGrpSpPr>
        <p:grpSpPr>
          <a:xfrm>
            <a:off x="6240147" y="1430071"/>
            <a:ext cx="6570959" cy="523220"/>
            <a:chOff x="405213" y="1775034"/>
            <a:chExt cx="6570959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94F001-8A31-732F-E3AA-6D5B910701C9}"/>
                </a:ext>
              </a:extLst>
            </p:cNvPr>
            <p:cNvSpPr txBox="1"/>
            <p:nvPr/>
          </p:nvSpPr>
          <p:spPr>
            <a:xfrm>
              <a:off x="746377" y="1775034"/>
              <a:ext cx="6229795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400" kern="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Отсутствие информации о зонах отдыха у воды </a:t>
              </a:r>
              <a:br>
                <a:rPr lang="ru-RU" sz="1400" kern="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1400" kern="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(точки подключения к сетям, проходимость и др.)</a:t>
              </a:r>
            </a:p>
          </p:txBody>
        </p:sp>
        <p:pic>
          <p:nvPicPr>
            <p:cNvPr id="29" name="Рисунок 28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6A586C07-7C54-4484-8D67-E1FC9393F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213" y="1852850"/>
              <a:ext cx="336584" cy="336584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F4C2957-2AE6-1D0C-A621-B4AAEEEF80BB}"/>
              </a:ext>
            </a:extLst>
          </p:cNvPr>
          <p:cNvGrpSpPr/>
          <p:nvPr/>
        </p:nvGrpSpPr>
        <p:grpSpPr>
          <a:xfrm>
            <a:off x="6248128" y="2146615"/>
            <a:ext cx="5982303" cy="338400"/>
            <a:chOff x="405213" y="2403934"/>
            <a:chExt cx="5982303" cy="3365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BC4872-A699-FB77-6ADD-3EAED6EA41D2}"/>
                </a:ext>
              </a:extLst>
            </p:cNvPr>
            <p:cNvSpPr txBox="1"/>
            <p:nvPr/>
          </p:nvSpPr>
          <p:spPr>
            <a:xfrm>
              <a:off x="752974" y="2426873"/>
              <a:ext cx="5634542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400" kern="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Слабая подсветка бизнеса на пляжах</a:t>
              </a:r>
            </a:p>
          </p:txBody>
        </p:sp>
        <p:pic>
          <p:nvPicPr>
            <p:cNvPr id="30" name="Рисунок 29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09E3B5F2-FFD4-9EBC-B22F-808AD24D2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213" y="2403934"/>
              <a:ext cx="336584" cy="33658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DFF8DFB-8A35-4230-9F3D-594933C7CD2A}"/>
              </a:ext>
            </a:extLst>
          </p:cNvPr>
          <p:cNvSpPr txBox="1"/>
          <p:nvPr/>
        </p:nvSpPr>
        <p:spPr>
          <a:xfrm>
            <a:off x="6667741" y="3426694"/>
            <a:ext cx="4563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Обозначены Зоны отдыха у воды и пляжи </a:t>
            </a:r>
            <a:endParaRPr lang="ru-RU" sz="1400" b="1" kern="100" dirty="0">
              <a:solidFill>
                <a:srgbClr val="19346B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3E9FC4-E7E4-4CF4-AC2C-C70E9DA987C6}"/>
              </a:ext>
            </a:extLst>
          </p:cNvPr>
          <p:cNvSpPr txBox="1"/>
          <p:nvPr/>
        </p:nvSpPr>
        <p:spPr>
          <a:xfrm>
            <a:off x="6667741" y="4429580"/>
            <a:ext cx="6072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решения о старте бизнеса - п</a:t>
            </a:r>
            <a:r>
              <a:rPr lang="ru-RU" sz="1400" b="1" kern="0" dirty="0">
                <a:solidFill>
                  <a:srgbClr val="1934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росмотр сведений </a:t>
            </a:r>
            <a:br>
              <a:rPr lang="ru-RU" sz="1400" b="1" kern="0" dirty="0">
                <a:solidFill>
                  <a:srgbClr val="1934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kern="0" dirty="0">
                <a:solidFill>
                  <a:srgbClr val="1934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действующих зонах отдыха у воды и пляжах</a:t>
            </a:r>
            <a:endParaRPr lang="ru-RU" sz="1400" b="1" kern="100" dirty="0">
              <a:solidFill>
                <a:srgbClr val="19346B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3AED1F-53EE-4C72-9682-8FEE4D34BD3B}"/>
              </a:ext>
            </a:extLst>
          </p:cNvPr>
          <p:cNvSpPr txBox="1"/>
          <p:nvPr/>
        </p:nvSpPr>
        <p:spPr>
          <a:xfrm>
            <a:off x="6655311" y="5179216"/>
            <a:ext cx="6229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Расширение схемы НТО для создания новых бизнесов у воды</a:t>
            </a:r>
            <a:endParaRPr lang="ru-RU" sz="1400" b="1" kern="100" dirty="0">
              <a:solidFill>
                <a:srgbClr val="19346B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9D6DF-5C79-49AC-9179-FD993C41CECF}"/>
              </a:ext>
            </a:extLst>
          </p:cNvPr>
          <p:cNvSpPr txBox="1"/>
          <p:nvPr/>
        </p:nvSpPr>
        <p:spPr>
          <a:xfrm>
            <a:off x="6667741" y="5680018"/>
            <a:ext cx="6072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Услуга по аренде пляжной земли для создания частной зоны </a:t>
            </a:r>
            <a:b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отдыха у воды (пляж в инвестпроект</a:t>
            </a:r>
            <a:endParaRPr lang="ru-RU" sz="1400" b="1" kern="100" dirty="0">
              <a:solidFill>
                <a:srgbClr val="19346B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1F8917-DBC5-9047-972C-4FB5170D2DF7}"/>
              </a:ext>
            </a:extLst>
          </p:cNvPr>
          <p:cNvSpPr txBox="1"/>
          <p:nvPr/>
        </p:nvSpPr>
        <p:spPr>
          <a:xfrm>
            <a:off x="6667741" y="3836649"/>
            <a:ext cx="5959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Возможность просмотра </a:t>
            </a:r>
            <a:r>
              <a:rPr lang="ru-RU" sz="1400" b="1" kern="0" dirty="0">
                <a:solidFill>
                  <a:srgbClr val="1934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уже имеющегося</a:t>
            </a:r>
            <a: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бизнеса у воды </a:t>
            </a:r>
            <a:b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kern="0" dirty="0">
                <a:solidFill>
                  <a:srgbClr val="19346B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в пляжных зонах </a:t>
            </a:r>
            <a:r>
              <a:rPr lang="ru-RU" sz="1400" b="1" kern="0" dirty="0">
                <a:solidFill>
                  <a:srgbClr val="1934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(НТО/МТО)</a:t>
            </a:r>
            <a:endParaRPr lang="ru-RU" sz="1400" b="1" kern="100" dirty="0">
              <a:solidFill>
                <a:srgbClr val="19346B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544FFFC-222B-9089-823D-873F6F032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88" y="3486897"/>
            <a:ext cx="218149" cy="21814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C88E2E5-58F2-E7EB-A8AE-95B4FFB2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88" y="4019962"/>
            <a:ext cx="218149" cy="21814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EE9EF48-7338-9E39-0642-3BDE81B8C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88" y="4612893"/>
            <a:ext cx="218149" cy="21814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479BC82-6CA8-578D-DA07-CB3C435A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88" y="5238112"/>
            <a:ext cx="218149" cy="21814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1C05543-2495-8C26-7C4F-512C3FA4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88" y="5863331"/>
            <a:ext cx="218149" cy="218149"/>
          </a:xfrm>
          <a:prstGeom prst="rect">
            <a:avLst/>
          </a:prstGeom>
        </p:spPr>
      </p:pic>
      <p:cxnSp>
        <p:nvCxnSpPr>
          <p:cNvPr id="43" name="Google Shape;178;g27ca60ef6f7_1_0">
            <a:extLst>
              <a:ext uri="{FF2B5EF4-FFF2-40B4-BE49-F238E27FC236}">
                <a16:creationId xmlns:a16="http://schemas.microsoft.com/office/drawing/2014/main" id="{1400043C-5D03-E77E-5006-93C957E1F656}"/>
              </a:ext>
            </a:extLst>
          </p:cNvPr>
          <p:cNvCxnSpPr>
            <a:cxnSpLocks/>
          </p:cNvCxnSpPr>
          <p:nvPr/>
        </p:nvCxnSpPr>
        <p:spPr>
          <a:xfrm>
            <a:off x="1483567" y="6706402"/>
            <a:ext cx="3905191" cy="0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253A58-20FB-07B1-0E81-72E563B7D6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"/>
          <a:stretch/>
        </p:blipFill>
        <p:spPr>
          <a:xfrm>
            <a:off x="0" y="0"/>
            <a:ext cx="5468917" cy="68580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1" name="Google Shape;176;g27ca60ef6f7_1_0">
            <a:extLst>
              <a:ext uri="{FF2B5EF4-FFF2-40B4-BE49-F238E27FC236}">
                <a16:creationId xmlns:a16="http://schemas.microsoft.com/office/drawing/2014/main" id="{0A5C8074-BB5B-7507-D0E0-CA8761C95A98}"/>
              </a:ext>
            </a:extLst>
          </p:cNvPr>
          <p:cNvPicPr preferRelativeResize="0"/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alphaModFix/>
          </a:blip>
          <a:srcRect/>
          <a:stretch/>
        </p:blipFill>
        <p:spPr>
          <a:xfrm>
            <a:off x="10935243" y="6461732"/>
            <a:ext cx="1043444" cy="269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1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object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089360" y="5460840"/>
            <a:ext cx="1416600" cy="394920"/>
          </a:xfrm>
          <a:prstGeom prst="rect">
            <a:avLst/>
          </a:prstGeom>
          <a:ln w="0">
            <a:noFill/>
          </a:ln>
        </p:spPr>
      </p:pic>
      <p:sp>
        <p:nvSpPr>
          <p:cNvPr id="391" name="Прямоугольник 1"/>
          <p:cNvSpPr/>
          <p:nvPr/>
        </p:nvSpPr>
        <p:spPr>
          <a:xfrm>
            <a:off x="503280" y="2323907"/>
            <a:ext cx="9046567" cy="144483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100"/>
              </a:spcBef>
            </a:pPr>
            <a:r>
              <a:rPr lang="ru-RU" sz="4400" b="1" strike="noStrike" spc="194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ИТОГИ ТИРАЖИРОВАНИЯ ПРАКТИКИ ЦУР «БИЗНЕС»</a:t>
            </a:r>
            <a:endParaRPr lang="ru-RU" sz="4400" b="0" strike="noStrike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92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85800" y="5397480"/>
            <a:ext cx="3861360" cy="795240"/>
          </a:xfrm>
          <a:prstGeom prst="rect">
            <a:avLst/>
          </a:prstGeom>
          <a:ln w="0">
            <a:noFill/>
          </a:ln>
        </p:spPr>
      </p:pic>
      <p:sp>
        <p:nvSpPr>
          <p:cNvPr id="2" name="Номер слайда 1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065A7ED0-6445-450B-B6A3-13EA47DBF8B9}" type="slidenum">
              <a:rPr lang="ru-RU" smtClean="0">
                <a:solidFill>
                  <a:srgbClr val="1A356B"/>
                </a:solidFill>
              </a:rPr>
              <a:t>17</a:t>
            </a:fld>
            <a:endParaRPr lang="ru-RU" dirty="0">
              <a:solidFill>
                <a:srgbClr val="1A356B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о скругленными углами 34"/>
          <p:cNvSpPr/>
          <p:nvPr/>
        </p:nvSpPr>
        <p:spPr>
          <a:xfrm>
            <a:off x="5192051" y="982686"/>
            <a:ext cx="6564650" cy="376236"/>
          </a:xfrm>
          <a:prstGeom prst="roundRect">
            <a:avLst>
              <a:gd name="adj" fmla="val 44515"/>
            </a:avLst>
          </a:prstGeom>
          <a:solidFill>
            <a:schemeClr val="bg1"/>
          </a:solidFill>
          <a:ln w="28575"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со скругленными углами 34"/>
          <p:cNvSpPr/>
          <p:nvPr/>
        </p:nvSpPr>
        <p:spPr>
          <a:xfrm>
            <a:off x="236113" y="1044243"/>
            <a:ext cx="3855868" cy="376236"/>
          </a:xfrm>
          <a:prstGeom prst="roundRect">
            <a:avLst>
              <a:gd name="adj" fmla="val 44515"/>
            </a:avLst>
          </a:prstGeom>
          <a:solidFill>
            <a:schemeClr val="bg1"/>
          </a:solidFill>
          <a:ln w="28575"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Текст. поле 9"/>
          <p:cNvSpPr txBox="1"/>
          <p:nvPr/>
        </p:nvSpPr>
        <p:spPr>
          <a:xfrm>
            <a:off x="208783" y="980645"/>
            <a:ext cx="4202095" cy="1081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80035">
              <a:lnSpc>
                <a:spcPct val="1072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2400" b="1" spc="10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пилотных регионов</a:t>
            </a:r>
            <a:endParaRPr lang="ru-RU" b="1" spc="100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280035">
              <a:lnSpc>
                <a:spcPct val="107200"/>
              </a:lnSpc>
              <a:spcBef>
                <a:spcPts val="100"/>
              </a:spcBef>
              <a:tabLst>
                <a:tab pos="1074420" algn="l"/>
              </a:tabLst>
            </a:pPr>
            <a:endParaRPr lang="ru-RU" b="1" spc="155" dirty="0">
              <a:solidFill>
                <a:srgbClr val="17375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endParaRPr lang="ru-RU" sz="1600" b="1" spc="155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object 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4750" y="5527830"/>
            <a:ext cx="1023359" cy="317103"/>
          </a:xfrm>
          <a:prstGeom prst="rect">
            <a:avLst/>
          </a:prstGeom>
        </p:spPr>
      </p:pic>
      <p:pic>
        <p:nvPicPr>
          <p:cNvPr id="12" name="Picture 4" descr="https://downloader.disk.yandex.ru/preview/9b4277037ed285fead79a7471835fdb8109699882f418de916fa75c34d0cd84b/64f76d09/HdKzF07UlT24DJAaTUNxXKF6mS1c2GKdxUwKolkEQH9iBcR4_LQueR4azrM30moOTWnKvyMMrZ8a7CCc_K44SA%3D%3D?uid=0&amp;filename=%D0%9C%D0%98%D0%98_logo2.png&amp;disposition=inline&amp;hash=&amp;limit=0&amp;content_type=image%2Fpng&amp;owner_uid=0&amp;tknv=v2&amp;size=1872x9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255" y="6097693"/>
            <a:ext cx="1797080" cy="317104"/>
          </a:xfrm>
          <a:prstGeom prst="rect">
            <a:avLst/>
          </a:prstGeom>
          <a:noFill/>
        </p:spPr>
      </p:pic>
      <p:pic>
        <p:nvPicPr>
          <p:cNvPr id="13" name="Picture 2" descr="РАСПП: Министерство экономического развития Российской Федерации | РАСП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2272" y="5327316"/>
            <a:ext cx="1796402" cy="634032"/>
          </a:xfrm>
          <a:prstGeom prst="rect">
            <a:avLst/>
          </a:prstGeom>
          <a:noFill/>
        </p:spPr>
      </p:pic>
      <p:cxnSp>
        <p:nvCxnSpPr>
          <p:cNvPr id="14" name="Прямая соед. линия 1 13"/>
          <p:cNvCxnSpPr/>
          <p:nvPr/>
        </p:nvCxnSpPr>
        <p:spPr>
          <a:xfrm>
            <a:off x="4569897" y="1158867"/>
            <a:ext cx="0" cy="5583788"/>
          </a:xfrm>
          <a:prstGeom prst="straightConnector1">
            <a:avLst/>
          </a:prstGeom>
          <a:ln w="1905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. поле 14"/>
          <p:cNvSpPr txBox="1"/>
          <p:nvPr/>
        </p:nvSpPr>
        <p:spPr>
          <a:xfrm>
            <a:off x="5201480" y="958812"/>
            <a:ext cx="573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ВАЖНО К РЕАЛИЗАЦИИ:</a:t>
            </a:r>
            <a:endParaRPr lang="en-US" sz="2000" b="1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Текст. поле 15"/>
          <p:cNvSpPr txBox="1"/>
          <p:nvPr/>
        </p:nvSpPr>
        <p:spPr>
          <a:xfrm>
            <a:off x="5817699" y="1711424"/>
            <a:ext cx="6201165" cy="330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"/>
              </a:spcBef>
            </a:pPr>
            <a:r>
              <a:rPr lang="ru-RU" sz="1600" b="1" spc="13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Информирование – бизнес знает куда обращаться </a:t>
            </a:r>
            <a:endParaRPr sz="16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5897581" y="5368949"/>
            <a:ext cx="5432631" cy="49532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"/>
              </a:spcBef>
            </a:pPr>
            <a:r>
              <a:rPr lang="ru-RU" sz="1600" b="1" spc="13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Регулярная аналитика -  ВЫЯВЛЕНИЕ СИСТЕМНЫХ вопросов и задач </a:t>
            </a:r>
            <a:endParaRPr sz="16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5874187" y="4679953"/>
            <a:ext cx="566154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15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Регулярное внимание  первых лиц субъекта РФ </a:t>
            </a:r>
            <a:endParaRPr sz="16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5897581" y="3064646"/>
            <a:ext cx="5815881" cy="749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11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Команда для решения задач -  </a:t>
            </a:r>
            <a:r>
              <a:rPr lang="ru-RU" sz="1600" spc="11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министерства- отраслевики, РСО, ФНС, </a:t>
            </a:r>
            <a:r>
              <a:rPr lang="ru-RU" sz="1600" spc="110" dirty="0" err="1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Росреестр</a:t>
            </a:r>
            <a:r>
              <a:rPr lang="ru-RU" sz="1600" spc="11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spc="110" dirty="0" err="1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Роспотребнадзор</a:t>
            </a:r>
            <a:r>
              <a:rPr lang="ru-RU" sz="1600" spc="11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Уполномоченный по защите прав предпринимателей </a:t>
            </a:r>
            <a:endParaRPr sz="1600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5881147" y="3918727"/>
            <a:ext cx="6201165" cy="49532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"/>
              </a:spcBef>
            </a:pPr>
            <a:r>
              <a:rPr lang="ru-RU" sz="1600" b="1" spc="13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Участие всех муниципалитетов -  куратор в муниципальном ЦУР + зам главы/глава</a:t>
            </a:r>
            <a:endParaRPr sz="16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5897581" y="2427295"/>
            <a:ext cx="5815875" cy="239233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"/>
              </a:spcBef>
            </a:pPr>
            <a:r>
              <a:rPr lang="ru-RU" sz="1600" b="1" spc="13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Чтобы все 100% обращений вносились в систему</a:t>
            </a:r>
            <a:endParaRPr sz="16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Изображение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92052" y="1669073"/>
            <a:ext cx="457200" cy="457200"/>
          </a:xfrm>
          <a:prstGeom prst="rect">
            <a:avLst/>
          </a:prstGeom>
        </p:spPr>
      </p:pic>
      <p:pic>
        <p:nvPicPr>
          <p:cNvPr id="26" name="Изображение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92052" y="3108512"/>
            <a:ext cx="457200" cy="457200"/>
          </a:xfrm>
          <a:prstGeom prst="rect">
            <a:avLst/>
          </a:prstGeom>
        </p:spPr>
      </p:pic>
      <p:pic>
        <p:nvPicPr>
          <p:cNvPr id="27" name="Изображение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92052" y="3918727"/>
            <a:ext cx="457200" cy="457200"/>
          </a:xfrm>
          <a:prstGeom prst="rect">
            <a:avLst/>
          </a:prstGeom>
        </p:spPr>
      </p:pic>
      <p:pic>
        <p:nvPicPr>
          <p:cNvPr id="28" name="Изображение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92052" y="2336527"/>
            <a:ext cx="457200" cy="457200"/>
          </a:xfrm>
          <a:prstGeom prst="rect">
            <a:avLst/>
          </a:prstGeom>
        </p:spPr>
      </p:pic>
      <p:pic>
        <p:nvPicPr>
          <p:cNvPr id="29" name="Изображение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01480" y="4580875"/>
            <a:ext cx="457200" cy="457200"/>
          </a:xfrm>
          <a:prstGeom prst="rect">
            <a:avLst/>
          </a:prstGeom>
        </p:spPr>
      </p:pic>
      <p:pic>
        <p:nvPicPr>
          <p:cNvPr id="30" name="Изображение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01480" y="5368949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374" y="1695537"/>
            <a:ext cx="4184487" cy="3295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1.Белгородская область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2.Орловская область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3.Республика Мордовия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4.Ростовская область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5.Сахалинская область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6.Хабаровский край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7.Челябинская область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8.Тульская область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9.Калужская область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r>
              <a:rPr lang="ru-RU" sz="1600" b="1" spc="15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10.Республика Саха (Якутия)</a:t>
            </a:r>
          </a:p>
          <a:p>
            <a:pPr marL="12700" marR="280035">
              <a:lnSpc>
                <a:spcPct val="115000"/>
              </a:lnSpc>
              <a:spcBef>
                <a:spcPts val="100"/>
              </a:spcBef>
              <a:tabLst>
                <a:tab pos="1074420" algn="l"/>
              </a:tabLst>
            </a:pPr>
            <a:endParaRPr lang="ru-RU" sz="1600" dirty="0"/>
          </a:p>
        </p:txBody>
      </p:sp>
      <p:sp>
        <p:nvSpPr>
          <p:cNvPr id="35" name="object 9"/>
          <p:cNvSpPr txBox="1"/>
          <p:nvPr/>
        </p:nvSpPr>
        <p:spPr>
          <a:xfrm>
            <a:off x="5881146" y="6143183"/>
            <a:ext cx="5432631" cy="49532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"/>
              </a:spcBef>
            </a:pPr>
            <a:r>
              <a:rPr lang="ru-RU" sz="1600" b="1" spc="13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базе системных задач- делаем НОВЫЕ СЕРВИСЫ и УСЛУГИ для бизнеса </a:t>
            </a:r>
            <a:endParaRPr sz="16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Изображение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01480" y="6115881"/>
            <a:ext cx="457200" cy="4572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 noEditPoints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B75343F-2E3F-2C71-44A0-E86F5A6D1354}"/>
              </a:ext>
            </a:extLst>
          </p:cNvPr>
          <p:cNvSpPr txBox="1"/>
          <p:nvPr/>
        </p:nvSpPr>
        <p:spPr>
          <a:xfrm>
            <a:off x="355471" y="139881"/>
            <a:ext cx="10851394" cy="47545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5"/>
              </a:spcBef>
            </a:pPr>
            <a:r>
              <a:rPr lang="ru-RU" sz="3200" b="1" spc="-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ИТОГИ ПИЛОТНОГО ВНЕДРЕНИЯ</a:t>
            </a:r>
            <a:endParaRPr sz="24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E0D31CC-4A4F-5BC9-809A-3D1E58A1D919}"/>
              </a:ext>
            </a:extLst>
          </p:cNvPr>
          <p:cNvCxnSpPr>
            <a:cxnSpLocks/>
          </p:cNvCxnSpPr>
          <p:nvPr/>
        </p:nvCxnSpPr>
        <p:spPr>
          <a:xfrm>
            <a:off x="355471" y="643445"/>
            <a:ext cx="11620870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5"/>
          <p:cNvSpPr txBox="1"/>
          <p:nvPr/>
        </p:nvSpPr>
        <p:spPr>
          <a:xfrm>
            <a:off x="1038171" y="1639866"/>
            <a:ext cx="110486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 rtl="0">
              <a:spcBef>
                <a:spcPts val="0"/>
              </a:spcBef>
              <a:spcAft>
                <a:spcPts val="1200"/>
              </a:spcAft>
              <a:buClr>
                <a:srgbClr val="1A356B"/>
              </a:buClr>
              <a:buSzPct val="100000"/>
            </a:pPr>
            <a:r>
              <a:rPr lang="ru-RU" b="1" i="0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Обучены</a:t>
            </a:r>
            <a:r>
              <a:rPr lang="ru-RU" i="0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 </a:t>
            </a:r>
            <a:r>
              <a:rPr lang="ru-RU" sz="2000" b="1" spc="-7" dirty="0">
                <a:solidFill>
                  <a:srgbClr val="00B050"/>
                </a:solidFill>
                <a:latin typeface="Segoe UI" panose="020B0502040204020203" pitchFamily="34" charset="0"/>
                <a:sym typeface="Montserrat"/>
              </a:rPr>
              <a:t>44</a:t>
            </a:r>
            <a:r>
              <a:rPr lang="ru-RU" sz="2000" i="0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 </a:t>
            </a:r>
            <a:r>
              <a:rPr lang="ru-RU" i="0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региональные команды по работе ЦУР «Бизнес»;</a:t>
            </a:r>
          </a:p>
          <a:p>
            <a:pPr algn="l">
              <a:spcAft>
                <a:spcPts val="1200"/>
              </a:spcAft>
              <a:buClr>
                <a:srgbClr val="1A356B"/>
              </a:buClr>
              <a:buSzPct val="100000"/>
            </a:pPr>
            <a:r>
              <a:rPr lang="ru-RU" b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Передано ПО</a:t>
            </a:r>
            <a:r>
              <a:rPr lang="ru-RU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 </a:t>
            </a:r>
            <a:r>
              <a:rPr lang="en-GB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Redmine</a:t>
            </a:r>
            <a:r>
              <a:rPr lang="ru-RU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 </a:t>
            </a:r>
            <a:r>
              <a:rPr lang="ru-RU" sz="2000" b="1" spc="-7" dirty="0">
                <a:solidFill>
                  <a:srgbClr val="00B050"/>
                </a:solidFill>
                <a:latin typeface="Segoe UI" panose="020B0502040204020203" pitchFamily="34" charset="0"/>
                <a:sym typeface="Montserrat"/>
              </a:rPr>
              <a:t>в 2 региона </a:t>
            </a:r>
            <a:r>
              <a:rPr lang="ru-RU" i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(Челябинск, Хабаровск), </a:t>
            </a:r>
            <a:r>
              <a:rPr lang="ru-RU" b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на стадии передачи </a:t>
            </a:r>
            <a:r>
              <a:rPr lang="ru-RU" i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– 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3 региона </a:t>
            </a:r>
            <a:r>
              <a:rPr lang="ru-RU" i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(ХМАО, Нижний Новгород </a:t>
            </a:r>
            <a:r>
              <a:rPr lang="ru-RU" i="1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и Тюмень).</a:t>
            </a:r>
            <a:endParaRPr lang="ru-RU" i="1" dirty="0">
              <a:solidFill>
                <a:srgbClr val="1A356B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Montserrat"/>
            </a:endParaRPr>
          </a:p>
          <a:p>
            <a:pPr algn="l">
              <a:buClr>
                <a:srgbClr val="1A356B"/>
              </a:buClr>
              <a:buSzPct val="100000"/>
            </a:pPr>
            <a:r>
              <a:rPr lang="ru-RU" b="1" i="0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Проведен аудит </a:t>
            </a:r>
            <a:r>
              <a:rPr lang="ru-RU" i="0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в </a:t>
            </a:r>
            <a:r>
              <a:rPr lang="ru-RU" sz="2000" b="1" spc="-7" dirty="0">
                <a:solidFill>
                  <a:srgbClr val="00B050"/>
                </a:solidFill>
                <a:latin typeface="Segoe UI" panose="020B0502040204020203" pitchFamily="34" charset="0"/>
                <a:sym typeface="Montserrat"/>
              </a:rPr>
              <a:t>10 пилотных регионах</a:t>
            </a:r>
            <a:r>
              <a:rPr lang="ru-RU" i="0" u="none" strike="noStrike" cap="none" dirty="0">
                <a:solidFill>
                  <a:srgbClr val="00B05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: </a:t>
            </a:r>
            <a:r>
              <a:rPr lang="ru-RU" b="1" i="0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выданы рекомендации и замечания</a:t>
            </a:r>
            <a:r>
              <a:rPr lang="ru-RU" b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 </a:t>
            </a:r>
          </a:p>
          <a:p>
            <a:pPr algn="l">
              <a:buClr>
                <a:srgbClr val="1A356B"/>
              </a:buClr>
              <a:buSzPct val="100000"/>
            </a:pPr>
            <a:r>
              <a:rPr lang="ru-RU" i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Montserrat"/>
              </a:rPr>
              <a:t>(</a:t>
            </a:r>
            <a:r>
              <a:rPr lang="ru-RU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Мордовия, Саха (Якутия), Хабаровский край, Белгородская, Калужская, Орловская, Ростовская, Сахалинская, Тульская и Челябинская област</a:t>
            </a:r>
            <a:r>
              <a:rPr lang="ru-RU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и) </a:t>
            </a:r>
            <a:endParaRPr lang="ru-RU" i="1" u="none" strike="noStrike" cap="none" dirty="0">
              <a:solidFill>
                <a:srgbClr val="1A356B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Montserrat"/>
            </a:endParaRPr>
          </a:p>
        </p:txBody>
      </p:sp>
      <p:sp>
        <p:nvSpPr>
          <p:cNvPr id="10" name="Текст. поле 198"/>
          <p:cNvSpPr txBox="1"/>
          <p:nvPr/>
        </p:nvSpPr>
        <p:spPr>
          <a:xfrm>
            <a:off x="1038171" y="845519"/>
            <a:ext cx="797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-7" dirty="0">
                <a:solidFill>
                  <a:srgbClr val="00B050"/>
                </a:solidFill>
                <a:latin typeface="Segoe UI" panose="020B0502040204020203" pitchFamily="34" charset="0"/>
                <a:sym typeface="Fira Sans Extra Condensed"/>
              </a:rPr>
              <a:t>Результаты пилотного внедрения:</a:t>
            </a:r>
          </a:p>
        </p:txBody>
      </p:sp>
      <p:sp>
        <p:nvSpPr>
          <p:cNvPr id="24" name="Текст. поле 198"/>
          <p:cNvSpPr txBox="1"/>
          <p:nvPr/>
        </p:nvSpPr>
        <p:spPr>
          <a:xfrm>
            <a:off x="1038171" y="3882323"/>
            <a:ext cx="541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-7" dirty="0">
                <a:solidFill>
                  <a:srgbClr val="00B050"/>
                </a:solidFill>
                <a:latin typeface="Segoe UI" panose="020B0502040204020203" pitchFamily="34" charset="0"/>
                <a:sym typeface="Fira Sans Extra Condensed"/>
              </a:rPr>
              <a:t>Итог</a:t>
            </a:r>
            <a:r>
              <a:rPr lang="ru-RU" sz="3200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Fira Sans Extra Condensed"/>
              </a:rPr>
              <a:t> </a:t>
            </a:r>
            <a:r>
              <a:rPr lang="ru-RU" sz="3200" b="1" spc="-7" dirty="0">
                <a:solidFill>
                  <a:srgbClr val="00B050"/>
                </a:solidFill>
                <a:latin typeface="Segoe UI" panose="020B0502040204020203" pitchFamily="34" charset="0"/>
                <a:sym typeface="Fira Sans Extra Condensed"/>
              </a:rPr>
              <a:t>работы:</a:t>
            </a:r>
          </a:p>
        </p:txBody>
      </p:sp>
      <p:sp>
        <p:nvSpPr>
          <p:cNvPr id="25" name="TextBox 75"/>
          <p:cNvSpPr txBox="1"/>
          <p:nvPr/>
        </p:nvSpPr>
        <p:spPr>
          <a:xfrm>
            <a:off x="932952" y="4493564"/>
            <a:ext cx="112590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 rtl="0">
              <a:spcBef>
                <a:spcPts val="0"/>
              </a:spcBef>
              <a:spcAft>
                <a:spcPts val="0"/>
              </a:spcAft>
              <a:buClr>
                <a:srgbClr val="1A356B"/>
              </a:buClr>
              <a:buSzPct val="100000"/>
            </a:pPr>
            <a:r>
              <a:rPr lang="ru-RU" sz="2000" b="1" i="0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ЦУР «Бизнес» рекомендован в качестве </a:t>
            </a:r>
            <a:r>
              <a:rPr lang="ru-RU" sz="2000" b="1" spc="-7" dirty="0">
                <a:solidFill>
                  <a:srgbClr val="00B050"/>
                </a:solidFill>
                <a:latin typeface="Segoe UI" panose="020B0502040204020203" pitchFamily="34" charset="0"/>
                <a:sym typeface="Arial" panose="020B0604020202020204" pitchFamily="34" charset="0"/>
              </a:rPr>
              <a:t>6 элемента</a:t>
            </a:r>
            <a:r>
              <a:rPr lang="ru-RU" sz="2400" b="1" spc="-7" dirty="0">
                <a:solidFill>
                  <a:srgbClr val="00B050"/>
                </a:solidFill>
                <a:latin typeface="Segoe UI" panose="020B0502040204020203" pitchFamily="34" charset="0"/>
                <a:sym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РЕГИНВЕСТАНДАРТА</a:t>
            </a:r>
            <a:endParaRPr lang="ru-RU" sz="2000" b="1" i="0" u="none" strike="noStrike" cap="none" dirty="0">
              <a:solidFill>
                <a:srgbClr val="1A356B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 panose="020B060402020202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Clr>
                <a:srgbClr val="1A356B"/>
              </a:buClr>
              <a:buSzPct val="100000"/>
            </a:pPr>
            <a:endParaRPr lang="ru-RU" sz="1600" dirty="0">
              <a:solidFill>
                <a:srgbClr val="1A356B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 panose="020B060402020202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Clr>
                <a:srgbClr val="1A356B"/>
              </a:buClr>
              <a:buSzPct val="100000"/>
            </a:pPr>
            <a:r>
              <a:rPr lang="ru-RU" sz="2000" b="1" i="0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Рекомендован ко </a:t>
            </a:r>
            <a:r>
              <a:rPr lang="ru-RU" sz="2000" b="1" spc="-7" dirty="0">
                <a:solidFill>
                  <a:srgbClr val="00B050"/>
                </a:solidFill>
                <a:latin typeface="Segoe UI" panose="020B0502040204020203" pitchFamily="34" charset="0"/>
                <a:sym typeface="Arial" panose="020B0604020202020204" pitchFamily="34" charset="0"/>
              </a:rPr>
              <a:t>внедрению</a:t>
            </a:r>
            <a:r>
              <a:rPr lang="ru-RU" sz="2000" b="1" spc="-7" dirty="0">
                <a:solidFill>
                  <a:srgbClr val="820449"/>
                </a:solidFill>
                <a:latin typeface="Segoe UI" panose="020B0502040204020203" pitchFamily="34" charset="0"/>
                <a:sym typeface="Arial" panose="020B0604020202020204" pitchFamily="34" charset="0"/>
              </a:rPr>
              <a:t> </a:t>
            </a:r>
            <a:r>
              <a:rPr lang="ru-RU" sz="2000" b="1" spc="-7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anose="020B0604020202020204" pitchFamily="34" charset="0"/>
              </a:rPr>
              <a:t>во всех субъектах Российской Федерации</a:t>
            </a:r>
            <a:endParaRPr lang="ru-RU" sz="2000" b="1" i="0" u="none" strike="noStrike" cap="none" dirty="0">
              <a:solidFill>
                <a:srgbClr val="1A356B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 panose="020B060402020202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Clr>
                <a:srgbClr val="1A356B"/>
              </a:buClr>
              <a:buSzPct val="100000"/>
            </a:pPr>
            <a:endParaRPr lang="ru-RU" sz="1600" dirty="0">
              <a:solidFill>
                <a:srgbClr val="1A356B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 panose="020B060402020202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Clr>
                <a:srgbClr val="1A356B"/>
              </a:buClr>
              <a:buSzPct val="100000"/>
            </a:pPr>
            <a:r>
              <a:rPr lang="ru-RU" sz="1600" i="1" u="none" strike="noStrike" cap="none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Поручение А.Р. Белоусова (Протокол от 20 сентября 2023 г. </a:t>
            </a:r>
            <a:r>
              <a:rPr lang="ru-RU" sz="1600" i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№ </a:t>
            </a:r>
            <a:r>
              <a:rPr lang="ru-RU" sz="1600" i="1" dirty="0" err="1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58пр</a:t>
            </a:r>
            <a:r>
              <a:rPr lang="ru-RU" sz="1600" i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-</a:t>
            </a:r>
            <a:r>
              <a:rPr lang="ru-RU" sz="1600" i="1" dirty="0" err="1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П13</a:t>
            </a:r>
            <a:r>
              <a:rPr lang="ru-RU" sz="1600" i="1" dirty="0">
                <a:solidFill>
                  <a:srgbClr val="1A356B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-АБ)</a:t>
            </a:r>
            <a:endParaRPr lang="ru-RU" sz="1600" i="1" u="none" strike="noStrike" cap="none" dirty="0">
              <a:solidFill>
                <a:srgbClr val="1A356B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 panose="020B0604020202020204" pitchFamily="34" charset="0"/>
            </a:endParaRPr>
          </a:p>
        </p:txBody>
      </p:sp>
      <p:pic>
        <p:nvPicPr>
          <p:cNvPr id="6" name="Изображение 15">
            <a:extLst>
              <a:ext uri="{FF2B5EF4-FFF2-40B4-BE49-F238E27FC236}">
                <a16:creationId xmlns:a16="http://schemas.microsoft.com/office/drawing/2014/main" id="{28D9ABDE-DB44-77CE-EDAF-D0F640EB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398" y="4560297"/>
            <a:ext cx="379554" cy="379554"/>
          </a:xfrm>
          <a:prstGeom prst="rect">
            <a:avLst/>
          </a:prstGeom>
        </p:spPr>
      </p:pic>
      <p:pic>
        <p:nvPicPr>
          <p:cNvPr id="7" name="Изображение 15">
            <a:extLst>
              <a:ext uri="{FF2B5EF4-FFF2-40B4-BE49-F238E27FC236}">
                <a16:creationId xmlns:a16="http://schemas.microsoft.com/office/drawing/2014/main" id="{09526868-4CCF-15E8-44B1-7DD06B1E00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398" y="5132924"/>
            <a:ext cx="379554" cy="379554"/>
          </a:xfrm>
          <a:prstGeom prst="rect">
            <a:avLst/>
          </a:prstGeom>
        </p:spPr>
      </p:pic>
      <p:pic>
        <p:nvPicPr>
          <p:cNvPr id="9" name="Изображение 15">
            <a:extLst>
              <a:ext uri="{FF2B5EF4-FFF2-40B4-BE49-F238E27FC236}">
                <a16:creationId xmlns:a16="http://schemas.microsoft.com/office/drawing/2014/main" id="{BF764E6B-8EA9-45B0-9547-32589E9724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398" y="1690100"/>
            <a:ext cx="379554" cy="37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Изображение 15">
            <a:extLst>
              <a:ext uri="{FF2B5EF4-FFF2-40B4-BE49-F238E27FC236}">
                <a16:creationId xmlns:a16="http://schemas.microsoft.com/office/drawing/2014/main" id="{A503CF2B-3309-486E-B8DD-033E9E66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398" y="2262334"/>
            <a:ext cx="379554" cy="379554"/>
          </a:xfrm>
          <a:prstGeom prst="rect">
            <a:avLst/>
          </a:prstGeom>
        </p:spPr>
      </p:pic>
      <p:pic>
        <p:nvPicPr>
          <p:cNvPr id="12" name="Изображение 15">
            <a:extLst>
              <a:ext uri="{FF2B5EF4-FFF2-40B4-BE49-F238E27FC236}">
                <a16:creationId xmlns:a16="http://schemas.microsoft.com/office/drawing/2014/main" id="{3CF73B99-6764-433C-9DC4-F02BC201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398" y="2860175"/>
            <a:ext cx="379554" cy="379554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7C74D7A9-907F-7F0F-3485-92B421FB5E5C}"/>
              </a:ext>
            </a:extLst>
          </p:cNvPr>
          <p:cNvSpPr txBox="1"/>
          <p:nvPr/>
        </p:nvSpPr>
        <p:spPr>
          <a:xfrm>
            <a:off x="355471" y="139881"/>
            <a:ext cx="10798304" cy="41671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5"/>
              </a:spcBef>
            </a:pPr>
            <a:r>
              <a:rPr lang="ru-RU" sz="2800" b="1" spc="-5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ТИРАЖИРОВАНИЕ ПРАКТИКИ ЦУР «БИЗНЕС» В РЕГИОНАХ</a:t>
            </a:r>
            <a:endParaRPr lang="ru-RU" sz="20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CF22ECE-0474-D85C-F77D-862905EC272A}"/>
              </a:ext>
            </a:extLst>
          </p:cNvPr>
          <p:cNvCxnSpPr>
            <a:cxnSpLocks/>
          </p:cNvCxnSpPr>
          <p:nvPr/>
        </p:nvCxnSpPr>
        <p:spPr>
          <a:xfrm>
            <a:off x="355471" y="643445"/>
            <a:ext cx="11620870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со скругленными углами 81"/>
          <p:cNvSpPr/>
          <p:nvPr/>
        </p:nvSpPr>
        <p:spPr>
          <a:xfrm>
            <a:off x="6968520" y="2283929"/>
            <a:ext cx="4343040" cy="2504880"/>
          </a:xfrm>
          <a:prstGeom prst="roundRect">
            <a:avLst>
              <a:gd name="adj" fmla="val 5316"/>
            </a:avLst>
          </a:prstGeom>
          <a:solidFill>
            <a:schemeClr val="bg1"/>
          </a:solidFill>
          <a:ln w="88900"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>
                <a:solidFill>
                  <a:schemeClr val="lt1"/>
                </a:solidFill>
                <a:latin typeface="Calibri" panose="020F0502020204030204"/>
              </a:rPr>
              <a:t>Если </a:t>
            </a:r>
            <a:endParaRPr lang="ru-RU" sz="18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6" name="Прямоугольник со скругленными углами 78"/>
          <p:cNvSpPr/>
          <p:nvPr/>
        </p:nvSpPr>
        <p:spPr>
          <a:xfrm>
            <a:off x="685800" y="3219209"/>
            <a:ext cx="2412000" cy="626760"/>
          </a:xfrm>
          <a:prstGeom prst="roundRect">
            <a:avLst>
              <a:gd name="adj" fmla="val 25472"/>
            </a:avLst>
          </a:prstGeom>
          <a:solidFill>
            <a:srgbClr val="1A356B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>
              <a:solidFill>
                <a:schemeClr val="lt1"/>
              </a:solidFill>
              <a:latin typeface="Calibri" panose="020F0502020204030204"/>
            </a:endParaRPr>
          </a:p>
        </p:txBody>
      </p:sp>
      <p:sp>
        <p:nvSpPr>
          <p:cNvPr id="177" name="Прямоугольник со скругленными углами 78"/>
          <p:cNvSpPr/>
          <p:nvPr/>
        </p:nvSpPr>
        <p:spPr>
          <a:xfrm>
            <a:off x="685800" y="1525769"/>
            <a:ext cx="3468600" cy="626760"/>
          </a:xfrm>
          <a:prstGeom prst="roundRect">
            <a:avLst>
              <a:gd name="adj" fmla="val 25472"/>
            </a:avLst>
          </a:prstGeom>
          <a:solidFill>
            <a:srgbClr val="1A356B"/>
          </a:solidFill>
          <a:ln w="1905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dirty="0">
              <a:solidFill>
                <a:schemeClr val="lt1"/>
              </a:solidFill>
              <a:latin typeface="Calibri" panose="020F0502020204030204"/>
            </a:endParaRPr>
          </a:p>
        </p:txBody>
      </p:sp>
      <p:sp>
        <p:nvSpPr>
          <p:cNvPr id="178" name="object 2"/>
          <p:cNvSpPr/>
          <p:nvPr/>
        </p:nvSpPr>
        <p:spPr>
          <a:xfrm>
            <a:off x="914400" y="1600289"/>
            <a:ext cx="3962160" cy="44833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7280" rIns="0" bIns="0" anchor="t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135"/>
              </a:spcBef>
            </a:pPr>
            <a:r>
              <a:rPr lang="ru-RU" sz="2800" b="0" strike="noStrike" dirty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</a:rPr>
              <a:t>ЦЕЛЕПОЛАГАНИЕ</a:t>
            </a:r>
            <a:endParaRPr lang="ru-RU" sz="2800" b="0" strike="noStrike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9" name="object 2"/>
          <p:cNvSpPr/>
          <p:nvPr/>
        </p:nvSpPr>
        <p:spPr>
          <a:xfrm>
            <a:off x="7315200" y="3265289"/>
            <a:ext cx="3630240" cy="1253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7280" rIns="0" bIns="0" anchor="t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135"/>
              </a:spcBef>
            </a:pPr>
            <a:r>
              <a:rPr lang="ru-RU" sz="2000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Улучшение бизнес климата в Подмосковье, </a:t>
            </a:r>
            <a:endParaRPr lang="ru-RU" sz="2000" b="0" strike="noStrike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12700" defTabSz="914400">
              <a:lnSpc>
                <a:spcPct val="100000"/>
              </a:lnSpc>
              <a:spcBef>
                <a:spcPts val="135"/>
              </a:spcBef>
            </a:pPr>
            <a:r>
              <a:rPr lang="ru-RU" sz="2000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ускорение запуска инвестпроектов</a:t>
            </a:r>
            <a:endParaRPr lang="ru-RU" sz="2000" b="0" strike="noStrik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0" name="object 2"/>
          <p:cNvSpPr/>
          <p:nvPr/>
        </p:nvSpPr>
        <p:spPr>
          <a:xfrm>
            <a:off x="762120" y="4081409"/>
            <a:ext cx="4883760" cy="12485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7280" rIns="0" bIns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2000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ЦУР «БИЗНЕС» - </a:t>
            </a:r>
            <a:r>
              <a:rPr lang="ru-RU" sz="2000" b="1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единый контур приёма и обработки обращений бизнеса в рамках Инвестиционного стандарта</a:t>
            </a:r>
            <a:endParaRPr lang="ru-RU" sz="2000" b="0" strike="noStrike" dirty="0">
              <a:solidFill>
                <a:srgbClr val="1A356B"/>
              </a:solidFill>
              <a:latin typeface="Arial" panose="020B0604020202020204" pitchFamily="34" charset="0"/>
            </a:endParaRPr>
          </a:p>
        </p:txBody>
      </p:sp>
      <p:sp>
        <p:nvSpPr>
          <p:cNvPr id="181" name="Прямоугольник 2"/>
          <p:cNvSpPr/>
          <p:nvPr/>
        </p:nvSpPr>
        <p:spPr>
          <a:xfrm>
            <a:off x="685800" y="2316329"/>
            <a:ext cx="54097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Эффективное</a:t>
            </a:r>
            <a:r>
              <a:rPr lang="ru-RU" sz="2000" b="1" strike="noStrik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ru-RU" sz="2000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решение запросов бизнеса</a:t>
            </a:r>
            <a:endParaRPr lang="ru-RU" sz="2000" b="0" strike="noStrike" dirty="0">
              <a:solidFill>
                <a:srgbClr val="1A356B"/>
              </a:solidFill>
              <a:latin typeface="Arial" panose="020B0604020202020204" pitchFamily="34" charset="0"/>
            </a:endParaRPr>
          </a:p>
        </p:txBody>
      </p:sp>
      <p:sp>
        <p:nvSpPr>
          <p:cNvPr id="182" name="object 2"/>
          <p:cNvSpPr/>
          <p:nvPr/>
        </p:nvSpPr>
        <p:spPr>
          <a:xfrm>
            <a:off x="880200" y="3293729"/>
            <a:ext cx="2895120" cy="44833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7280" rIns="0" bIns="0" anchor="t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135"/>
              </a:spcBef>
            </a:pPr>
            <a:r>
              <a:rPr lang="ru-RU" sz="2800" b="0" strike="noStrike" dirty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</a:rPr>
              <a:t>МЕХАНИЗМ</a:t>
            </a:r>
            <a:endParaRPr lang="ru-RU" sz="2800" b="0" strike="noStrike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3" name="object 2"/>
          <p:cNvSpPr/>
          <p:nvPr/>
        </p:nvSpPr>
        <p:spPr>
          <a:xfrm>
            <a:off x="7315200" y="2576249"/>
            <a:ext cx="259056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7280" rIns="0" bIns="0" anchor="t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135"/>
              </a:spcBef>
            </a:pPr>
            <a:r>
              <a:rPr lang="ru-RU" sz="2800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РЕЗУЛЬТАТ</a:t>
            </a:r>
            <a:endParaRPr lang="ru-RU" sz="2800" b="0" strike="noStrik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84" name="object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469520" y="6173640"/>
            <a:ext cx="1340280" cy="349920"/>
          </a:xfrm>
          <a:prstGeom prst="rect">
            <a:avLst/>
          </a:prstGeom>
          <a:ln w="0">
            <a:noFill/>
          </a:ln>
        </p:spPr>
      </p:pic>
      <p:sp>
        <p:nvSpPr>
          <p:cNvPr id="185" name="Стрелка: вправо 4"/>
          <p:cNvSpPr/>
          <p:nvPr/>
        </p:nvSpPr>
        <p:spPr>
          <a:xfrm>
            <a:off x="6095880" y="2316329"/>
            <a:ext cx="515160" cy="477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>
              <a:solidFill>
                <a:schemeClr val="lt1"/>
              </a:solidFill>
              <a:latin typeface="Calibri" panose="020F0502020204030204"/>
            </a:endParaRPr>
          </a:p>
        </p:txBody>
      </p:sp>
      <p:sp>
        <p:nvSpPr>
          <p:cNvPr id="186" name="Стрелка: вправо 8"/>
          <p:cNvSpPr/>
          <p:nvPr/>
        </p:nvSpPr>
        <p:spPr>
          <a:xfrm>
            <a:off x="6095880" y="4311089"/>
            <a:ext cx="515160" cy="477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>
              <a:solidFill>
                <a:schemeClr val="lt1"/>
              </a:solidFill>
              <a:latin typeface="Calibri" panose="020F0502020204030204"/>
            </a:endParaRPr>
          </a:p>
        </p:txBody>
      </p:sp>
      <p:sp>
        <p:nvSpPr>
          <p:cNvPr id="2" name="Номер слайда 1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B4D90C09-2E76-4482-8D60-FF8E070F4324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object 8"/>
          <p:cNvSpPr/>
          <p:nvPr/>
        </p:nvSpPr>
        <p:spPr>
          <a:xfrm>
            <a:off x="552960" y="147263"/>
            <a:ext cx="11528204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0" tIns="12240" rIns="0" bIns="0" anchor="b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r>
              <a:rPr lang="ru-RU" sz="3200" b="1" strike="noStrike" spc="103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Система обратной связи </a:t>
            </a:r>
            <a:r>
              <a:rPr lang="ru-RU" sz="3200" strike="noStrike" spc="103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 бизнесом </a:t>
            </a:r>
            <a:r>
              <a:rPr lang="ru-RU" sz="3200" strike="noStrike" spc="52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Подмосковья </a:t>
            </a:r>
            <a:endParaRPr lang="ru-RU" sz="3200" strike="noStrike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E0F417-278D-5009-1517-66984F95C869}"/>
              </a:ext>
            </a:extLst>
          </p:cNvPr>
          <p:cNvCxnSpPr>
            <a:cxnSpLocks/>
          </p:cNvCxnSpPr>
          <p:nvPr/>
        </p:nvCxnSpPr>
        <p:spPr>
          <a:xfrm>
            <a:off x="571130" y="736847"/>
            <a:ext cx="11620870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ямоугольник со скругленными углами 2097163"/>
          <p:cNvSpPr/>
          <p:nvPr/>
        </p:nvSpPr>
        <p:spPr>
          <a:xfrm>
            <a:off x="552960" y="1423800"/>
            <a:ext cx="1904760" cy="474480"/>
          </a:xfrm>
          <a:prstGeom prst="roundRect">
            <a:avLst>
              <a:gd name="adj" fmla="val 18272"/>
            </a:avLst>
          </a:prstGeom>
          <a:noFill/>
          <a:ln>
            <a:solidFill>
              <a:srgbClr val="17375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88" name="TextBox 115"/>
          <p:cNvSpPr/>
          <p:nvPr/>
        </p:nvSpPr>
        <p:spPr>
          <a:xfrm>
            <a:off x="5015520" y="4538463"/>
            <a:ext cx="2391120" cy="116809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02565" defTabSz="914400">
              <a:lnSpc>
                <a:spcPct val="100000"/>
              </a:lnSpc>
            </a:pPr>
            <a:r>
              <a:rPr lang="ru-RU" sz="1400" b="1" strike="noStrike" dirty="0">
                <a:solidFill>
                  <a:srgbClr val="17375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Подход от ИНВЕСТОРА</a:t>
            </a:r>
            <a:endParaRPr lang="ru-RU" sz="14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02565" defTabSz="914400">
              <a:lnSpc>
                <a:spcPct val="100000"/>
              </a:lnSpc>
            </a:pPr>
            <a:endParaRPr lang="ru-RU" sz="1400" b="1" strike="noStrike" dirty="0">
              <a:solidFill>
                <a:srgbClr val="17375E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202565" defTabSz="914400">
              <a:lnSpc>
                <a:spcPct val="100000"/>
              </a:lnSpc>
            </a:pPr>
            <a:r>
              <a:rPr lang="ru-RU" sz="1400" b="1" strike="noStrike" dirty="0">
                <a:solidFill>
                  <a:srgbClr val="17375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Жалобы и сложные ситуации</a:t>
            </a:r>
            <a:endParaRPr lang="ru-RU" sz="14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02565" defTabSz="914400">
              <a:lnSpc>
                <a:spcPct val="100000"/>
              </a:lnSpc>
            </a:pPr>
            <a:r>
              <a:rPr lang="ru-RU" sz="1400" b="1" dirty="0">
                <a:solidFill>
                  <a:srgbClr val="17375E"/>
                </a:solidFill>
                <a:latin typeface="Segoe UI" panose="020B0502040204020203" pitchFamily="34" charset="0"/>
              </a:rPr>
              <a:t>Задачи</a:t>
            </a:r>
          </a:p>
        </p:txBody>
      </p:sp>
      <p:sp>
        <p:nvSpPr>
          <p:cNvPr id="189" name="Прямоугольник 42"/>
          <p:cNvSpPr/>
          <p:nvPr/>
        </p:nvSpPr>
        <p:spPr>
          <a:xfrm>
            <a:off x="2696200" y="1755360"/>
            <a:ext cx="2303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dirty="0">
                <a:solidFill>
                  <a:srgbClr val="17375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ЦУР</a:t>
            </a:r>
            <a:endParaRPr lang="ru-RU" sz="18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0" name="Прямоугольник 48"/>
          <p:cNvSpPr/>
          <p:nvPr/>
        </p:nvSpPr>
        <p:spPr>
          <a:xfrm>
            <a:off x="2907360" y="3100261"/>
            <a:ext cx="20196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450" indent="-171450" defTabSz="914400">
              <a:lnSpc>
                <a:spcPct val="100000"/>
              </a:lnSpc>
              <a:buClr>
                <a:srgbClr val="17375E"/>
              </a:buClr>
              <a:buFont typeface="Calibri" panose="020F0502020204030204"/>
              <a:buAutoNum type="arabicPeriod"/>
            </a:pPr>
            <a:r>
              <a:rPr lang="ru-RU" sz="1200" b="0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Земля и недвижимость</a:t>
            </a:r>
            <a:endParaRPr lang="ru-RU" sz="1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 defTabSz="914400">
              <a:lnSpc>
                <a:spcPct val="100000"/>
              </a:lnSpc>
              <a:buClr>
                <a:srgbClr val="17375E"/>
              </a:buClr>
              <a:buFont typeface="Calibri" panose="020F0502020204030204"/>
              <a:buAutoNum type="arabicPeriod"/>
            </a:pPr>
            <a:r>
              <a:rPr lang="ru-RU" sz="1200" b="0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Меры поддержки</a:t>
            </a:r>
            <a:endParaRPr lang="ru-RU" sz="1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 defTabSz="914400">
              <a:lnSpc>
                <a:spcPct val="100000"/>
              </a:lnSpc>
              <a:buClr>
                <a:srgbClr val="17375E"/>
              </a:buClr>
              <a:buFont typeface="Calibri" panose="020F0502020204030204"/>
              <a:buAutoNum type="arabicPeriod"/>
            </a:pPr>
            <a:r>
              <a:rPr lang="ru-RU" sz="1200" b="0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Подключение к сетям</a:t>
            </a:r>
            <a:endParaRPr lang="ru-RU" sz="1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2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…</a:t>
            </a:r>
            <a:endParaRPr lang="ru-RU" sz="1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1" name="Прямоугольник 49"/>
          <p:cNvSpPr/>
          <p:nvPr/>
        </p:nvSpPr>
        <p:spPr>
          <a:xfrm>
            <a:off x="7453080" y="3232440"/>
            <a:ext cx="1606680" cy="82954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ШТАБ </a:t>
            </a:r>
            <a:br>
              <a:rPr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ЗАЩИТЕ БИЗНЕСА</a:t>
            </a:r>
          </a:p>
        </p:txBody>
      </p:sp>
      <p:sp>
        <p:nvSpPr>
          <p:cNvPr id="192" name="TextBox 50"/>
          <p:cNvSpPr/>
          <p:nvPr/>
        </p:nvSpPr>
        <p:spPr>
          <a:xfrm>
            <a:off x="7342200" y="4022329"/>
            <a:ext cx="19590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1. </a:t>
            </a:r>
            <a:r>
              <a:rPr lang="ru-RU" sz="1400" b="1" strike="noStrike" dirty="0" err="1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Индивидуаль-ные</a:t>
            </a:r>
            <a:r>
              <a:rPr lang="ru-RU" sz="1400" b="1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r>
              <a:rPr lang="ru-RU" sz="14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проблемы бизнеса </a:t>
            </a:r>
            <a:endParaRPr lang="ru-RU" sz="14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" name="TextBox 52"/>
          <p:cNvSpPr/>
          <p:nvPr/>
        </p:nvSpPr>
        <p:spPr>
          <a:xfrm>
            <a:off x="7403040" y="4859950"/>
            <a:ext cx="160992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2. Системные проблемы бизнеса </a:t>
            </a:r>
            <a:endParaRPr lang="ru-RU" sz="14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5" name="Рисунок 7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678040" y="10773000"/>
            <a:ext cx="338760" cy="33876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77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676240" y="11528640"/>
            <a:ext cx="338760" cy="338760"/>
          </a:xfrm>
          <a:prstGeom prst="rect">
            <a:avLst/>
          </a:prstGeom>
          <a:ln w="0">
            <a:noFill/>
          </a:ln>
        </p:spPr>
      </p:pic>
      <p:sp>
        <p:nvSpPr>
          <p:cNvPr id="197" name="Скругленный прямоугольник 79"/>
          <p:cNvSpPr/>
          <p:nvPr/>
        </p:nvSpPr>
        <p:spPr>
          <a:xfrm>
            <a:off x="2890800" y="1419120"/>
            <a:ext cx="2012400" cy="37630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1A35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98" name="Скругленный прямоугольник 80"/>
          <p:cNvSpPr/>
          <p:nvPr/>
        </p:nvSpPr>
        <p:spPr>
          <a:xfrm>
            <a:off x="2890800" y="2478960"/>
            <a:ext cx="1983240" cy="1450844"/>
          </a:xfrm>
          <a:prstGeom prst="roundRect">
            <a:avLst>
              <a:gd name="adj" fmla="val 9386"/>
            </a:avLst>
          </a:prstGeom>
          <a:noFill/>
          <a:ln w="28575">
            <a:solidFill>
              <a:srgbClr val="17375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>
              <a:solidFill>
                <a:srgbClr val="17375E"/>
              </a:solidFill>
              <a:highlight>
                <a:srgbClr val="FFFF00"/>
              </a:highlight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99" name="TextBox 88"/>
          <p:cNvSpPr/>
          <p:nvPr/>
        </p:nvSpPr>
        <p:spPr>
          <a:xfrm>
            <a:off x="5030820" y="2180940"/>
            <a:ext cx="306000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02565" defTabSz="914400">
              <a:lnSpc>
                <a:spcPct val="100000"/>
              </a:lnSpc>
            </a:pPr>
            <a:r>
              <a:rPr lang="ru-RU" sz="14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Обращения</a:t>
            </a:r>
            <a:br>
              <a:rPr sz="1400" dirty="0"/>
            </a:br>
            <a:r>
              <a:rPr lang="ru-RU" sz="14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Консультации  </a:t>
            </a:r>
            <a:endParaRPr lang="ru-RU" sz="14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02565" defTabSz="914400">
              <a:lnSpc>
                <a:spcPct val="100000"/>
              </a:lnSpc>
            </a:pPr>
            <a:r>
              <a:rPr lang="ru-RU" sz="14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Простые задачи</a:t>
            </a:r>
            <a:endParaRPr lang="ru-RU" sz="14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02565" defTabSz="914400">
              <a:lnSpc>
                <a:spcPct val="100000"/>
              </a:lnSpc>
            </a:pPr>
            <a:endParaRPr lang="ru-RU" sz="14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02565" defTabSz="914400">
              <a:lnSpc>
                <a:spcPct val="100000"/>
              </a:lnSpc>
            </a:pPr>
            <a:r>
              <a:rPr lang="en-US" sz="14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endParaRPr lang="ru-RU" sz="14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0" name="TextBox 91"/>
          <p:cNvSpPr/>
          <p:nvPr/>
        </p:nvSpPr>
        <p:spPr>
          <a:xfrm>
            <a:off x="5539955" y="1620705"/>
            <a:ext cx="1438200" cy="58332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strike="noStrike" dirty="0">
                <a:solidFill>
                  <a:srgbClr val="008F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80 %</a:t>
            </a:r>
            <a:endParaRPr lang="ru-RU" sz="3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1" name="TextBox 71"/>
          <p:cNvSpPr/>
          <p:nvPr/>
        </p:nvSpPr>
        <p:spPr>
          <a:xfrm>
            <a:off x="9772560" y="3762123"/>
            <a:ext cx="1839960" cy="146048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defTabSz="914400">
              <a:lnSpc>
                <a:spcPct val="100000"/>
              </a:lnSpc>
              <a:spcAft>
                <a:spcPts val="600"/>
              </a:spcAft>
              <a:buClr>
                <a:srgbClr val="17375E"/>
              </a:buClr>
              <a:buFont typeface="OpenSymbol" panose="05010000000000000000"/>
              <a:buAutoNum type="arabicParenR"/>
            </a:pPr>
            <a:r>
              <a:rPr lang="ru-RU" sz="1200" b="0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СОПРОВОЖДЕНИЕ инвестора до решения вопроса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17375E"/>
              </a:buClr>
              <a:buFont typeface="OpenSymbol" panose="05010000000000000000"/>
              <a:buAutoNum type="arabicParenR"/>
            </a:pPr>
            <a:r>
              <a:rPr lang="ru-RU" sz="1200" b="0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СБОР  всех ведомств и выработка общего решения </a:t>
            </a:r>
            <a:endParaRPr lang="ru-RU" sz="1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2" name="TextBox 54"/>
          <p:cNvSpPr/>
          <p:nvPr/>
        </p:nvSpPr>
        <p:spPr>
          <a:xfrm>
            <a:off x="5478009" y="4043762"/>
            <a:ext cx="147637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strike="noStrike" dirty="0">
                <a:solidFill>
                  <a:srgbClr val="008F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20 %</a:t>
            </a:r>
            <a:endParaRPr lang="ru-RU" sz="3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03" name="Прямая со стрелкой 46"/>
          <p:cNvCxnSpPr/>
          <p:nvPr/>
        </p:nvCxnSpPr>
        <p:spPr>
          <a:xfrm flipH="1">
            <a:off x="9319680" y="3947163"/>
            <a:ext cx="353520" cy="360"/>
          </a:xfrm>
          <a:prstGeom prst="straightConnector1">
            <a:avLst/>
          </a:prstGeom>
          <a:ln w="19050">
            <a:solidFill>
              <a:srgbClr val="1A356B"/>
            </a:solidFill>
            <a:round/>
            <a:tailEnd type="triangle" w="med" len="med"/>
          </a:ln>
        </p:spPr>
      </p:cxnSp>
      <p:cxnSp>
        <p:nvCxnSpPr>
          <p:cNvPr id="204" name="Прямая со стрелкой 46"/>
          <p:cNvCxnSpPr/>
          <p:nvPr/>
        </p:nvCxnSpPr>
        <p:spPr>
          <a:xfrm>
            <a:off x="4930200" y="4328943"/>
            <a:ext cx="416880" cy="360"/>
          </a:xfrm>
          <a:prstGeom prst="straightConnector1">
            <a:avLst/>
          </a:prstGeom>
          <a:ln w="19050">
            <a:solidFill>
              <a:srgbClr val="1A356B"/>
            </a:solidFill>
            <a:round/>
            <a:tailEnd type="triangle" w="med" len="med"/>
          </a:ln>
        </p:spPr>
      </p:cxnSp>
      <p:cxnSp>
        <p:nvCxnSpPr>
          <p:cNvPr id="205" name="Прямая со стрелкой 46"/>
          <p:cNvCxnSpPr/>
          <p:nvPr/>
        </p:nvCxnSpPr>
        <p:spPr>
          <a:xfrm>
            <a:off x="6824020" y="4328943"/>
            <a:ext cx="432360" cy="6480"/>
          </a:xfrm>
          <a:prstGeom prst="straightConnector1">
            <a:avLst/>
          </a:prstGeom>
          <a:ln w="19050">
            <a:solidFill>
              <a:srgbClr val="1A356B"/>
            </a:solidFill>
            <a:round/>
            <a:tailEnd type="triangle" w="med" len="med"/>
          </a:ln>
        </p:spPr>
      </p:cxnSp>
      <p:sp>
        <p:nvSpPr>
          <p:cNvPr id="206" name="Скругленный прямоугольник 79"/>
          <p:cNvSpPr/>
          <p:nvPr/>
        </p:nvSpPr>
        <p:spPr>
          <a:xfrm>
            <a:off x="7342200" y="3047400"/>
            <a:ext cx="1831320" cy="2760840"/>
          </a:xfrm>
          <a:prstGeom prst="roundRect">
            <a:avLst>
              <a:gd name="adj" fmla="val 9386"/>
            </a:avLst>
          </a:prstGeom>
          <a:noFill/>
          <a:ln w="28575">
            <a:solidFill>
              <a:srgbClr val="1A35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07" name="object 8"/>
          <p:cNvSpPr/>
          <p:nvPr/>
        </p:nvSpPr>
        <p:spPr>
          <a:xfrm>
            <a:off x="552960" y="211000"/>
            <a:ext cx="1095264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2240" rIns="0" bIns="0" anchor="b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r>
              <a:rPr lang="ru-RU" sz="3200" b="1" strike="noStrike" spc="103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ЦУР</a:t>
            </a:r>
            <a:r>
              <a:rPr lang="ru-RU" sz="3200" b="1" strike="noStrike" spc="128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strike="noStrike" spc="-32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«Бизнес»:</a:t>
            </a:r>
            <a:r>
              <a:rPr lang="ru-RU" sz="3200" b="0" strike="noStrike" spc="-60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0" strike="noStrike" spc="38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как</a:t>
            </a:r>
            <a:r>
              <a:rPr lang="ru-RU" sz="3200" b="0" strike="noStrike" spc="58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0" strike="noStrike" spc="52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это</a:t>
            </a:r>
            <a:r>
              <a:rPr lang="ru-RU" sz="3200" b="0" strike="noStrike" spc="77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0" strike="noStrike" spc="52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работает в Подмосковье ?</a:t>
            </a:r>
            <a:endParaRPr lang="ru-RU" sz="3200" b="0" strike="noStrike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8" name="Скругленный прямоугольник 80"/>
          <p:cNvSpPr/>
          <p:nvPr/>
        </p:nvSpPr>
        <p:spPr>
          <a:xfrm>
            <a:off x="7342200" y="1462680"/>
            <a:ext cx="1831320" cy="101628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17375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>
              <a:solidFill>
                <a:srgbClr val="17375E"/>
              </a:solidFill>
              <a:highlight>
                <a:srgbClr val="FFFF00"/>
              </a:highlight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09" name="TextBox 6"/>
          <p:cNvSpPr/>
          <p:nvPr/>
        </p:nvSpPr>
        <p:spPr>
          <a:xfrm>
            <a:off x="7482420" y="1633200"/>
            <a:ext cx="154800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dirty="0">
                <a:solidFill>
                  <a:srgbClr val="17375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Профильные министерства и ведомства</a:t>
            </a:r>
            <a:endParaRPr lang="ru-RU" sz="1200" b="1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" name="Прямоугольник 48"/>
          <p:cNvSpPr/>
          <p:nvPr/>
        </p:nvSpPr>
        <p:spPr>
          <a:xfrm>
            <a:off x="3077640" y="2497950"/>
            <a:ext cx="1654920" cy="58332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ЦУР «БИЗНЕС»</a:t>
            </a:r>
            <a:endParaRPr lang="ru-RU" sz="1600" b="0" strike="noStrike" dirty="0">
              <a:solidFill>
                <a:srgbClr val="1A356B"/>
              </a:solidFill>
              <a:latin typeface="Arial" panose="020B0604020202020204" pitchFamily="34" charset="0"/>
            </a:endParaRPr>
          </a:p>
        </p:txBody>
      </p:sp>
      <p:sp>
        <p:nvSpPr>
          <p:cNvPr id="211" name="Прямоугольник 42"/>
          <p:cNvSpPr/>
          <p:nvPr/>
        </p:nvSpPr>
        <p:spPr>
          <a:xfrm>
            <a:off x="2683800" y="4182040"/>
            <a:ext cx="2303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dirty="0">
                <a:solidFill>
                  <a:srgbClr val="17375E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ЦУР</a:t>
            </a:r>
            <a:endParaRPr lang="ru-RU" sz="18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12" name="Прямая со стрелкой 46"/>
          <p:cNvCxnSpPr/>
          <p:nvPr/>
        </p:nvCxnSpPr>
        <p:spPr>
          <a:xfrm>
            <a:off x="4924980" y="1952340"/>
            <a:ext cx="416520" cy="360"/>
          </a:xfrm>
          <a:prstGeom prst="straightConnector1">
            <a:avLst/>
          </a:prstGeom>
          <a:ln w="19050">
            <a:solidFill>
              <a:srgbClr val="1A356B"/>
            </a:solidFill>
            <a:round/>
            <a:tailEnd type="triangle" w="med" len="med"/>
          </a:ln>
        </p:spPr>
      </p:cxnSp>
      <p:cxnSp>
        <p:nvCxnSpPr>
          <p:cNvPr id="213" name="Прямая со стрелкой 46"/>
          <p:cNvCxnSpPr/>
          <p:nvPr/>
        </p:nvCxnSpPr>
        <p:spPr>
          <a:xfrm flipH="1">
            <a:off x="9319680" y="4709283"/>
            <a:ext cx="353520" cy="360"/>
          </a:xfrm>
          <a:prstGeom prst="straightConnector1">
            <a:avLst/>
          </a:prstGeom>
          <a:ln w="19050">
            <a:solidFill>
              <a:srgbClr val="1A356B"/>
            </a:solidFill>
            <a:round/>
            <a:tailEnd type="triangle" w="med" len="med"/>
          </a:ln>
        </p:spPr>
      </p:cxnSp>
      <p:sp>
        <p:nvSpPr>
          <p:cNvPr id="214" name="Текст. поле 2097155"/>
          <p:cNvSpPr/>
          <p:nvPr/>
        </p:nvSpPr>
        <p:spPr>
          <a:xfrm>
            <a:off x="713880" y="1419120"/>
            <a:ext cx="1355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Горячая линия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0150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" name="Текст. поле 2097156"/>
          <p:cNvSpPr/>
          <p:nvPr/>
        </p:nvSpPr>
        <p:spPr>
          <a:xfrm>
            <a:off x="717480" y="1980720"/>
            <a:ext cx="1539000" cy="63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15925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Инвестиционный 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15925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Портал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15925">
              <a:lnSpc>
                <a:spcPct val="100000"/>
              </a:lnSpc>
            </a:pPr>
            <a:r>
              <a:rPr lang="en-US" sz="1050" b="1" u="sng" strike="noStrike">
                <a:solidFill>
                  <a:srgbClr val="0000FF"/>
                </a:solidFill>
                <a:uLnTx/>
                <a:latin typeface="Segoe UI" panose="020B0502040204020203" pitchFamily="34" charset="0"/>
                <a:ea typeface="Segoe UI" panose="020B0502040204020203" pitchFamily="34" charset="0"/>
                <a:hlinkClick r:id="rId5"/>
              </a:rPr>
              <a:t>https://investmo.ru</a:t>
            </a:r>
            <a:endParaRPr lang="ru-RU" sz="105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6" name="Текст. поле 2097157"/>
          <p:cNvSpPr/>
          <p:nvPr/>
        </p:nvSpPr>
        <p:spPr>
          <a:xfrm>
            <a:off x="725040" y="2742840"/>
            <a:ext cx="98992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15925">
              <a:lnSpc>
                <a:spcPct val="100000"/>
              </a:lnSpc>
            </a:pPr>
            <a:r>
              <a:rPr lang="ru-RU" sz="1200" b="1" strike="noStrike" dirty="0" err="1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Добродел</a:t>
            </a:r>
            <a:r>
              <a:rPr lang="ru-RU" sz="12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  <a:endParaRPr lang="ru-RU" sz="1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15925">
              <a:lnSpc>
                <a:spcPct val="100000"/>
              </a:lnSpc>
            </a:pPr>
            <a:r>
              <a:rPr lang="ru-RU" sz="1200" b="1" strike="noStrike" dirty="0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Бизнес </a:t>
            </a:r>
            <a:endParaRPr lang="ru-RU" sz="1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7" name="Текст. поле 2097158"/>
          <p:cNvSpPr/>
          <p:nvPr/>
        </p:nvSpPr>
        <p:spPr>
          <a:xfrm>
            <a:off x="715320" y="3352320"/>
            <a:ext cx="633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МСЭД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" name="Текст. поле 2097159"/>
          <p:cNvSpPr/>
          <p:nvPr/>
        </p:nvSpPr>
        <p:spPr>
          <a:xfrm>
            <a:off x="713880" y="3789360"/>
            <a:ext cx="14536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15925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Встречи 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15925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с бизнесом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9" name="Текст. поле 2097160"/>
          <p:cNvSpPr/>
          <p:nvPr/>
        </p:nvSpPr>
        <p:spPr>
          <a:xfrm>
            <a:off x="730440" y="4409280"/>
            <a:ext cx="8089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dirty="0" err="1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СоцСети</a:t>
            </a:r>
            <a:endParaRPr lang="ru-RU" sz="1200" b="0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0" name="Текст. поле 2097161"/>
          <p:cNvSpPr/>
          <p:nvPr/>
        </p:nvSpPr>
        <p:spPr>
          <a:xfrm>
            <a:off x="725760" y="4893120"/>
            <a:ext cx="16167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Почта Губернатора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1" name="Текст. поле 2097162"/>
          <p:cNvSpPr/>
          <p:nvPr/>
        </p:nvSpPr>
        <p:spPr>
          <a:xfrm>
            <a:off x="703440" y="5480280"/>
            <a:ext cx="1743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15925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Уполномоченный 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15925">
              <a:lnSpc>
                <a:spcPct val="100000"/>
              </a:lnSpc>
            </a:pPr>
            <a:r>
              <a:rPr lang="ru-RU" sz="1200" b="1" strike="noStrike">
                <a:solidFill>
                  <a:schemeClr val="dk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по правам предпринимателей</a:t>
            </a:r>
            <a:endParaRPr lang="ru-RU" sz="12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2" name="Прямоугольник со скругленными углами 2097163"/>
          <p:cNvSpPr/>
          <p:nvPr/>
        </p:nvSpPr>
        <p:spPr>
          <a:xfrm>
            <a:off x="552960" y="1980720"/>
            <a:ext cx="1904760" cy="648000"/>
          </a:xfrm>
          <a:prstGeom prst="roundRect">
            <a:avLst>
              <a:gd name="adj" fmla="val 18272"/>
            </a:avLst>
          </a:prstGeom>
          <a:noFill/>
          <a:ln>
            <a:solidFill>
              <a:srgbClr val="17375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23" name="Прямоугольник со скругленными углами 2097163"/>
          <p:cNvSpPr/>
          <p:nvPr/>
        </p:nvSpPr>
        <p:spPr>
          <a:xfrm>
            <a:off x="552960" y="2748600"/>
            <a:ext cx="1904760" cy="483840"/>
          </a:xfrm>
          <a:prstGeom prst="roundRect">
            <a:avLst>
              <a:gd name="adj" fmla="val 18272"/>
            </a:avLst>
          </a:prstGeom>
          <a:noFill/>
          <a:ln>
            <a:solidFill>
              <a:srgbClr val="17375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24" name="Прямоугольник со скругленными углами 2097163"/>
          <p:cNvSpPr/>
          <p:nvPr/>
        </p:nvSpPr>
        <p:spPr>
          <a:xfrm>
            <a:off x="552960" y="3330000"/>
            <a:ext cx="1904760" cy="350280"/>
          </a:xfrm>
          <a:prstGeom prst="roundRect">
            <a:avLst>
              <a:gd name="adj" fmla="val 18272"/>
            </a:avLst>
          </a:prstGeom>
          <a:noFill/>
          <a:ln>
            <a:solidFill>
              <a:srgbClr val="17375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25" name="Прямоугольник со скругленными углами 2097163"/>
          <p:cNvSpPr/>
          <p:nvPr/>
        </p:nvSpPr>
        <p:spPr>
          <a:xfrm>
            <a:off x="552960" y="3795120"/>
            <a:ext cx="1904760" cy="477720"/>
          </a:xfrm>
          <a:prstGeom prst="roundRect">
            <a:avLst>
              <a:gd name="adj" fmla="val 18272"/>
            </a:avLst>
          </a:prstGeom>
          <a:noFill/>
          <a:ln>
            <a:solidFill>
              <a:srgbClr val="17375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26" name="Прямоугольник со скругленными углами 2097163"/>
          <p:cNvSpPr/>
          <p:nvPr/>
        </p:nvSpPr>
        <p:spPr>
          <a:xfrm>
            <a:off x="552960" y="4363920"/>
            <a:ext cx="1904760" cy="390960"/>
          </a:xfrm>
          <a:prstGeom prst="roundRect">
            <a:avLst>
              <a:gd name="adj" fmla="val 18272"/>
            </a:avLst>
          </a:prstGeom>
          <a:noFill/>
          <a:ln>
            <a:solidFill>
              <a:srgbClr val="17375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27" name="Прямоугольник со скругленными углами 2097163"/>
          <p:cNvSpPr/>
          <p:nvPr/>
        </p:nvSpPr>
        <p:spPr>
          <a:xfrm>
            <a:off x="552960" y="4850280"/>
            <a:ext cx="1904760" cy="390960"/>
          </a:xfrm>
          <a:prstGeom prst="roundRect">
            <a:avLst>
              <a:gd name="adj" fmla="val 18272"/>
            </a:avLst>
          </a:prstGeom>
          <a:noFill/>
          <a:ln>
            <a:solidFill>
              <a:srgbClr val="17375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28" name="Прямоугольник со скругленными углами 2097163"/>
          <p:cNvSpPr/>
          <p:nvPr/>
        </p:nvSpPr>
        <p:spPr>
          <a:xfrm>
            <a:off x="552960" y="5374440"/>
            <a:ext cx="1904760" cy="896760"/>
          </a:xfrm>
          <a:prstGeom prst="roundRect">
            <a:avLst>
              <a:gd name="adj" fmla="val 18272"/>
            </a:avLst>
          </a:prstGeom>
          <a:noFill/>
          <a:ln>
            <a:solidFill>
              <a:srgbClr val="17375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>
              <a:solidFill>
                <a:schemeClr val="lt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B4D90C09-2E76-4482-8D60-FF8E070F4324}" type="slidenum">
              <a:rPr lang="ru-RU" smtClean="0"/>
              <a:t>3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C28F6F5-B2CA-6F5B-BB87-20860C858212}"/>
              </a:ext>
            </a:extLst>
          </p:cNvPr>
          <p:cNvCxnSpPr/>
          <p:nvPr/>
        </p:nvCxnSpPr>
        <p:spPr>
          <a:xfrm>
            <a:off x="7714695" y="73944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9926FC8-FCF5-9D24-3CC4-D522D258FBEB}"/>
              </a:ext>
            </a:extLst>
          </p:cNvPr>
          <p:cNvCxnSpPr>
            <a:cxnSpLocks/>
          </p:cNvCxnSpPr>
          <p:nvPr/>
        </p:nvCxnSpPr>
        <p:spPr>
          <a:xfrm>
            <a:off x="576562" y="816746"/>
            <a:ext cx="11620870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2800" y="1189836"/>
            <a:ext cx="8416156" cy="542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Пилотирование ЦУР «Бизнес» в Московской области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как единой системы отработки обращений бизнеса.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Полноценная работа ЦУР «Бизнес»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Московской области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(подключены все РОИВ, ОМСУ, 11 ТО ФОИВ, 3 РСО, отрабатываются системные и индивидуальные обращения бизнеса).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Пилотирование ЦУР «Бизнес» в 10 регионах РФ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(Республика Мордовия, Саха (Якутия), Хабаровский край, Белгородская, Калужская, Орловская, Ростовская, Сахалинская, Тульская и Челябинская област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и);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Обучение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 р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команд практике ЦУР «Бизнес»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 базе РАНХИГС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 </a:t>
            </a:r>
            <a:r>
              <a:rPr lang="ru-RU" sz="20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ценка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реализации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«пилотными» субъектами РФ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механизма обратной связи (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Поручение А.Р. Белоусова Протокол от 21 июня 2023 г. № АБ-П13-103пр).</a:t>
            </a:r>
            <a:b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  <a:sym typeface="Arial" panose="020B0604020202020204" pitchFamily="34" charset="0"/>
              </a:rPr>
            </a:br>
            <a:b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  <a:sym typeface="Arial" panose="020B0604020202020204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Масштабирование практики ЦУР «Бизнес» на все регионы РФ</a:t>
            </a:r>
            <a:r>
              <a:rPr 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Рекомендован к проработке в качестве 6 элемента </a:t>
            </a:r>
            <a:r>
              <a:rPr lang="ru-RU" sz="2000" b="1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Регинвестстандарта</a:t>
            </a:r>
            <a:r>
              <a:rPr lang="ru-RU" sz="20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2024 года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 panose="020B0604020202020204" pitchFamily="34" charset="0"/>
              </a:rPr>
              <a:t>Поручение А.Р. Белоусова (Протокол от 20 сентября 2023 г. № 58пр-П13-АБ)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Прямоугольник со скругленными углами 3"/>
          <p:cNvSpPr/>
          <p:nvPr/>
        </p:nvSpPr>
        <p:spPr>
          <a:xfrm>
            <a:off x="470036" y="1116531"/>
            <a:ext cx="2985433" cy="921347"/>
          </a:xfrm>
          <a:prstGeom prst="roundRect">
            <a:avLst>
              <a:gd name="adj" fmla="val 23752"/>
            </a:avLst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470037" y="1150370"/>
            <a:ext cx="2908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этап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Ноябрь-декабрь 2022 года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со скругленными углами 3"/>
          <p:cNvSpPr/>
          <p:nvPr/>
        </p:nvSpPr>
        <p:spPr>
          <a:xfrm>
            <a:off x="470036" y="2161457"/>
            <a:ext cx="2985433" cy="925843"/>
          </a:xfrm>
          <a:prstGeom prst="roundRect">
            <a:avLst>
              <a:gd name="adj" fmla="val 23752"/>
            </a:avLst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Текст. поле 4"/>
          <p:cNvSpPr txBox="1"/>
          <p:nvPr/>
        </p:nvSpPr>
        <p:spPr>
          <a:xfrm>
            <a:off x="470038" y="2211516"/>
            <a:ext cx="2908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 этап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Январь 2023 года-по наст. время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со скругленными углами 3"/>
          <p:cNvSpPr/>
          <p:nvPr/>
        </p:nvSpPr>
        <p:spPr>
          <a:xfrm>
            <a:off x="470034" y="3210880"/>
            <a:ext cx="2985433" cy="874689"/>
          </a:xfrm>
          <a:prstGeom prst="roundRect">
            <a:avLst>
              <a:gd name="adj" fmla="val 23752"/>
            </a:avLst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Текст. поле 4"/>
          <p:cNvSpPr txBox="1"/>
          <p:nvPr/>
        </p:nvSpPr>
        <p:spPr>
          <a:xfrm>
            <a:off x="470037" y="3210881"/>
            <a:ext cx="2908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 этап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Март-август 2023 года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со скругленными углами 3"/>
          <p:cNvSpPr/>
          <p:nvPr/>
        </p:nvSpPr>
        <p:spPr>
          <a:xfrm>
            <a:off x="470030" y="4223908"/>
            <a:ext cx="2985433" cy="874688"/>
          </a:xfrm>
          <a:prstGeom prst="roundRect">
            <a:avLst>
              <a:gd name="adj" fmla="val 23752"/>
            </a:avLst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Текст. поле 4"/>
          <p:cNvSpPr txBox="1"/>
          <p:nvPr/>
        </p:nvSpPr>
        <p:spPr>
          <a:xfrm>
            <a:off x="470030" y="4251584"/>
            <a:ext cx="2908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 этап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Июль-сентябрь 2023 года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со скругленными углами 3"/>
          <p:cNvSpPr/>
          <p:nvPr/>
        </p:nvSpPr>
        <p:spPr>
          <a:xfrm>
            <a:off x="470032" y="5299548"/>
            <a:ext cx="2985431" cy="874683"/>
          </a:xfrm>
          <a:prstGeom prst="roundRect">
            <a:avLst>
              <a:gd name="adj" fmla="val 23752"/>
            </a:avLst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Текст. поле 4"/>
          <p:cNvSpPr txBox="1"/>
          <p:nvPr/>
        </p:nvSpPr>
        <p:spPr>
          <a:xfrm>
            <a:off x="470037" y="5307275"/>
            <a:ext cx="2908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 этап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Сентябрь 2023г-по наст. время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C93172A2-2158-C7B3-8555-BA50CD993548}"/>
              </a:ext>
            </a:extLst>
          </p:cNvPr>
          <p:cNvSpPr/>
          <p:nvPr/>
        </p:nvSpPr>
        <p:spPr>
          <a:xfrm>
            <a:off x="371382" y="186399"/>
            <a:ext cx="1095264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2240" rIns="0" bIns="0" anchor="b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r>
              <a:rPr lang="ru-RU" sz="3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Становление механизма обратной связи </a:t>
            </a:r>
            <a:r>
              <a:rPr lang="ru-RU" sz="3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ЦУР «Бизнес»</a:t>
            </a:r>
            <a:endParaRPr lang="ru-RU" sz="3200" b="1" strike="noStrike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BF645E4-7667-3DB0-9262-1D8F2C1DAFAA}"/>
              </a:ext>
            </a:extLst>
          </p:cNvPr>
          <p:cNvCxnSpPr>
            <a:cxnSpLocks/>
          </p:cNvCxnSpPr>
          <p:nvPr/>
        </p:nvCxnSpPr>
        <p:spPr>
          <a:xfrm>
            <a:off x="371382" y="790113"/>
            <a:ext cx="11620870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Текст. поле 6"/>
          <p:cNvSpPr/>
          <p:nvPr/>
        </p:nvSpPr>
        <p:spPr>
          <a:xfrm>
            <a:off x="407160" y="1467720"/>
            <a:ext cx="2736360" cy="730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2" name="Текст. поле 6"/>
          <p:cNvSpPr/>
          <p:nvPr/>
        </p:nvSpPr>
        <p:spPr>
          <a:xfrm>
            <a:off x="8458560" y="1473120"/>
            <a:ext cx="273636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4" name="Изображение 233"/>
          <p:cNvPicPr/>
          <p:nvPr/>
        </p:nvPicPr>
        <p:blipFill>
          <a:blip r:embed="rId3"/>
          <a:srcRect l="25042"/>
          <a:stretch/>
        </p:blipFill>
        <p:spPr>
          <a:xfrm>
            <a:off x="234305" y="1184105"/>
            <a:ext cx="3866640" cy="2487600"/>
          </a:xfrm>
          <a:prstGeom prst="rect">
            <a:avLst/>
          </a:prstGeom>
          <a:ln w="0">
            <a:noFill/>
          </a:ln>
        </p:spPr>
      </p:pic>
      <p:pic>
        <p:nvPicPr>
          <p:cNvPr id="235" name="Изображение 23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320010" y="1184105"/>
            <a:ext cx="3566720" cy="2472065"/>
          </a:xfrm>
          <a:prstGeom prst="rect">
            <a:avLst/>
          </a:prstGeom>
          <a:ln w="0">
            <a:noFill/>
          </a:ln>
        </p:spPr>
      </p:pic>
      <p:pic>
        <p:nvPicPr>
          <p:cNvPr id="236" name="Изображение 235"/>
          <p:cNvPicPr/>
          <p:nvPr/>
        </p:nvPicPr>
        <p:blipFill>
          <a:blip r:embed="rId5"/>
          <a:srcRect t="27738" b="17305"/>
          <a:stretch/>
        </p:blipFill>
        <p:spPr>
          <a:xfrm>
            <a:off x="4372377" y="1184105"/>
            <a:ext cx="3718680" cy="2489540"/>
          </a:xfrm>
          <a:prstGeom prst="rect">
            <a:avLst/>
          </a:prstGeom>
          <a:ln w="0">
            <a:noFill/>
          </a:ln>
        </p:spPr>
      </p:pic>
      <p:sp>
        <p:nvSpPr>
          <p:cNvPr id="10" name="Текст. поле 2097160"/>
          <p:cNvSpPr/>
          <p:nvPr/>
        </p:nvSpPr>
        <p:spPr>
          <a:xfrm>
            <a:off x="285024" y="4000596"/>
            <a:ext cx="3973901" cy="209142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28600" indent="-228600" defTabSz="914400">
              <a:lnSpc>
                <a:spcPct val="100000"/>
              </a:lnSpc>
              <a:buAutoNum type="arabicPeriod"/>
            </a:pPr>
            <a:r>
              <a:rPr lang="ru-RU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Региональный ЦУР-Бизнес</a:t>
            </a:r>
            <a:endParaRPr lang="ru-RU" sz="1200" b="1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Ответственные от каждого министерства + модераторы в ЦУР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Онлайн база знаний</a:t>
            </a:r>
          </a:p>
          <a:p>
            <a:endParaRPr lang="ru-RU" sz="1600" dirty="0">
              <a:solidFill>
                <a:srgbClr val="1A356B"/>
              </a:solidFill>
              <a:latin typeface="Segoe UI" panose="020B0502040204020203" pitchFamily="34" charset="0"/>
            </a:endParaRP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к</a:t>
            </a:r>
            <a:r>
              <a:rPr lang="ru-RU" sz="1600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онсультации</a:t>
            </a:r>
            <a:endParaRPr lang="ru-RU" sz="1600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о</a:t>
            </a:r>
            <a:r>
              <a:rPr lang="ru-RU" sz="1600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тветы на простые вопросы </a:t>
            </a:r>
            <a:endParaRPr lang="ru-RU" sz="1600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простые задачи</a:t>
            </a:r>
            <a:endParaRPr lang="ru-RU" sz="1600" strike="noStrike" dirty="0">
              <a:solidFill>
                <a:srgbClr val="1A356B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 noEditPoints="1"/>
          </p:cNvSpPr>
          <p:nvPr>
            <p:ph type="sldNum" idx="6"/>
          </p:nvPr>
        </p:nvSpPr>
        <p:spPr/>
        <p:txBody>
          <a:bodyPr/>
          <a:lstStyle/>
          <a:p>
            <a:fld id="{B4D90C09-2E76-4482-8D60-FF8E070F4324}" type="slidenum">
              <a:rPr lang="ru-RU" smtClean="0"/>
              <a:t>5</a:t>
            </a:fld>
            <a:endParaRPr lang="ru-RU"/>
          </a:p>
        </p:txBody>
      </p:sp>
      <p:sp>
        <p:nvSpPr>
          <p:cNvPr id="3" name="Текст. поле 2097160"/>
          <p:cNvSpPr/>
          <p:nvPr/>
        </p:nvSpPr>
        <p:spPr>
          <a:xfrm>
            <a:off x="4258926" y="4000596"/>
            <a:ext cx="3674152" cy="233764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2. Штаб по защите бизнеса </a:t>
            </a:r>
          </a:p>
          <a:p>
            <a:pPr marL="285750" indent="-285750" defTabSz="9144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Создан в </a:t>
            </a:r>
            <a:r>
              <a:rPr lang="ru-RU" sz="1600" dirty="0" err="1">
                <a:solidFill>
                  <a:srgbClr val="1A356B"/>
                </a:solidFill>
                <a:latin typeface="Segoe UI" panose="020B0502040204020203" pitchFamily="34" charset="0"/>
              </a:rPr>
              <a:t>МинИнвесте</a:t>
            </a: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 МО</a:t>
            </a:r>
          </a:p>
          <a:p>
            <a:pPr marL="285750" indent="-285750" defTabSz="9144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Работает проектными командами с др. министерствами</a:t>
            </a:r>
          </a:p>
          <a:p>
            <a:pPr defTabSz="914400">
              <a:lnSpc>
                <a:spcPct val="100000"/>
              </a:lnSpc>
            </a:pPr>
            <a:endParaRPr lang="ru-RU" sz="1600" strike="noStrike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сложные</a:t>
            </a:r>
            <a:r>
              <a:rPr lang="ru-RU" sz="1600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задачи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межведомственные задачи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с</a:t>
            </a:r>
            <a:r>
              <a:rPr lang="ru-RU" sz="1600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истемные проблемы – системные решения</a:t>
            </a:r>
            <a:endParaRPr lang="ru-RU" sz="1600" strike="noStrike" dirty="0">
              <a:solidFill>
                <a:srgbClr val="1A356B"/>
              </a:solidFill>
              <a:latin typeface="Arial" panose="020B0604020202020204" pitchFamily="34" charset="0"/>
            </a:endParaRPr>
          </a:p>
        </p:txBody>
      </p:sp>
      <p:sp>
        <p:nvSpPr>
          <p:cNvPr id="4" name="Текст. поле 2097160"/>
          <p:cNvSpPr/>
          <p:nvPr/>
        </p:nvSpPr>
        <p:spPr>
          <a:xfrm>
            <a:off x="8216456" y="4000596"/>
            <a:ext cx="4054791" cy="233764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trike="noStrike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3. Муниципальный ЦУР-Бизнес</a:t>
            </a:r>
          </a:p>
          <a:p>
            <a:pPr marL="285750" indent="-285750" defTabSz="9144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Создан на базе муниципального ЦУР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Глава видит все вопросы бизнеса со своей территории</a:t>
            </a:r>
            <a:endParaRPr lang="ru-RU" sz="1600" strike="noStrike" dirty="0">
              <a:solidFill>
                <a:srgbClr val="1A356B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</a:pPr>
            <a:endParaRPr lang="ru-RU" sz="1600" dirty="0">
              <a:solidFill>
                <a:srgbClr val="1A356B"/>
              </a:solidFill>
              <a:latin typeface="Segoe UI" panose="020B0502040204020203" pitchFamily="34" charset="0"/>
            </a:endParaRPr>
          </a:p>
          <a:p>
            <a:pPr marL="171450" indent="-171450" defTabSz="914400">
              <a:lnSpc>
                <a:spcPct val="100000"/>
              </a:lnSpc>
              <a:buFontTx/>
              <a:buChar char="-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консультации</a:t>
            </a:r>
          </a:p>
          <a:p>
            <a:pPr marL="171450" indent="-171450" defTabSz="914400">
              <a:lnSpc>
                <a:spcPct val="100000"/>
              </a:lnSpc>
              <a:buFontTx/>
              <a:buChar char="-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задачи</a:t>
            </a:r>
          </a:p>
          <a:p>
            <a:pPr marL="171450" indent="-171450" defTabSz="914400">
              <a:lnSpc>
                <a:spcPct val="100000"/>
              </a:lnSpc>
              <a:buFontTx/>
              <a:buChar char="-"/>
            </a:pPr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</a:rPr>
              <a:t>простые проблемы </a:t>
            </a:r>
          </a:p>
          <a:p>
            <a:pPr defTabSz="914400">
              <a:lnSpc>
                <a:spcPct val="100000"/>
              </a:lnSpc>
            </a:pPr>
            <a:endParaRPr lang="ru-RU" sz="1600" dirty="0">
              <a:solidFill>
                <a:srgbClr val="1A356B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A1672AE-3A78-87C2-20C7-48EF503874C5}"/>
              </a:ext>
            </a:extLst>
          </p:cNvPr>
          <p:cNvSpPr/>
          <p:nvPr/>
        </p:nvSpPr>
        <p:spPr>
          <a:xfrm>
            <a:off x="371382" y="186399"/>
            <a:ext cx="1095264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2240" rIns="0" bIns="0" anchor="b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r>
              <a:rPr lang="ru-RU" sz="3200" b="1" strike="noStrike" spc="103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Три формата работы ЦУР</a:t>
            </a:r>
            <a:r>
              <a:rPr lang="ru-RU" sz="3200" b="1" strike="noStrike" spc="128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strike="noStrike" spc="-32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«Бизнес» </a:t>
            </a:r>
            <a:r>
              <a:rPr lang="ru-RU" sz="3200" b="1" strike="noStrike" spc="52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в Подмосковье </a:t>
            </a:r>
            <a:endParaRPr lang="ru-RU" sz="3200" b="1" strike="noStrike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B908AFE-B089-3002-C08C-5B131FBA0C55}"/>
              </a:ext>
            </a:extLst>
          </p:cNvPr>
          <p:cNvCxnSpPr>
            <a:cxnSpLocks/>
          </p:cNvCxnSpPr>
          <p:nvPr/>
        </p:nvCxnSpPr>
        <p:spPr>
          <a:xfrm>
            <a:off x="371382" y="790113"/>
            <a:ext cx="11620870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4934" y="872687"/>
            <a:ext cx="11252718" cy="5785153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11547652" y="6384679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898989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1BA0BD07-CEEA-CB1B-CBB1-F424FFF55561}"/>
              </a:ext>
            </a:extLst>
          </p:cNvPr>
          <p:cNvSpPr/>
          <p:nvPr/>
        </p:nvSpPr>
        <p:spPr>
          <a:xfrm>
            <a:off x="371382" y="186399"/>
            <a:ext cx="1095264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2240" rIns="0" bIns="0" anchor="b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r>
              <a:rPr lang="ru-RU" sz="3200" b="1" strike="noStrike" spc="103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ЦУР</a:t>
            </a:r>
            <a:r>
              <a:rPr lang="ru-RU" sz="3200" b="1" strike="noStrike" spc="128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strike="noStrike" spc="-32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«Бизнес»:</a:t>
            </a:r>
            <a:r>
              <a:rPr lang="ru-RU" sz="3200" b="1" strike="noStrike" spc="-60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strike="noStrike" spc="38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как</a:t>
            </a:r>
            <a:r>
              <a:rPr lang="ru-RU" sz="3200" strike="noStrike" spc="58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strike="noStrike" spc="52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это</a:t>
            </a:r>
            <a:r>
              <a:rPr lang="ru-RU" sz="3200" strike="noStrike" spc="77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strike="noStrike" spc="52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работает в Подмосковье ?</a:t>
            </a:r>
            <a:endParaRPr lang="ru-RU" sz="3200" strike="noStrike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4106192-95BA-5760-7148-3F0C6E024BC6}"/>
              </a:ext>
            </a:extLst>
          </p:cNvPr>
          <p:cNvCxnSpPr>
            <a:cxnSpLocks/>
          </p:cNvCxnSpPr>
          <p:nvPr/>
        </p:nvCxnSpPr>
        <p:spPr>
          <a:xfrm>
            <a:off x="294934" y="790113"/>
            <a:ext cx="11697318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21EED-0331-D36C-E0C6-C324D9493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213F691-0C30-0BDC-C35D-D87BFCFFFB88}"/>
              </a:ext>
            </a:extLst>
          </p:cNvPr>
          <p:cNvGrpSpPr/>
          <p:nvPr/>
        </p:nvGrpSpPr>
        <p:grpSpPr>
          <a:xfrm>
            <a:off x="6504367" y="306545"/>
            <a:ext cx="5043170" cy="285115"/>
            <a:chOff x="6504367" y="306545"/>
            <a:chExt cx="5043170" cy="2851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00DA818A-D3EB-0905-11CC-8A819D6562CB}"/>
                </a:ext>
              </a:extLst>
            </p:cNvPr>
            <p:cNvSpPr/>
            <p:nvPr/>
          </p:nvSpPr>
          <p:spPr>
            <a:xfrm>
              <a:off x="10826229" y="306552"/>
              <a:ext cx="561340" cy="168275"/>
            </a:xfrm>
            <a:custGeom>
              <a:avLst/>
              <a:gdLst/>
              <a:ahLst/>
              <a:cxnLst/>
              <a:rect l="l" t="t" r="r" b="b"/>
              <a:pathLst>
                <a:path w="561340" h="168275">
                  <a:moveTo>
                    <a:pt x="560832" y="0"/>
                  </a:moveTo>
                  <a:lnTo>
                    <a:pt x="0" y="0"/>
                  </a:lnTo>
                  <a:lnTo>
                    <a:pt x="0" y="6616"/>
                  </a:lnTo>
                  <a:lnTo>
                    <a:pt x="0" y="168262"/>
                  </a:lnTo>
                  <a:lnTo>
                    <a:pt x="560832" y="168262"/>
                  </a:lnTo>
                  <a:lnTo>
                    <a:pt x="560832" y="6616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234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A4979C1-740A-D3E3-14B7-AA0E309D8511}"/>
                </a:ext>
              </a:extLst>
            </p:cNvPr>
            <p:cNvSpPr/>
            <p:nvPr/>
          </p:nvSpPr>
          <p:spPr>
            <a:xfrm>
              <a:off x="6504356" y="314794"/>
              <a:ext cx="5043170" cy="276860"/>
            </a:xfrm>
            <a:custGeom>
              <a:avLst/>
              <a:gdLst/>
              <a:ahLst/>
              <a:cxnLst/>
              <a:rect l="l" t="t" r="r" b="b"/>
              <a:pathLst>
                <a:path w="5043170" h="276859">
                  <a:moveTo>
                    <a:pt x="5042916" y="160020"/>
                  </a:moveTo>
                  <a:lnTo>
                    <a:pt x="4796028" y="160020"/>
                  </a:lnTo>
                  <a:lnTo>
                    <a:pt x="4796028" y="0"/>
                  </a:lnTo>
                  <a:lnTo>
                    <a:pt x="0" y="0"/>
                  </a:lnTo>
                  <a:lnTo>
                    <a:pt x="0" y="160020"/>
                  </a:lnTo>
                  <a:lnTo>
                    <a:pt x="0" y="230073"/>
                  </a:lnTo>
                  <a:lnTo>
                    <a:pt x="0" y="276860"/>
                  </a:lnTo>
                  <a:lnTo>
                    <a:pt x="5042916" y="276860"/>
                  </a:lnTo>
                  <a:lnTo>
                    <a:pt x="5042916" y="230073"/>
                  </a:lnTo>
                  <a:lnTo>
                    <a:pt x="5042916" y="160020"/>
                  </a:lnTo>
                  <a:close/>
                </a:path>
              </a:pathLst>
            </a:custGeom>
            <a:solidFill>
              <a:srgbClr val="16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6ABFC480-5C24-1886-8F34-500835E0A886}"/>
              </a:ext>
            </a:extLst>
          </p:cNvPr>
          <p:cNvSpPr/>
          <p:nvPr/>
        </p:nvSpPr>
        <p:spPr>
          <a:xfrm flipV="1">
            <a:off x="387668" y="608649"/>
            <a:ext cx="5765165" cy="45719"/>
          </a:xfrm>
          <a:custGeom>
            <a:avLst/>
            <a:gdLst/>
            <a:ahLst/>
            <a:cxnLst/>
            <a:rect l="l" t="t" r="r" b="b"/>
            <a:pathLst>
              <a:path w="1101090">
                <a:moveTo>
                  <a:pt x="0" y="0"/>
                </a:moveTo>
                <a:lnTo>
                  <a:pt x="1100962" y="0"/>
                </a:lnTo>
              </a:path>
            </a:pathLst>
          </a:custGeom>
          <a:ln w="38100">
            <a:solidFill>
              <a:srgbClr val="1A35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3D2177B7-1CB7-8590-16B2-4A746F071EB8}"/>
              </a:ext>
            </a:extLst>
          </p:cNvPr>
          <p:cNvGrpSpPr/>
          <p:nvPr/>
        </p:nvGrpSpPr>
        <p:grpSpPr>
          <a:xfrm>
            <a:off x="378143" y="858201"/>
            <a:ext cx="5457190" cy="956310"/>
            <a:chOff x="378143" y="858201"/>
            <a:chExt cx="5457190" cy="95631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F320AD0-19F5-CDEF-7466-7E233633FA72}"/>
                </a:ext>
              </a:extLst>
            </p:cNvPr>
            <p:cNvSpPr/>
            <p:nvPr/>
          </p:nvSpPr>
          <p:spPr>
            <a:xfrm>
              <a:off x="387668" y="867726"/>
              <a:ext cx="5438140" cy="937260"/>
            </a:xfrm>
            <a:custGeom>
              <a:avLst/>
              <a:gdLst/>
              <a:ahLst/>
              <a:cxnLst/>
              <a:rect l="l" t="t" r="r" b="b"/>
              <a:pathLst>
                <a:path w="5438140" h="937260">
                  <a:moveTo>
                    <a:pt x="0" y="0"/>
                  </a:moveTo>
                  <a:lnTo>
                    <a:pt x="5437632" y="0"/>
                  </a:lnTo>
                  <a:lnTo>
                    <a:pt x="5437632" y="937260"/>
                  </a:lnTo>
                  <a:lnTo>
                    <a:pt x="0" y="93726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3D1829F-098D-152A-2F19-153D48476165}"/>
                </a:ext>
              </a:extLst>
            </p:cNvPr>
            <p:cNvSpPr/>
            <p:nvPr/>
          </p:nvSpPr>
          <p:spPr>
            <a:xfrm>
              <a:off x="3038855" y="928116"/>
              <a:ext cx="527685" cy="216535"/>
            </a:xfrm>
            <a:custGeom>
              <a:avLst/>
              <a:gdLst/>
              <a:ahLst/>
              <a:cxnLst/>
              <a:rect l="l" t="t" r="r" b="b"/>
              <a:pathLst>
                <a:path w="527685" h="216534">
                  <a:moveTo>
                    <a:pt x="491235" y="216408"/>
                  </a:moveTo>
                  <a:lnTo>
                    <a:pt x="36068" y="216408"/>
                  </a:lnTo>
                  <a:lnTo>
                    <a:pt x="22020" y="213576"/>
                  </a:lnTo>
                  <a:lnTo>
                    <a:pt x="10556" y="205851"/>
                  </a:lnTo>
                  <a:lnTo>
                    <a:pt x="2831" y="194387"/>
                  </a:lnTo>
                  <a:lnTo>
                    <a:pt x="0" y="180339"/>
                  </a:lnTo>
                  <a:lnTo>
                    <a:pt x="0" y="36068"/>
                  </a:lnTo>
                  <a:lnTo>
                    <a:pt x="2831" y="22020"/>
                  </a:lnTo>
                  <a:lnTo>
                    <a:pt x="10556" y="10556"/>
                  </a:lnTo>
                  <a:lnTo>
                    <a:pt x="22020" y="2831"/>
                  </a:lnTo>
                  <a:lnTo>
                    <a:pt x="36068" y="0"/>
                  </a:lnTo>
                  <a:lnTo>
                    <a:pt x="491235" y="0"/>
                  </a:lnTo>
                  <a:lnTo>
                    <a:pt x="505283" y="2831"/>
                  </a:lnTo>
                  <a:lnTo>
                    <a:pt x="516747" y="10556"/>
                  </a:lnTo>
                  <a:lnTo>
                    <a:pt x="524472" y="22020"/>
                  </a:lnTo>
                  <a:lnTo>
                    <a:pt x="527304" y="36068"/>
                  </a:lnTo>
                  <a:lnTo>
                    <a:pt x="527304" y="180339"/>
                  </a:lnTo>
                  <a:lnTo>
                    <a:pt x="524472" y="194387"/>
                  </a:lnTo>
                  <a:lnTo>
                    <a:pt x="516747" y="205851"/>
                  </a:lnTo>
                  <a:lnTo>
                    <a:pt x="505283" y="213576"/>
                  </a:lnTo>
                  <a:lnTo>
                    <a:pt x="491235" y="216408"/>
                  </a:lnTo>
                  <a:close/>
                </a:path>
              </a:pathLst>
            </a:custGeom>
            <a:solidFill>
              <a:srgbClr val="820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B6A0A58-DA93-0DDC-2F7B-61E20FA9351B}"/>
              </a:ext>
            </a:extLst>
          </p:cNvPr>
          <p:cNvSpPr txBox="1"/>
          <p:nvPr/>
        </p:nvSpPr>
        <p:spPr>
          <a:xfrm>
            <a:off x="2525776" y="936106"/>
            <a:ext cx="932815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245"/>
              </a:lnSpc>
              <a:spcBef>
                <a:spcPts val="100"/>
              </a:spcBef>
            </a:pPr>
            <a:r>
              <a:rPr sz="1100" b="1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ru-RU" sz="1100" b="1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sz="1100" b="1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805"/>
              </a:lnSpc>
            </a:pPr>
            <a:r>
              <a:rPr lang="ru-RU" sz="2400" b="1" spc="-105" dirty="0">
                <a:solidFill>
                  <a:srgbClr val="82044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11134</a:t>
            </a:r>
            <a:endParaRPr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600" b="1" spc="11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решено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5721F92-9B04-2140-EAED-D95E5C9F4FDF}"/>
              </a:ext>
            </a:extLst>
          </p:cNvPr>
          <p:cNvSpPr txBox="1"/>
          <p:nvPr/>
        </p:nvSpPr>
        <p:spPr>
          <a:xfrm>
            <a:off x="6488368" y="622180"/>
            <a:ext cx="21875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45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sz="105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sz="1100" b="1" spc="-1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120" dirty="0">
                <a:latin typeface="Segoe UI" panose="020B0502040204020203" pitchFamily="34" charset="0"/>
                <a:cs typeface="Segoe UI" panose="020B0502040204020203" pitchFamily="34" charset="0"/>
              </a:rPr>
              <a:t>ер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ы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105" dirty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100" b="1" spc="9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100" b="1" spc="80" dirty="0">
                <a:latin typeface="Segoe UI" panose="020B0502040204020203" pitchFamily="34" charset="0"/>
                <a:cs typeface="Segoe UI" panose="020B0502040204020203" pitchFamily="34" charset="0"/>
              </a:rPr>
              <a:t>дд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100" b="1" spc="110" dirty="0"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ж</a:t>
            </a:r>
            <a:r>
              <a:rPr sz="1100" b="1" spc="-1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105" dirty="0"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sz="1100" b="1" spc="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sz="1100" b="1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spc="-30" dirty="0">
                <a:solidFill>
                  <a:srgbClr val="2340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4880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931D607-0153-4A3F-8495-BE585CF955F8}"/>
              </a:ext>
            </a:extLst>
          </p:cNvPr>
          <p:cNvSpPr txBox="1"/>
          <p:nvPr/>
        </p:nvSpPr>
        <p:spPr>
          <a:xfrm>
            <a:off x="8712769" y="566357"/>
            <a:ext cx="5765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370" algn="l"/>
              </a:tabLst>
            </a:pPr>
            <a:r>
              <a:rPr lang="ru-RU" sz="1300" b="1" spc="-75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52</a:t>
            </a:r>
            <a:r>
              <a:rPr sz="1300" b="1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645C5DA-7B24-CF5B-570D-D37A37E78EDD}"/>
              </a:ext>
            </a:extLst>
          </p:cNvPr>
          <p:cNvSpPr txBox="1"/>
          <p:nvPr/>
        </p:nvSpPr>
        <p:spPr>
          <a:xfrm>
            <a:off x="6462333" y="830764"/>
            <a:ext cx="3858895" cy="14847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10820" indent="-171450">
              <a:lnSpc>
                <a:spcPct val="100000"/>
              </a:lnSpc>
              <a:spcBef>
                <a:spcPts val="395"/>
              </a:spcBef>
              <a:buFont typeface="Segoe UI" panose="020B0502040204020203" pitchFamily="34" charset="0"/>
              <a:buChar char="•"/>
              <a:tabLst>
                <a:tab pos="210820" algn="l"/>
              </a:tabLst>
            </a:pPr>
            <a:r>
              <a:rPr sz="900" i="1" spc="90" dirty="0">
                <a:latin typeface="Segoe UI" panose="020B0502040204020203" pitchFamily="34" charset="0"/>
                <a:cs typeface="Segoe UI" panose="020B0502040204020203" pitchFamily="34" charset="0"/>
              </a:rPr>
              <a:t>Финансова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  <a:r>
              <a:rPr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поддержка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sz="900" i="1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0" dirty="0">
                <a:latin typeface="Segoe UI" panose="020B0502040204020203" pitchFamily="34" charset="0"/>
                <a:cs typeface="Segoe UI" panose="020B0502040204020203" pitchFamily="34" charset="0"/>
              </a:rPr>
              <a:t>услуг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sz="900" i="1" spc="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80" dirty="0">
                <a:latin typeface="Segoe UI" panose="020B0502040204020203" pitchFamily="34" charset="0"/>
                <a:cs typeface="Segoe UI" panose="020B0502040204020203" pitchFamily="34" charset="0"/>
              </a:rPr>
              <a:t>ЦПП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9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95" dirty="0" err="1">
                <a:latin typeface="Segoe UI" panose="020B0502040204020203" pitchFamily="34" charset="0"/>
                <a:cs typeface="Segoe UI" panose="020B0502040204020203" pitchFamily="34" charset="0"/>
              </a:rPr>
              <a:t>займ</a:t>
            </a:r>
            <a:r>
              <a:rPr sz="9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ы</a:t>
            </a:r>
            <a:r>
              <a:rPr sz="900" i="1" spc="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sz="900" i="1" spc="-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900" i="1" spc="-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Ф</a:t>
            </a:r>
            <a:r>
              <a:rPr sz="900" i="1" spc="-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900" i="1" dirty="0">
                <a:latin typeface="Segoe UI" panose="020B0502040204020203" pitchFamily="34" charset="0"/>
                <a:cs typeface="Segoe UI" panose="020B0502040204020203" pitchFamily="34" charset="0"/>
              </a:rPr>
              <a:t>, услуги РЦИ, кредитование, промышленная кооперация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">
              <a:lnSpc>
                <a:spcPct val="100000"/>
              </a:lnSpc>
              <a:spcBef>
                <a:spcPts val="459"/>
              </a:spcBef>
            </a:pPr>
            <a:r>
              <a:rPr sz="1000" b="1" spc="-55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sz="1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00" b="1" spc="-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85" dirty="0">
                <a:latin typeface="Segoe UI" panose="020B0502040204020203" pitchFamily="34" charset="0"/>
                <a:cs typeface="Segoe UI" panose="020B0502040204020203" pitchFamily="34" charset="0"/>
              </a:rPr>
              <a:t>Открыти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100" b="1" spc="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sz="1100" b="1" spc="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ведени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80" dirty="0">
                <a:latin typeface="Segoe UI" panose="020B0502040204020203" pitchFamily="34" charset="0"/>
                <a:cs typeface="Segoe UI" panose="020B0502040204020203" pitchFamily="34" charset="0"/>
              </a:rPr>
              <a:t>бизнес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100" b="1" spc="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sz="1050" b="1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spc="-170" dirty="0">
                <a:solidFill>
                  <a:srgbClr val="2340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2308 </a:t>
            </a:r>
            <a:r>
              <a:rPr sz="1500" b="1" spc="-277" baseline="25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500" b="1" spc="-277" baseline="25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sz="1500" b="1" spc="44" baseline="25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500" baseline="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0185" marR="75565" indent="-172720">
              <a:lnSpc>
                <a:spcPct val="102200"/>
              </a:lnSpc>
              <a:spcBef>
                <a:spcPts val="215"/>
              </a:spcBef>
              <a:buFont typeface="Segoe UI" panose="020B0502040204020203" pitchFamily="34" charset="0"/>
              <a:buChar char="•"/>
              <a:tabLst>
                <a:tab pos="210820" algn="l"/>
              </a:tabLst>
            </a:pPr>
            <a:r>
              <a:rPr sz="900" i="1" spc="80" dirty="0">
                <a:latin typeface="Segoe UI" panose="020B0502040204020203" pitchFamily="34" charset="0"/>
                <a:cs typeface="Segoe UI" panose="020B0502040204020203" pitchFamily="34" charset="0"/>
              </a:rPr>
              <a:t>Ведение</a:t>
            </a:r>
            <a:r>
              <a:rPr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45" dirty="0">
                <a:latin typeface="Segoe UI" panose="020B0502040204020203" pitchFamily="34" charset="0"/>
                <a:cs typeface="Segoe UI" panose="020B0502040204020203" pitchFamily="34" charset="0"/>
              </a:rPr>
              <a:t>деятельности,</a:t>
            </a:r>
            <a:r>
              <a:rPr sz="900" i="1" spc="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45" dirty="0">
                <a:latin typeface="Segoe UI" panose="020B0502040204020203" pitchFamily="34" charset="0"/>
                <a:cs typeface="Segoe UI" panose="020B0502040204020203" pitchFamily="34" charset="0"/>
              </a:rPr>
              <a:t>налоги,</a:t>
            </a:r>
            <a:r>
              <a:rPr sz="900" i="1" spc="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55" dirty="0">
                <a:latin typeface="Segoe UI" panose="020B0502040204020203" pitchFamily="34" charset="0"/>
                <a:cs typeface="Segoe UI" panose="020B0502040204020203" pitchFamily="34" charset="0"/>
              </a:rPr>
              <a:t>сервисы, </a:t>
            </a:r>
            <a:r>
              <a:rPr sz="900" i="1" spc="70" dirty="0" err="1">
                <a:latin typeface="Segoe UI" panose="020B0502040204020203" pitchFamily="34" charset="0"/>
                <a:cs typeface="Segoe UI" panose="020B0502040204020203" pitchFamily="34" charset="0"/>
              </a:rPr>
              <a:t>регистрационные</a:t>
            </a:r>
            <a:r>
              <a:rPr sz="900" i="1" spc="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-229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5" dirty="0" err="1">
                <a:latin typeface="Segoe UI" panose="020B0502040204020203" pitchFamily="34" charset="0"/>
                <a:cs typeface="Segoe UI" panose="020B0502040204020203" pitchFamily="34" charset="0"/>
              </a:rPr>
              <a:t>действия</a:t>
            </a:r>
            <a:r>
              <a:rPr lang="ru-RU" sz="900" i="1" spc="65" dirty="0">
                <a:latin typeface="Segoe UI" panose="020B0502040204020203" pitchFamily="34" charset="0"/>
                <a:cs typeface="Segoe UI" panose="020B0502040204020203" pitchFamily="34" charset="0"/>
              </a:rPr>
              <a:t>, защита законных прав и интересов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735">
              <a:lnSpc>
                <a:spcPct val="100000"/>
              </a:lnSpc>
              <a:spcBef>
                <a:spcPts val="560"/>
              </a:spcBef>
            </a:pPr>
            <a:r>
              <a:rPr sz="1000" b="1" spc="-30" dirty="0">
                <a:latin typeface="Segoe UI" panose="020B0502040204020203" pitchFamily="34" charset="0"/>
                <a:cs typeface="Segoe UI" panose="020B0502040204020203" pitchFamily="34" charset="0"/>
              </a:rPr>
              <a:t>3.</a:t>
            </a:r>
            <a:r>
              <a:rPr sz="1000" b="1" spc="1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55" dirty="0">
                <a:latin typeface="Segoe UI" panose="020B0502040204020203" pitchFamily="34" charset="0"/>
                <a:cs typeface="Segoe UI" panose="020B0502040204020203" pitchFamily="34" charset="0"/>
              </a:rPr>
              <a:t>Земля</a:t>
            </a:r>
            <a:r>
              <a:rPr sz="1100" b="1" spc="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sz="1100" b="1" spc="8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недвижимость</a:t>
            </a:r>
            <a:r>
              <a:rPr sz="1100" b="1" spc="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4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бизнеса </a:t>
            </a:r>
            <a:r>
              <a:rPr sz="1000" b="1" dirty="0">
                <a:latin typeface="Segoe UI" panose="020B0502040204020203" pitchFamily="34" charset="0"/>
                <a:cs typeface="Segoe UI" panose="020B0502040204020203" pitchFamily="34" charset="0"/>
              </a:rPr>
              <a:t>—</a:t>
            </a:r>
            <a:r>
              <a:rPr sz="1000" b="1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spc="20" dirty="0">
                <a:solidFill>
                  <a:srgbClr val="2340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886</a:t>
            </a:r>
            <a:r>
              <a:rPr sz="1400" b="1" spc="70" dirty="0">
                <a:solidFill>
                  <a:srgbClr val="2340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00" b="1" spc="75" baseline="25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sz="1500" b="1" spc="75" baseline="25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500" baseline="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629" indent="-173355">
              <a:lnSpc>
                <a:spcPct val="100000"/>
              </a:lnSpc>
              <a:spcBef>
                <a:spcPts val="35"/>
              </a:spcBef>
              <a:buFont typeface="Segoe UI" panose="020B0502040204020203" pitchFamily="34" charset="0"/>
              <a:buChar char="•"/>
              <a:tabLst>
                <a:tab pos="215265" algn="l"/>
              </a:tabLst>
            </a:pPr>
            <a:r>
              <a:rPr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Подбор</a:t>
            </a:r>
            <a:r>
              <a:rPr sz="900" i="1" spc="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20" dirty="0">
                <a:latin typeface="Segoe UI" panose="020B0502040204020203" pitchFamily="34" charset="0"/>
                <a:cs typeface="Segoe UI" panose="020B0502040204020203" pitchFamily="34" charset="0"/>
              </a:rPr>
              <a:t>ЗУ,</a:t>
            </a:r>
            <a:r>
              <a:rPr sz="9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i="1" spc="8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земельно-имущественных отношениях</a:t>
            </a:r>
            <a:r>
              <a:rPr sz="900" i="1" spc="3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sz="900" i="1" spc="-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5" dirty="0" err="1">
                <a:latin typeface="Segoe UI" panose="020B0502040204020203" pitchFamily="34" charset="0"/>
                <a:cs typeface="Segoe UI" panose="020B0502040204020203" pitchFamily="34" charset="0"/>
              </a:rPr>
              <a:t>подбор</a:t>
            </a:r>
            <a:r>
              <a:rPr sz="900" i="1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80" dirty="0" err="1">
                <a:latin typeface="Segoe UI" panose="020B0502040204020203" pitchFamily="34" charset="0"/>
                <a:cs typeface="Segoe UI" panose="020B0502040204020203" pitchFamily="34" charset="0"/>
              </a:rPr>
              <a:t>помещения</a:t>
            </a:r>
            <a:r>
              <a:rPr lang="ru-RU" sz="900" i="1" spc="80" dirty="0">
                <a:latin typeface="Segoe UI" panose="020B0502040204020203" pitchFamily="34" charset="0"/>
                <a:cs typeface="Segoe UI" panose="020B0502040204020203" pitchFamily="34" charset="0"/>
              </a:rPr>
              <a:t>, размещение НТО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E6ED488-3F75-5754-B3C5-8F0A051D120E}"/>
              </a:ext>
            </a:extLst>
          </p:cNvPr>
          <p:cNvSpPr/>
          <p:nvPr/>
        </p:nvSpPr>
        <p:spPr>
          <a:xfrm>
            <a:off x="6479668" y="4510103"/>
            <a:ext cx="5043170" cy="277495"/>
          </a:xfrm>
          <a:custGeom>
            <a:avLst/>
            <a:gdLst/>
            <a:ahLst/>
            <a:cxnLst/>
            <a:rect l="l" t="t" r="r" b="b"/>
            <a:pathLst>
              <a:path w="5043170" h="277495">
                <a:moveTo>
                  <a:pt x="5042915" y="277367"/>
                </a:moveTo>
                <a:lnTo>
                  <a:pt x="0" y="277367"/>
                </a:lnTo>
                <a:lnTo>
                  <a:pt x="0" y="0"/>
                </a:lnTo>
                <a:lnTo>
                  <a:pt x="5042915" y="0"/>
                </a:lnTo>
                <a:lnTo>
                  <a:pt x="5042915" y="277367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9408D5E-43DE-A78B-E5D1-2C0D28F3D479}"/>
              </a:ext>
            </a:extLst>
          </p:cNvPr>
          <p:cNvSpPr txBox="1"/>
          <p:nvPr/>
        </p:nvSpPr>
        <p:spPr>
          <a:xfrm>
            <a:off x="6759574" y="341866"/>
            <a:ext cx="274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200" b="1" spc="6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sz="1200" b="1" spc="6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200" b="1" spc="1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КОНСУЛЬТАЦИЯ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endParaRPr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A429811-BB57-9B33-2AD7-55864A8004A3}"/>
              </a:ext>
            </a:extLst>
          </p:cNvPr>
          <p:cNvSpPr txBox="1"/>
          <p:nvPr/>
        </p:nvSpPr>
        <p:spPr>
          <a:xfrm>
            <a:off x="6415690" y="2665296"/>
            <a:ext cx="4186964" cy="178382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sz="1000" b="1" spc="-2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sz="1100" b="1" spc="-2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100" b="1" spc="-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60" dirty="0">
                <a:latin typeface="Segoe UI" panose="020B0502040204020203" pitchFamily="34" charset="0"/>
                <a:cs typeface="Segoe UI" panose="020B0502040204020203" pitchFamily="34" charset="0"/>
              </a:rPr>
              <a:t>Земля</a:t>
            </a:r>
            <a:r>
              <a:rPr sz="1100" b="1" spc="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sz="1100" b="1" spc="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недвижимость</a:t>
            </a:r>
            <a:r>
              <a:rPr sz="1100" b="1" spc="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sz="1100" b="1" spc="-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spc="-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1042</a:t>
            </a:r>
            <a:r>
              <a:rPr sz="1400" b="1" spc="-4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725" b="1" spc="-67" baseline="24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sz="1725" b="1" spc="-67" baseline="24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725" baseline="2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8435" marR="114935" indent="-118110">
              <a:lnSpc>
                <a:spcPct val="100000"/>
              </a:lnSpc>
              <a:spcBef>
                <a:spcPts val="125"/>
              </a:spcBef>
              <a:buSzPct val="50000"/>
              <a:buFont typeface="Times New Roman" panose="02020603050405020304" pitchFamily="18" charset="0"/>
              <a:buChar char="●"/>
              <a:tabLst>
                <a:tab pos="178435" algn="l"/>
              </a:tabLst>
            </a:pPr>
            <a:r>
              <a:rPr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Подбор</a:t>
            </a:r>
            <a:r>
              <a:rPr sz="900" i="1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20" dirty="0">
                <a:latin typeface="Segoe UI" panose="020B0502040204020203" pitchFamily="34" charset="0"/>
                <a:cs typeface="Segoe UI" panose="020B0502040204020203" pitchFamily="34" charset="0"/>
              </a:rPr>
              <a:t>ЗУ,</a:t>
            </a:r>
            <a:r>
              <a:rPr sz="9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55" dirty="0">
                <a:latin typeface="Segoe UI" panose="020B0502040204020203" pitchFamily="34" charset="0"/>
                <a:cs typeface="Segoe UI" panose="020B0502040204020203" pitchFamily="34" charset="0"/>
              </a:rPr>
              <a:t>заявки</a:t>
            </a:r>
            <a:r>
              <a:rPr sz="900" i="1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sz="900" i="1" spc="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Инвесткарты,</a:t>
            </a:r>
            <a:r>
              <a:rPr sz="900" i="1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подбор </a:t>
            </a:r>
            <a:r>
              <a:rPr sz="900" i="1" spc="-2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помещения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sz="900" i="1" spc="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аренд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900" i="1" spc="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85" dirty="0">
                <a:latin typeface="Segoe UI" panose="020B0502040204020203" pitchFamily="34" charset="0"/>
                <a:cs typeface="Segoe UI" panose="020B0502040204020203" pitchFamily="34" charset="0"/>
              </a:rPr>
              <a:t>ЗУ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sz="900" i="1" spc="-1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85" dirty="0">
                <a:latin typeface="Segoe UI" panose="020B0502040204020203" pitchFamily="34" charset="0"/>
                <a:cs typeface="Segoe UI" panose="020B0502040204020203" pitchFamily="34" charset="0"/>
              </a:rPr>
              <a:t>помещени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">
              <a:lnSpc>
                <a:spcPct val="100000"/>
              </a:lnSpc>
              <a:spcBef>
                <a:spcPts val="650"/>
              </a:spcBef>
            </a:pPr>
            <a:r>
              <a:rPr sz="1000" b="1" spc="-55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sz="1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00" b="1" spc="-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b="1" spc="110" dirty="0">
                <a:latin typeface="Segoe UI" panose="020B0502040204020203" pitchFamily="34" charset="0"/>
                <a:cs typeface="Segoe UI" panose="020B0502040204020203" pitchFamily="34" charset="0"/>
              </a:rPr>
              <a:t>Лицензии и разрешения для бизнеса</a:t>
            </a:r>
            <a:r>
              <a:rPr sz="11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sz="1100" b="1" spc="11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spc="2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146</a:t>
            </a:r>
            <a:r>
              <a:rPr sz="1400" b="1" spc="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725" b="1" spc="-390" baseline="24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sz="1725" b="1" spc="22" baseline="24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725" baseline="2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09550" marR="30480" indent="-143510">
              <a:lnSpc>
                <a:spcPct val="100000"/>
              </a:lnSpc>
              <a:spcBef>
                <a:spcPts val="190"/>
              </a:spcBef>
              <a:buFont typeface="Segoe UI" panose="020B0502040204020203" pitchFamily="34" charset="0"/>
              <a:buChar char="•"/>
              <a:tabLst>
                <a:tab pos="210185" algn="l"/>
              </a:tabLst>
            </a:pPr>
            <a:r>
              <a:rPr lang="ru-RU"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Связь, СМИ, реклама, размещение НТО</a:t>
            </a:r>
            <a:endParaRPr lang="ru-RU" sz="900" i="1" spc="4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">
              <a:lnSpc>
                <a:spcPct val="100000"/>
              </a:lnSpc>
              <a:spcBef>
                <a:spcPts val="650"/>
              </a:spcBef>
            </a:pPr>
            <a:r>
              <a:rPr lang="ru-RU" sz="1000" b="1" spc="-55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000" b="1" spc="-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b="1" spc="110" dirty="0">
                <a:latin typeface="Segoe UI" panose="020B0502040204020203" pitchFamily="34" charset="0"/>
                <a:cs typeface="Segoe UI" panose="020B0502040204020203" pitchFamily="34" charset="0"/>
              </a:rPr>
              <a:t>Мер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ы</a:t>
            </a:r>
            <a:r>
              <a:rPr lang="ru-RU" sz="1100" b="1" spc="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b="1" spc="9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поддержк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ru-RU" sz="1100" b="1" spc="11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spc="2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63</a:t>
            </a:r>
            <a:r>
              <a:rPr lang="ru-RU" sz="1400" b="1" spc="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725" b="1" spc="-390" baseline="24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lang="ru-RU" sz="1725" b="1" spc="22" baseline="24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725" baseline="2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09550" marR="30480" indent="-143510">
              <a:lnSpc>
                <a:spcPct val="100000"/>
              </a:lnSpc>
              <a:spcBef>
                <a:spcPts val="190"/>
              </a:spcBef>
              <a:buFont typeface="Segoe UI" panose="020B0502040204020203" pitchFamily="34" charset="0"/>
              <a:buChar char="•"/>
              <a:tabLst>
                <a:tab pos="210185" algn="l"/>
              </a:tabLst>
            </a:pPr>
            <a:r>
              <a:rPr lang="ru-RU" sz="900" i="1" spc="75" dirty="0" err="1">
                <a:latin typeface="Segoe UI" panose="020B0502040204020203" pitchFamily="34" charset="0"/>
                <a:cs typeface="Segoe UI" panose="020B0502040204020203" pitchFamily="34" charset="0"/>
              </a:rPr>
              <a:t>Импортозамещение</a:t>
            </a:r>
            <a:r>
              <a:rPr lang="ru-RU"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900" i="1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i="1" spc="65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производительность </a:t>
            </a:r>
            <a:r>
              <a:rPr lang="ru-RU" sz="9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i="1" spc="25" dirty="0">
                <a:latin typeface="Segoe UI" panose="020B0502040204020203" pitchFamily="34" charset="0"/>
                <a:cs typeface="Segoe UI" panose="020B0502040204020203" pitchFamily="34" charset="0"/>
              </a:rPr>
              <a:t>труда,</a:t>
            </a:r>
            <a:r>
              <a:rPr lang="ru-RU" sz="900" i="1" spc="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финансовая поддержка,</a:t>
            </a:r>
            <a:r>
              <a:rPr lang="ru-RU" sz="900" i="1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i="1" spc="45" dirty="0">
                <a:latin typeface="Segoe UI" panose="020B0502040204020203" pitchFamily="34" charset="0"/>
                <a:cs typeface="Segoe UI" panose="020B0502040204020203" pitchFamily="34" charset="0"/>
              </a:rPr>
              <a:t>льготы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6040" marR="30480">
              <a:lnSpc>
                <a:spcPct val="100000"/>
              </a:lnSpc>
              <a:spcBef>
                <a:spcPts val="190"/>
              </a:spcBef>
              <a:tabLst>
                <a:tab pos="210185" algn="l"/>
              </a:tabLst>
            </a:pP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FD2C1817-DD30-E986-F7DD-CB39F110E42F}"/>
              </a:ext>
            </a:extLst>
          </p:cNvPr>
          <p:cNvSpPr/>
          <p:nvPr/>
        </p:nvSpPr>
        <p:spPr>
          <a:xfrm>
            <a:off x="6522173" y="2564498"/>
            <a:ext cx="5043170" cy="63500"/>
          </a:xfrm>
          <a:custGeom>
            <a:avLst/>
            <a:gdLst/>
            <a:ahLst/>
            <a:cxnLst/>
            <a:rect l="l" t="t" r="r" b="b"/>
            <a:pathLst>
              <a:path w="5043170" h="63500">
                <a:moveTo>
                  <a:pt x="5042903" y="0"/>
                </a:moveTo>
                <a:lnTo>
                  <a:pt x="0" y="0"/>
                </a:lnTo>
                <a:lnTo>
                  <a:pt x="0" y="10464"/>
                </a:lnTo>
                <a:lnTo>
                  <a:pt x="0" y="39370"/>
                </a:lnTo>
                <a:lnTo>
                  <a:pt x="0" y="63500"/>
                </a:lnTo>
                <a:lnTo>
                  <a:pt x="5042903" y="63500"/>
                </a:lnTo>
                <a:lnTo>
                  <a:pt x="5042903" y="39370"/>
                </a:lnTo>
                <a:lnTo>
                  <a:pt x="5042903" y="10464"/>
                </a:lnTo>
                <a:lnTo>
                  <a:pt x="5042903" y="0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2B01DD4-78B4-399F-EB9C-068635190CB4}"/>
              </a:ext>
            </a:extLst>
          </p:cNvPr>
          <p:cNvSpPr txBox="1"/>
          <p:nvPr/>
        </p:nvSpPr>
        <p:spPr>
          <a:xfrm>
            <a:off x="6522176" y="2343260"/>
            <a:ext cx="4212590" cy="221615"/>
          </a:xfrm>
          <a:prstGeom prst="rect">
            <a:avLst/>
          </a:prstGeom>
          <a:solidFill>
            <a:srgbClr val="16375D"/>
          </a:solidFill>
        </p:spPr>
        <p:txBody>
          <a:bodyPr vert="horz" wrap="square" lIns="0" tIns="51435" rIns="0" bIns="0" rtlCol="0">
            <a:spAutoFit/>
          </a:bodyPr>
          <a:lstStyle/>
          <a:p>
            <a:pPr marL="174625">
              <a:lnSpc>
                <a:spcPts val="1335"/>
              </a:lnSpc>
              <a:spcBef>
                <a:spcPts val="405"/>
              </a:spcBef>
            </a:pPr>
            <a:r>
              <a:rPr sz="1200" b="1" spc="10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200" b="1" spc="6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sz="1200" b="1" spc="6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200" b="1" spc="13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endParaRPr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6DE9DA2-C7E3-893D-1046-35775CB6A221}"/>
              </a:ext>
            </a:extLst>
          </p:cNvPr>
          <p:cNvSpPr txBox="1"/>
          <p:nvPr/>
        </p:nvSpPr>
        <p:spPr>
          <a:xfrm>
            <a:off x="10734510" y="2343260"/>
            <a:ext cx="561340" cy="225062"/>
          </a:xfrm>
          <a:prstGeom prst="rect">
            <a:avLst/>
          </a:prstGeom>
          <a:solidFill>
            <a:srgbClr val="23405F"/>
          </a:solidFill>
        </p:spPr>
        <p:txBody>
          <a:bodyPr vert="horz" wrap="square" lIns="0" tIns="19685" rIns="0" bIns="0" rtlCol="0">
            <a:spAutoFit/>
          </a:bodyPr>
          <a:lstStyle/>
          <a:p>
            <a:pPr marL="123825">
              <a:lnSpc>
                <a:spcPts val="1585"/>
              </a:lnSpc>
              <a:spcBef>
                <a:spcPts val="155"/>
              </a:spcBef>
            </a:pPr>
            <a:r>
              <a:rPr lang="ru-R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1336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0730312-2F7B-CB16-EF03-8DE4485DC979}"/>
              </a:ext>
            </a:extLst>
          </p:cNvPr>
          <p:cNvSpPr txBox="1"/>
          <p:nvPr/>
        </p:nvSpPr>
        <p:spPr>
          <a:xfrm>
            <a:off x="11295343" y="2343260"/>
            <a:ext cx="559435" cy="226985"/>
          </a:xfrm>
          <a:prstGeom prst="rect">
            <a:avLst/>
          </a:prstGeom>
          <a:solidFill>
            <a:srgbClr val="820448"/>
          </a:solidFill>
        </p:spPr>
        <p:txBody>
          <a:bodyPr vert="horz" wrap="square" lIns="0" tIns="8890" rIns="0" bIns="0" rtlCol="0">
            <a:spAutoFit/>
          </a:bodyPr>
          <a:lstStyle/>
          <a:p>
            <a:pPr marL="136525">
              <a:lnSpc>
                <a:spcPts val="1670"/>
              </a:lnSpc>
              <a:spcBef>
                <a:spcPts val="70"/>
              </a:spcBef>
            </a:pPr>
            <a:r>
              <a:rPr sz="1400" b="1" spc="-1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1400" b="1" spc="-1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sz="1400" b="1" spc="-1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3F6872E9-97F0-BC86-03D0-19F479FA0799}"/>
              </a:ext>
            </a:extLst>
          </p:cNvPr>
          <p:cNvSpPr txBox="1"/>
          <p:nvPr/>
        </p:nvSpPr>
        <p:spPr>
          <a:xfrm>
            <a:off x="6666168" y="4537720"/>
            <a:ext cx="2312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200" b="1" spc="6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sz="1200" b="1" spc="6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200" b="1" spc="1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200" b="1" spc="-17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endParaRPr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A00D7E5C-1A7A-3E53-EB7B-B755CF0E129D}"/>
              </a:ext>
            </a:extLst>
          </p:cNvPr>
          <p:cNvSpPr txBox="1"/>
          <p:nvPr/>
        </p:nvSpPr>
        <p:spPr>
          <a:xfrm>
            <a:off x="10834054" y="4509968"/>
            <a:ext cx="323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523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445BC0E0-ACCC-2534-5B7D-3E3C12E1D675}"/>
              </a:ext>
            </a:extLst>
          </p:cNvPr>
          <p:cNvSpPr/>
          <p:nvPr/>
        </p:nvSpPr>
        <p:spPr>
          <a:xfrm>
            <a:off x="11322625" y="4517661"/>
            <a:ext cx="559435" cy="207645"/>
          </a:xfrm>
          <a:custGeom>
            <a:avLst/>
            <a:gdLst/>
            <a:ahLst/>
            <a:cxnLst/>
            <a:rect l="l" t="t" r="r" b="b"/>
            <a:pathLst>
              <a:path w="559434" h="207645">
                <a:moveTo>
                  <a:pt x="559434" y="207419"/>
                </a:moveTo>
                <a:lnTo>
                  <a:pt x="0" y="207419"/>
                </a:lnTo>
                <a:lnTo>
                  <a:pt x="0" y="0"/>
                </a:lnTo>
                <a:lnTo>
                  <a:pt x="559434" y="0"/>
                </a:lnTo>
                <a:lnTo>
                  <a:pt x="559434" y="207419"/>
                </a:lnTo>
                <a:close/>
              </a:path>
            </a:pathLst>
          </a:custGeom>
          <a:solidFill>
            <a:srgbClr val="820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8B37DDC8-2862-AE50-2B97-6DB1AA9A28E8}"/>
              </a:ext>
            </a:extLst>
          </p:cNvPr>
          <p:cNvSpPr txBox="1"/>
          <p:nvPr/>
        </p:nvSpPr>
        <p:spPr>
          <a:xfrm>
            <a:off x="11473755" y="4489957"/>
            <a:ext cx="314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sz="1400" b="1" spc="-13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2E43C332-F7A4-C775-0552-9D8F4448C249}"/>
              </a:ext>
            </a:extLst>
          </p:cNvPr>
          <p:cNvSpPr txBox="1"/>
          <p:nvPr/>
        </p:nvSpPr>
        <p:spPr>
          <a:xfrm>
            <a:off x="10520867" y="2635667"/>
            <a:ext cx="1395730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  <a:tabLst>
                <a:tab pos="1032510" algn="l"/>
              </a:tabLst>
            </a:pPr>
            <a:r>
              <a:rPr lang="ru-RU" sz="2700" b="1" spc="-15" baseline="3000" dirty="0">
                <a:latin typeface="Segoe UI" panose="020B0502040204020203" pitchFamily="34" charset="0"/>
                <a:cs typeface="Segoe UI" panose="020B0502040204020203" pitchFamily="34" charset="0"/>
              </a:rPr>
              <a:t>1307</a:t>
            </a:r>
            <a:r>
              <a:rPr sz="2700" b="1" spc="-15" baseline="3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29</a:t>
            </a:r>
            <a:endParaRPr b="1" spc="-1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730250" algn="l"/>
              </a:tabLst>
            </a:pPr>
            <a:r>
              <a:rPr sz="1575" baseline="5000" dirty="0"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575" spc="-232" baseline="5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75" spc="135" baseline="5000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575" spc="195" baseline="5000" dirty="0">
                <a:latin typeface="Segoe UI" panose="020B0502040204020203" pitchFamily="34" charset="0"/>
                <a:cs typeface="Segoe UI" panose="020B0502040204020203" pitchFamily="34" charset="0"/>
              </a:rPr>
              <a:t>ше</a:t>
            </a:r>
            <a:r>
              <a:rPr sz="1575" spc="157" baseline="5000" dirty="0"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sz="1575" baseline="5000" dirty="0">
                <a:latin typeface="Segoe UI" panose="020B0502040204020203" pitchFamily="34" charset="0"/>
                <a:cs typeface="Segoe UI" panose="020B0502040204020203" pitchFamily="34" charset="0"/>
              </a:rPr>
              <a:t>о	</a:t>
            </a:r>
            <a:r>
              <a:rPr sz="105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050" spc="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dirty="0"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050" spc="-1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spc="55" dirty="0"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050" spc="75" dirty="0">
                <a:latin typeface="Segoe UI" panose="020B0502040204020203" pitchFamily="34" charset="0"/>
                <a:cs typeface="Segoe UI" panose="020B0502040204020203" pitchFamily="34" charset="0"/>
              </a:rPr>
              <a:t>бот</a:t>
            </a:r>
            <a:r>
              <a:rPr sz="1050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</a:p>
          <a:p>
            <a:pPr marL="23495">
              <a:lnSpc>
                <a:spcPct val="100000"/>
              </a:lnSpc>
              <a:spcBef>
                <a:spcPts val="405"/>
              </a:spcBef>
            </a:pPr>
            <a:r>
              <a:rPr lang="ru-RU" b="1" spc="-229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62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-25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spc="95" dirty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000" spc="105" dirty="0"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000" spc="8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000" spc="11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sz="1000" spc="70" dirty="0">
                <a:latin typeface="Segoe UI" panose="020B0502040204020203" pitchFamily="34" charset="0"/>
                <a:cs typeface="Segoe UI" panose="020B0502040204020203" pitchFamily="34" charset="0"/>
              </a:rPr>
              <a:t>зв</a:t>
            </a:r>
            <a:r>
              <a:rPr sz="1000" spc="8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000" spc="60" dirty="0">
                <a:latin typeface="Segoe UI" panose="020B0502040204020203" pitchFamily="34" charset="0"/>
                <a:cs typeface="Segoe UI" panose="020B0502040204020203" pitchFamily="34" charset="0"/>
              </a:rPr>
              <a:t>дс</a:t>
            </a:r>
            <a:r>
              <a:rPr sz="1000" spc="45" dirty="0"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sz="1000" spc="75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00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</a:p>
          <a:p>
            <a:pPr marL="23495">
              <a:lnSpc>
                <a:spcPct val="100000"/>
              </a:lnSpc>
              <a:spcBef>
                <a:spcPts val="1080"/>
              </a:spcBef>
            </a:pPr>
            <a:r>
              <a:rPr sz="1800" b="1" spc="-4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b="1" spc="-4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600" b="1" spc="-13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spc="50" dirty="0"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sz="1000" spc="80" dirty="0"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sz="1000" spc="90" dirty="0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sz="1000" spc="50" dirty="0"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sz="1000" spc="45" dirty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sz="10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</a:p>
          <a:p>
            <a:pPr marL="23495">
              <a:lnSpc>
                <a:spcPct val="100000"/>
              </a:lnSpc>
              <a:spcBef>
                <a:spcPts val="865"/>
              </a:spcBef>
            </a:pPr>
            <a:r>
              <a:rPr sz="1800" b="1" spc="-23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b="1" spc="-23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-27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spc="-5" dirty="0"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sz="900" spc="110" dirty="0">
                <a:latin typeface="Segoe UI" panose="020B0502040204020203" pitchFamily="34" charset="0"/>
                <a:cs typeface="Segoe UI" panose="020B0502040204020203" pitchFamily="34" charset="0"/>
              </a:rPr>
              <a:t>ор</a:t>
            </a:r>
            <a:r>
              <a:rPr sz="900" spc="50" dirty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sz="900" spc="85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900" spc="75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900" spc="65" dirty="0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sz="900" dirty="0"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437D1D91-06F9-1B45-932F-0DE89ADD9DD5}"/>
              </a:ext>
            </a:extLst>
          </p:cNvPr>
          <p:cNvSpPr txBox="1"/>
          <p:nvPr/>
        </p:nvSpPr>
        <p:spPr>
          <a:xfrm>
            <a:off x="10794604" y="4912061"/>
            <a:ext cx="12300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5495" algn="l"/>
              </a:tabLst>
            </a:pPr>
            <a:r>
              <a:rPr lang="ru-RU" sz="2625" b="1" spc="-195" baseline="1000" dirty="0">
                <a:latin typeface="Segoe UI" panose="020B0502040204020203" pitchFamily="34" charset="0"/>
                <a:cs typeface="Segoe UI" panose="020B0502040204020203" pitchFamily="34" charset="0"/>
              </a:rPr>
              <a:t>466</a:t>
            </a:r>
            <a:r>
              <a:rPr lang="ru-RU" sz="2625" b="1" baseline="1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57</a:t>
            </a:r>
            <a:endParaRPr b="1" spc="-1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9679FDA5-B61F-9FDE-7D2E-36568AB04601}"/>
              </a:ext>
            </a:extLst>
          </p:cNvPr>
          <p:cNvSpPr txBox="1"/>
          <p:nvPr/>
        </p:nvSpPr>
        <p:spPr>
          <a:xfrm>
            <a:off x="10564241" y="5251787"/>
            <a:ext cx="13036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500" spc="-157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500" spc="-157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spc="7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ш</a:t>
            </a:r>
            <a:r>
              <a:rPr sz="1500" spc="-157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500" spc="-157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sz="1500" spc="-157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о  </a:t>
            </a:r>
            <a:r>
              <a:rPr sz="1500" spc="179" baseline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050" spc="1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spc="85" dirty="0">
                <a:latin typeface="Segoe UI" panose="020B0502040204020203" pitchFamily="34" charset="0"/>
                <a:cs typeface="Segoe UI" panose="020B0502040204020203" pitchFamily="34" charset="0"/>
              </a:rPr>
              <a:t>работ</a:t>
            </a:r>
            <a:r>
              <a:rPr sz="1050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endParaRPr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74F3AD4E-95A2-8044-7C8C-CD876D4F0399}"/>
              </a:ext>
            </a:extLst>
          </p:cNvPr>
          <p:cNvSpPr txBox="1"/>
          <p:nvPr/>
        </p:nvSpPr>
        <p:spPr>
          <a:xfrm>
            <a:off x="11357671" y="632387"/>
            <a:ext cx="615315" cy="46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5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050" spc="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dirty="0"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050" spc="-1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spc="55" dirty="0"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050" spc="75" dirty="0">
                <a:latin typeface="Segoe UI" panose="020B0502040204020203" pitchFamily="34" charset="0"/>
                <a:cs typeface="Segoe UI" panose="020B0502040204020203" pitchFamily="34" charset="0"/>
              </a:rPr>
              <a:t>бот</a:t>
            </a:r>
            <a:r>
              <a:rPr sz="1050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1F054FC0-BA15-1B68-640C-7B755F5A5DF2}"/>
              </a:ext>
            </a:extLst>
          </p:cNvPr>
          <p:cNvSpPr txBox="1"/>
          <p:nvPr/>
        </p:nvSpPr>
        <p:spPr>
          <a:xfrm>
            <a:off x="10756908" y="614456"/>
            <a:ext cx="54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20" dirty="0">
                <a:latin typeface="Segoe UI" panose="020B0502040204020203" pitchFamily="34" charset="0"/>
                <a:cs typeface="Segoe UI" panose="020B0502040204020203" pitchFamily="34" charset="0"/>
              </a:rPr>
              <a:t>9361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1F9570FA-9E61-E7B8-0356-9AC85B15A912}"/>
              </a:ext>
            </a:extLst>
          </p:cNvPr>
          <p:cNvSpPr txBox="1"/>
          <p:nvPr/>
        </p:nvSpPr>
        <p:spPr>
          <a:xfrm>
            <a:off x="10432863" y="895104"/>
            <a:ext cx="5778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10" dirty="0">
                <a:latin typeface="Segoe UI" panose="020B0502040204020203" pitchFamily="34" charset="0"/>
                <a:cs typeface="Segoe UI" panose="020B0502040204020203" pitchFamily="34" charset="0"/>
              </a:rPr>
              <a:t>решен</a:t>
            </a:r>
            <a:r>
              <a:rPr sz="105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1B35CD0E-E649-FA42-B396-CF582387D207}"/>
              </a:ext>
            </a:extLst>
          </p:cNvPr>
          <p:cNvSpPr txBox="1"/>
          <p:nvPr/>
        </p:nvSpPr>
        <p:spPr>
          <a:xfrm>
            <a:off x="10582244" y="1143258"/>
            <a:ext cx="140843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800" b="1" spc="-1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-38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spc="75" dirty="0">
                <a:latin typeface="Segoe UI" panose="020B0502040204020203" pitchFamily="34" charset="0"/>
                <a:cs typeface="Segoe UI" panose="020B0502040204020203" pitchFamily="34" charset="0"/>
              </a:rPr>
              <a:t>услуг</a:t>
            </a:r>
            <a:r>
              <a:rPr sz="10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lang="ru-RU" b="1" spc="-1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-7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spc="90" dirty="0">
                <a:latin typeface="Segoe UI" panose="020B0502040204020203" pitchFamily="34" charset="0"/>
                <a:cs typeface="Segoe UI" panose="020B0502040204020203" pitchFamily="34" charset="0"/>
              </a:rPr>
              <a:t>про</a:t>
            </a:r>
            <a:r>
              <a:rPr sz="1000" spc="75" dirty="0">
                <a:latin typeface="Segoe UI" panose="020B0502040204020203" pitchFamily="34" charset="0"/>
                <a:cs typeface="Segoe UI" panose="020B0502040204020203" pitchFamily="34" charset="0"/>
              </a:rPr>
              <a:t>извод</a:t>
            </a:r>
            <a:r>
              <a:rPr sz="1000" spc="80" dirty="0"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sz="1000" spc="-5" dirty="0"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sz="1000" spc="65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00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b="1" spc="-13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1400" b="1" spc="-14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400" b="1" spc="-3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dirty="0"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sz="900" spc="100" dirty="0">
                <a:latin typeface="Segoe UI" panose="020B0502040204020203" pitchFamily="34" charset="0"/>
                <a:cs typeface="Segoe UI" panose="020B0502040204020203" pitchFamily="34" charset="0"/>
              </a:rPr>
              <a:t>ор</a:t>
            </a:r>
            <a:r>
              <a:rPr sz="900" spc="65" dirty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sz="900" spc="85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900" spc="75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900" spc="65" dirty="0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sz="900" dirty="0"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97C1B519-D282-C7DA-6E9F-168E71EEBA97}"/>
              </a:ext>
            </a:extLst>
          </p:cNvPr>
          <p:cNvSpPr txBox="1"/>
          <p:nvPr/>
        </p:nvSpPr>
        <p:spPr>
          <a:xfrm>
            <a:off x="10520867" y="5448849"/>
            <a:ext cx="10787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6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1800" b="1" spc="-36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b="1" spc="-10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spc="65" dirty="0">
                <a:latin typeface="Segoe UI" panose="020B0502040204020203" pitchFamily="34" charset="0"/>
                <a:cs typeface="Segoe UI" panose="020B0502040204020203" pitchFamily="34" charset="0"/>
              </a:rPr>
              <a:t>усл</a:t>
            </a:r>
            <a:r>
              <a:rPr sz="1000" spc="55" dirty="0"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sz="1000" spc="50" dirty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sz="10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F2A2D915-0FC3-EF04-E9A9-2F4940399DAE}"/>
              </a:ext>
            </a:extLst>
          </p:cNvPr>
          <p:cNvSpPr/>
          <p:nvPr/>
        </p:nvSpPr>
        <p:spPr>
          <a:xfrm>
            <a:off x="1600200" y="2889460"/>
            <a:ext cx="2116072" cy="269875"/>
          </a:xfrm>
          <a:custGeom>
            <a:avLst/>
            <a:gdLst/>
            <a:ahLst/>
            <a:cxnLst/>
            <a:rect l="l" t="t" r="r" b="b"/>
            <a:pathLst>
              <a:path w="3161029" h="269875">
                <a:moveTo>
                  <a:pt x="3160776" y="269779"/>
                </a:moveTo>
                <a:lnTo>
                  <a:pt x="0" y="269779"/>
                </a:lnTo>
                <a:lnTo>
                  <a:pt x="0" y="0"/>
                </a:lnTo>
                <a:lnTo>
                  <a:pt x="3160776" y="0"/>
                </a:lnTo>
                <a:lnTo>
                  <a:pt x="3160776" y="269779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84B9523D-5F94-FE22-6E42-61111C5DFC37}"/>
              </a:ext>
            </a:extLst>
          </p:cNvPr>
          <p:cNvSpPr txBox="1"/>
          <p:nvPr/>
        </p:nvSpPr>
        <p:spPr>
          <a:xfrm>
            <a:off x="1701419" y="2883879"/>
            <a:ext cx="4787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9384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05936B22-D6FC-A0DB-D186-03E30DE4ABB3}"/>
              </a:ext>
            </a:extLst>
          </p:cNvPr>
          <p:cNvSpPr txBox="1"/>
          <p:nvPr/>
        </p:nvSpPr>
        <p:spPr>
          <a:xfrm>
            <a:off x="375818" y="2243816"/>
            <a:ext cx="1140460" cy="8972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10795" indent="389890">
              <a:lnSpc>
                <a:spcPts val="1200"/>
              </a:lnSpc>
              <a:spcBef>
                <a:spcPts val="190"/>
              </a:spcBef>
            </a:pPr>
            <a:r>
              <a:rPr sz="1050" b="1" spc="-1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Пилот </a:t>
            </a:r>
            <a:r>
              <a:rPr sz="1050" b="1" spc="-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24.11.22-31.12.2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215">
              <a:lnSpc>
                <a:spcPct val="100000"/>
              </a:lnSpc>
              <a:spcBef>
                <a:spcPts val="880"/>
              </a:spcBef>
            </a:pP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050" b="1" spc="-17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8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sz="1050" b="1" spc="8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12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3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8895">
              <a:lnSpc>
                <a:spcPct val="100000"/>
              </a:lnSpc>
              <a:spcBef>
                <a:spcPts val="969"/>
              </a:spcBef>
            </a:pPr>
            <a:r>
              <a:rPr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DCD3DF00-CFE2-289E-37AE-1463D7ACB489}"/>
              </a:ext>
            </a:extLst>
          </p:cNvPr>
          <p:cNvSpPr txBox="1"/>
          <p:nvPr/>
        </p:nvSpPr>
        <p:spPr>
          <a:xfrm>
            <a:off x="1600200" y="2273806"/>
            <a:ext cx="925576" cy="238848"/>
          </a:xfrm>
          <a:prstGeom prst="rect">
            <a:avLst/>
          </a:prstGeom>
          <a:solidFill>
            <a:srgbClr val="16375D"/>
          </a:solidFill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970"/>
              </a:lnSpc>
              <a:tabLst>
                <a:tab pos="574675" algn="l"/>
              </a:tabLst>
            </a:pPr>
            <a:r>
              <a:rPr sz="2400" b="1" spc="-44" baseline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</a:t>
            </a:r>
            <a:r>
              <a:rPr sz="2400" b="1" baseline="3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	</a:t>
            </a:r>
            <a:r>
              <a:rPr lang="ru-R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22FBE047-6B43-DEA8-3056-B85277095D9B}"/>
              </a:ext>
            </a:extLst>
          </p:cNvPr>
          <p:cNvSpPr/>
          <p:nvPr/>
        </p:nvSpPr>
        <p:spPr>
          <a:xfrm>
            <a:off x="364236" y="1946148"/>
            <a:ext cx="2501265" cy="292735"/>
          </a:xfrm>
          <a:custGeom>
            <a:avLst/>
            <a:gdLst/>
            <a:ahLst/>
            <a:cxnLst/>
            <a:rect l="l" t="t" r="r" b="b"/>
            <a:pathLst>
              <a:path w="2501265" h="292735">
                <a:moveTo>
                  <a:pt x="2500884" y="292607"/>
                </a:moveTo>
                <a:lnTo>
                  <a:pt x="0" y="292607"/>
                </a:lnTo>
                <a:lnTo>
                  <a:pt x="0" y="0"/>
                </a:lnTo>
                <a:lnTo>
                  <a:pt x="2500884" y="0"/>
                </a:lnTo>
                <a:lnTo>
                  <a:pt x="2500884" y="292607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47A7612B-1B84-0284-9E21-52EEE44F7916}"/>
              </a:ext>
            </a:extLst>
          </p:cNvPr>
          <p:cNvSpPr txBox="1"/>
          <p:nvPr/>
        </p:nvSpPr>
        <p:spPr>
          <a:xfrm>
            <a:off x="364236" y="1946401"/>
            <a:ext cx="2501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100"/>
              </a:spcBef>
            </a:pPr>
            <a:r>
              <a:rPr sz="1400" b="1" spc="14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</a:t>
            </a:r>
            <a:endParaRPr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0" name="object 40">
            <a:extLst>
              <a:ext uri="{FF2B5EF4-FFF2-40B4-BE49-F238E27FC236}">
                <a16:creationId xmlns:a16="http://schemas.microsoft.com/office/drawing/2014/main" id="{8CF94128-9DC9-9BA6-0218-507AC2A8AE6F}"/>
              </a:ext>
            </a:extLst>
          </p:cNvPr>
          <p:cNvGrpSpPr/>
          <p:nvPr/>
        </p:nvGrpSpPr>
        <p:grpSpPr>
          <a:xfrm>
            <a:off x="401218" y="1847342"/>
            <a:ext cx="3129915" cy="354965"/>
            <a:chOff x="401218" y="1847342"/>
            <a:chExt cx="3129915" cy="354965"/>
          </a:xfrm>
        </p:grpSpPr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0E555ED8-C162-A70E-2CF9-147F0693180A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01218" y="1950466"/>
              <a:ext cx="318516" cy="251459"/>
            </a:xfrm>
            <a:prstGeom prst="rect">
              <a:avLst/>
            </a:prstGeom>
          </p:spPr>
        </p:pic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DB80D6BD-5DF8-4417-A094-B625436F21C5}"/>
                </a:ext>
              </a:extLst>
            </p:cNvPr>
            <p:cNvSpPr/>
            <p:nvPr/>
          </p:nvSpPr>
          <p:spPr>
            <a:xfrm>
              <a:off x="2698241" y="1860042"/>
              <a:ext cx="820419" cy="303530"/>
            </a:xfrm>
            <a:custGeom>
              <a:avLst/>
              <a:gdLst/>
              <a:ahLst/>
              <a:cxnLst/>
              <a:rect l="l" t="t" r="r" b="b"/>
              <a:pathLst>
                <a:path w="820420" h="303530">
                  <a:moveTo>
                    <a:pt x="769365" y="303274"/>
                  </a:moveTo>
                  <a:lnTo>
                    <a:pt x="50544" y="303274"/>
                  </a:lnTo>
                  <a:lnTo>
                    <a:pt x="30860" y="299306"/>
                  </a:lnTo>
                  <a:lnTo>
                    <a:pt x="14794" y="288479"/>
                  </a:lnTo>
                  <a:lnTo>
                    <a:pt x="3967" y="272415"/>
                  </a:lnTo>
                  <a:lnTo>
                    <a:pt x="0" y="252729"/>
                  </a:lnTo>
                  <a:lnTo>
                    <a:pt x="0" y="50546"/>
                  </a:lnTo>
                  <a:lnTo>
                    <a:pt x="3967" y="30861"/>
                  </a:lnTo>
                  <a:lnTo>
                    <a:pt x="14794" y="14794"/>
                  </a:lnTo>
                  <a:lnTo>
                    <a:pt x="30859" y="3968"/>
                  </a:lnTo>
                  <a:lnTo>
                    <a:pt x="50544" y="0"/>
                  </a:lnTo>
                  <a:lnTo>
                    <a:pt x="769365" y="0"/>
                  </a:lnTo>
                  <a:lnTo>
                    <a:pt x="789049" y="3968"/>
                  </a:lnTo>
                  <a:lnTo>
                    <a:pt x="805114" y="14794"/>
                  </a:lnTo>
                  <a:lnTo>
                    <a:pt x="815941" y="30861"/>
                  </a:lnTo>
                  <a:lnTo>
                    <a:pt x="819909" y="50546"/>
                  </a:lnTo>
                  <a:lnTo>
                    <a:pt x="819909" y="252729"/>
                  </a:lnTo>
                  <a:lnTo>
                    <a:pt x="815941" y="272415"/>
                  </a:lnTo>
                  <a:lnTo>
                    <a:pt x="805114" y="288479"/>
                  </a:lnTo>
                  <a:lnTo>
                    <a:pt x="789049" y="299306"/>
                  </a:lnTo>
                  <a:lnTo>
                    <a:pt x="769365" y="303274"/>
                  </a:lnTo>
                  <a:close/>
                </a:path>
              </a:pathLst>
            </a:custGeom>
            <a:solidFill>
              <a:srgbClr val="820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61FE6C22-88C1-9269-D69F-3DC92FD32B4D}"/>
                </a:ext>
              </a:extLst>
            </p:cNvPr>
            <p:cNvSpPr/>
            <p:nvPr/>
          </p:nvSpPr>
          <p:spPr>
            <a:xfrm>
              <a:off x="2698241" y="1860042"/>
              <a:ext cx="820419" cy="303530"/>
            </a:xfrm>
            <a:custGeom>
              <a:avLst/>
              <a:gdLst/>
              <a:ahLst/>
              <a:cxnLst/>
              <a:rect l="l" t="t" r="r" b="b"/>
              <a:pathLst>
                <a:path w="820420" h="303530">
                  <a:moveTo>
                    <a:pt x="0" y="50546"/>
                  </a:moveTo>
                  <a:lnTo>
                    <a:pt x="3967" y="30861"/>
                  </a:lnTo>
                  <a:lnTo>
                    <a:pt x="14794" y="14794"/>
                  </a:lnTo>
                  <a:lnTo>
                    <a:pt x="30859" y="3968"/>
                  </a:lnTo>
                  <a:lnTo>
                    <a:pt x="50544" y="0"/>
                  </a:lnTo>
                  <a:lnTo>
                    <a:pt x="769365" y="0"/>
                  </a:lnTo>
                  <a:lnTo>
                    <a:pt x="789049" y="3968"/>
                  </a:lnTo>
                  <a:lnTo>
                    <a:pt x="805114" y="14794"/>
                  </a:lnTo>
                  <a:lnTo>
                    <a:pt x="815941" y="30861"/>
                  </a:lnTo>
                  <a:lnTo>
                    <a:pt x="819909" y="50546"/>
                  </a:lnTo>
                  <a:lnTo>
                    <a:pt x="819909" y="252729"/>
                  </a:lnTo>
                  <a:lnTo>
                    <a:pt x="815941" y="272415"/>
                  </a:lnTo>
                  <a:lnTo>
                    <a:pt x="805114" y="288479"/>
                  </a:lnTo>
                  <a:lnTo>
                    <a:pt x="789049" y="299306"/>
                  </a:lnTo>
                  <a:lnTo>
                    <a:pt x="769365" y="303274"/>
                  </a:lnTo>
                  <a:lnTo>
                    <a:pt x="50544" y="303274"/>
                  </a:lnTo>
                  <a:lnTo>
                    <a:pt x="30860" y="299306"/>
                  </a:lnTo>
                  <a:lnTo>
                    <a:pt x="14794" y="288479"/>
                  </a:lnTo>
                  <a:lnTo>
                    <a:pt x="3967" y="272415"/>
                  </a:lnTo>
                  <a:lnTo>
                    <a:pt x="0" y="252729"/>
                  </a:lnTo>
                  <a:lnTo>
                    <a:pt x="0" y="50546"/>
                  </a:lnTo>
                  <a:close/>
                </a:path>
              </a:pathLst>
            </a:custGeom>
            <a:ln w="25400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>
            <a:extLst>
              <a:ext uri="{FF2B5EF4-FFF2-40B4-BE49-F238E27FC236}">
                <a16:creationId xmlns:a16="http://schemas.microsoft.com/office/drawing/2014/main" id="{C44B8FDE-8832-D225-1120-7E01A01B5D44}"/>
              </a:ext>
            </a:extLst>
          </p:cNvPr>
          <p:cNvSpPr/>
          <p:nvPr/>
        </p:nvSpPr>
        <p:spPr>
          <a:xfrm>
            <a:off x="350926" y="3383026"/>
            <a:ext cx="2546985" cy="281940"/>
          </a:xfrm>
          <a:custGeom>
            <a:avLst/>
            <a:gdLst/>
            <a:ahLst/>
            <a:cxnLst/>
            <a:rect l="l" t="t" r="r" b="b"/>
            <a:pathLst>
              <a:path w="2546985" h="281939">
                <a:moveTo>
                  <a:pt x="2546604" y="281940"/>
                </a:moveTo>
                <a:lnTo>
                  <a:pt x="0" y="281940"/>
                </a:lnTo>
                <a:lnTo>
                  <a:pt x="0" y="0"/>
                </a:lnTo>
                <a:lnTo>
                  <a:pt x="2546604" y="0"/>
                </a:lnTo>
                <a:lnTo>
                  <a:pt x="2546604" y="281940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441A31A3-93F6-DDB2-31B6-8BD420357259}"/>
              </a:ext>
            </a:extLst>
          </p:cNvPr>
          <p:cNvSpPr txBox="1"/>
          <p:nvPr/>
        </p:nvSpPr>
        <p:spPr>
          <a:xfrm>
            <a:off x="3267612" y="2525822"/>
            <a:ext cx="13932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0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 </a:t>
            </a:r>
            <a:r>
              <a:rPr sz="1200" b="1" spc="105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95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spc="125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шен</a:t>
            </a:r>
            <a:r>
              <a:rPr sz="1200" b="1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15B16D1D-37F4-6950-18AC-F2ED4A34431E}"/>
              </a:ext>
            </a:extLst>
          </p:cNvPr>
          <p:cNvSpPr txBox="1"/>
          <p:nvPr/>
        </p:nvSpPr>
        <p:spPr>
          <a:xfrm>
            <a:off x="3828087" y="2832714"/>
            <a:ext cx="126756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sz="1800" b="1" spc="-2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-30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2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12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</a:t>
            </a:r>
            <a:r>
              <a:rPr sz="1200" b="1" spc="-17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9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spc="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1EC67457-F5FC-5368-5919-140B15043F59}"/>
              </a:ext>
            </a:extLst>
          </p:cNvPr>
          <p:cNvSpPr txBox="1"/>
          <p:nvPr/>
        </p:nvSpPr>
        <p:spPr>
          <a:xfrm>
            <a:off x="350926" y="3390010"/>
            <a:ext cx="2546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</a:t>
            </a:r>
            <a:r>
              <a:rPr sz="1400" b="1" spc="-2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400" b="1" spc="-2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sz="1400" b="1" spc="-2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400" b="1" spc="-2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</a:t>
            </a:r>
            <a:r>
              <a:rPr sz="1400" b="1" spc="-2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endParaRPr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8" name="object 48">
            <a:extLst>
              <a:ext uri="{FF2B5EF4-FFF2-40B4-BE49-F238E27FC236}">
                <a16:creationId xmlns:a16="http://schemas.microsoft.com/office/drawing/2014/main" id="{510EB3A4-190D-D167-E72B-42AE9E801F80}"/>
              </a:ext>
            </a:extLst>
          </p:cNvPr>
          <p:cNvGrpSpPr/>
          <p:nvPr/>
        </p:nvGrpSpPr>
        <p:grpSpPr>
          <a:xfrm>
            <a:off x="431291" y="3284473"/>
            <a:ext cx="3145790" cy="367030"/>
            <a:chOff x="431291" y="3284473"/>
            <a:chExt cx="3145790" cy="367030"/>
          </a:xfrm>
        </p:grpSpPr>
        <p:pic>
          <p:nvPicPr>
            <p:cNvPr id="49" name="object 49">
              <a:extLst>
                <a:ext uri="{FF2B5EF4-FFF2-40B4-BE49-F238E27FC236}">
                  <a16:creationId xmlns:a16="http://schemas.microsoft.com/office/drawing/2014/main" id="{4D411A5B-EE84-3440-1CF0-00CF4ED3C061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31291" y="3396996"/>
              <a:ext cx="193547" cy="254506"/>
            </a:xfrm>
            <a:prstGeom prst="rect">
              <a:avLst/>
            </a:prstGeom>
          </p:spPr>
        </p:pic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EF5BDC87-8C62-F152-8741-B31890240801}"/>
                </a:ext>
              </a:extLst>
            </p:cNvPr>
            <p:cNvSpPr/>
            <p:nvPr/>
          </p:nvSpPr>
          <p:spPr>
            <a:xfrm>
              <a:off x="2743962" y="3297173"/>
              <a:ext cx="820419" cy="303530"/>
            </a:xfrm>
            <a:custGeom>
              <a:avLst/>
              <a:gdLst/>
              <a:ahLst/>
              <a:cxnLst/>
              <a:rect l="l" t="t" r="r" b="b"/>
              <a:pathLst>
                <a:path w="820420" h="303529">
                  <a:moveTo>
                    <a:pt x="769364" y="303275"/>
                  </a:moveTo>
                  <a:lnTo>
                    <a:pt x="50544" y="303275"/>
                  </a:lnTo>
                  <a:lnTo>
                    <a:pt x="30860" y="299307"/>
                  </a:lnTo>
                  <a:lnTo>
                    <a:pt x="14794" y="288480"/>
                  </a:lnTo>
                  <a:lnTo>
                    <a:pt x="3967" y="272414"/>
                  </a:lnTo>
                  <a:lnTo>
                    <a:pt x="0" y="252729"/>
                  </a:lnTo>
                  <a:lnTo>
                    <a:pt x="0" y="50546"/>
                  </a:lnTo>
                  <a:lnTo>
                    <a:pt x="3967" y="30861"/>
                  </a:lnTo>
                  <a:lnTo>
                    <a:pt x="14794" y="14795"/>
                  </a:lnTo>
                  <a:lnTo>
                    <a:pt x="30859" y="3968"/>
                  </a:lnTo>
                  <a:lnTo>
                    <a:pt x="50544" y="0"/>
                  </a:lnTo>
                  <a:lnTo>
                    <a:pt x="769364" y="0"/>
                  </a:lnTo>
                  <a:lnTo>
                    <a:pt x="789049" y="3968"/>
                  </a:lnTo>
                  <a:lnTo>
                    <a:pt x="805114" y="14795"/>
                  </a:lnTo>
                  <a:lnTo>
                    <a:pt x="815941" y="30861"/>
                  </a:lnTo>
                  <a:lnTo>
                    <a:pt x="819910" y="50546"/>
                  </a:lnTo>
                  <a:lnTo>
                    <a:pt x="819910" y="252729"/>
                  </a:lnTo>
                  <a:lnTo>
                    <a:pt x="815941" y="272414"/>
                  </a:lnTo>
                  <a:lnTo>
                    <a:pt x="805114" y="288480"/>
                  </a:lnTo>
                  <a:lnTo>
                    <a:pt x="789049" y="299307"/>
                  </a:lnTo>
                  <a:lnTo>
                    <a:pt x="769364" y="303275"/>
                  </a:lnTo>
                  <a:close/>
                </a:path>
              </a:pathLst>
            </a:custGeom>
            <a:solidFill>
              <a:srgbClr val="75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C9BF7B68-9D2F-B272-5015-577D2EF0324F}"/>
                </a:ext>
              </a:extLst>
            </p:cNvPr>
            <p:cNvSpPr/>
            <p:nvPr/>
          </p:nvSpPr>
          <p:spPr>
            <a:xfrm>
              <a:off x="2743962" y="3297173"/>
              <a:ext cx="820419" cy="303530"/>
            </a:xfrm>
            <a:custGeom>
              <a:avLst/>
              <a:gdLst/>
              <a:ahLst/>
              <a:cxnLst/>
              <a:rect l="l" t="t" r="r" b="b"/>
              <a:pathLst>
                <a:path w="820420" h="303529">
                  <a:moveTo>
                    <a:pt x="0" y="50546"/>
                  </a:moveTo>
                  <a:lnTo>
                    <a:pt x="3967" y="30861"/>
                  </a:lnTo>
                  <a:lnTo>
                    <a:pt x="14794" y="14795"/>
                  </a:lnTo>
                  <a:lnTo>
                    <a:pt x="30859" y="3968"/>
                  </a:lnTo>
                  <a:lnTo>
                    <a:pt x="50544" y="0"/>
                  </a:lnTo>
                  <a:lnTo>
                    <a:pt x="769364" y="0"/>
                  </a:lnTo>
                  <a:lnTo>
                    <a:pt x="789049" y="3968"/>
                  </a:lnTo>
                  <a:lnTo>
                    <a:pt x="805114" y="14795"/>
                  </a:lnTo>
                  <a:lnTo>
                    <a:pt x="815941" y="30861"/>
                  </a:lnTo>
                  <a:lnTo>
                    <a:pt x="819910" y="50546"/>
                  </a:lnTo>
                  <a:lnTo>
                    <a:pt x="819910" y="252729"/>
                  </a:lnTo>
                  <a:lnTo>
                    <a:pt x="815941" y="272414"/>
                  </a:lnTo>
                  <a:lnTo>
                    <a:pt x="805114" y="288480"/>
                  </a:lnTo>
                  <a:lnTo>
                    <a:pt x="789049" y="299307"/>
                  </a:lnTo>
                  <a:lnTo>
                    <a:pt x="769364" y="303275"/>
                  </a:lnTo>
                  <a:lnTo>
                    <a:pt x="50544" y="303275"/>
                  </a:lnTo>
                  <a:lnTo>
                    <a:pt x="30860" y="299307"/>
                  </a:lnTo>
                  <a:lnTo>
                    <a:pt x="14794" y="288480"/>
                  </a:lnTo>
                  <a:lnTo>
                    <a:pt x="3967" y="272414"/>
                  </a:lnTo>
                  <a:lnTo>
                    <a:pt x="0" y="252729"/>
                  </a:lnTo>
                  <a:lnTo>
                    <a:pt x="0" y="50546"/>
                  </a:lnTo>
                  <a:close/>
                </a:path>
              </a:pathLst>
            </a:custGeom>
            <a:ln w="25400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>
            <a:extLst>
              <a:ext uri="{FF2B5EF4-FFF2-40B4-BE49-F238E27FC236}">
                <a16:creationId xmlns:a16="http://schemas.microsoft.com/office/drawing/2014/main" id="{10929B42-13A0-31B2-0AC4-DB2C53CFD1BA}"/>
              </a:ext>
            </a:extLst>
          </p:cNvPr>
          <p:cNvSpPr txBox="1"/>
          <p:nvPr/>
        </p:nvSpPr>
        <p:spPr>
          <a:xfrm>
            <a:off x="1548383" y="3735323"/>
            <a:ext cx="835660" cy="274320"/>
          </a:xfrm>
          <a:prstGeom prst="rect">
            <a:avLst/>
          </a:prstGeom>
          <a:solidFill>
            <a:srgbClr val="16375D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065"/>
              </a:lnSpc>
            </a:pPr>
            <a:r>
              <a:rPr sz="1800" b="1" spc="-10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167</a:t>
            </a:r>
            <a:endParaRPr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1395AC67-4ED9-587A-7798-4F63A78C5EBB}"/>
              </a:ext>
            </a:extLst>
          </p:cNvPr>
          <p:cNvSpPr txBox="1"/>
          <p:nvPr/>
        </p:nvSpPr>
        <p:spPr>
          <a:xfrm>
            <a:off x="2835910" y="1895637"/>
            <a:ext cx="430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sz="1200" b="1" spc="-1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</a:t>
            </a:r>
            <a:r>
              <a:rPr sz="1200" b="1" spc="-14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AD103BD8-66E1-7641-682B-2212457AD39F}"/>
              </a:ext>
            </a:extLst>
          </p:cNvPr>
          <p:cNvSpPr txBox="1"/>
          <p:nvPr/>
        </p:nvSpPr>
        <p:spPr>
          <a:xfrm>
            <a:off x="341123" y="3721462"/>
            <a:ext cx="1134745" cy="3378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389890">
              <a:lnSpc>
                <a:spcPts val="1200"/>
              </a:lnSpc>
              <a:spcBef>
                <a:spcPts val="190"/>
              </a:spcBef>
            </a:pPr>
            <a:r>
              <a:rPr sz="1050" b="1" spc="-1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Пилот </a:t>
            </a:r>
            <a:r>
              <a:rPr sz="1050" b="1" spc="-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24.11.22-31.12.2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D2058DF8-EE47-B0F9-7535-F1AF056ACBD7}"/>
              </a:ext>
            </a:extLst>
          </p:cNvPr>
          <p:cNvSpPr/>
          <p:nvPr/>
        </p:nvSpPr>
        <p:spPr>
          <a:xfrm>
            <a:off x="1554480" y="5696710"/>
            <a:ext cx="888809" cy="292735"/>
          </a:xfrm>
          <a:custGeom>
            <a:avLst/>
            <a:gdLst/>
            <a:ahLst/>
            <a:cxnLst/>
            <a:rect l="l" t="t" r="r" b="b"/>
            <a:pathLst>
              <a:path w="1569720" h="292735">
                <a:moveTo>
                  <a:pt x="1569719" y="292607"/>
                </a:moveTo>
                <a:lnTo>
                  <a:pt x="0" y="292607"/>
                </a:lnTo>
                <a:lnTo>
                  <a:pt x="0" y="0"/>
                </a:lnTo>
                <a:lnTo>
                  <a:pt x="1569719" y="0"/>
                </a:lnTo>
                <a:lnTo>
                  <a:pt x="1569719" y="292607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E13598DB-AE9C-26A3-3506-175C0781F97D}"/>
              </a:ext>
            </a:extLst>
          </p:cNvPr>
          <p:cNvSpPr txBox="1"/>
          <p:nvPr/>
        </p:nvSpPr>
        <p:spPr>
          <a:xfrm>
            <a:off x="1629791" y="5700561"/>
            <a:ext cx="3232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16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66EFCC27-24AB-33A7-6A05-EB860C0C499B}"/>
              </a:ext>
            </a:extLst>
          </p:cNvPr>
          <p:cNvSpPr txBox="1"/>
          <p:nvPr/>
        </p:nvSpPr>
        <p:spPr>
          <a:xfrm>
            <a:off x="1548383" y="5286754"/>
            <a:ext cx="427355" cy="367030"/>
          </a:xfrm>
          <a:prstGeom prst="rect">
            <a:avLst/>
          </a:prstGeom>
          <a:solidFill>
            <a:srgbClr val="23405F"/>
          </a:solidFill>
        </p:spPr>
        <p:txBody>
          <a:bodyPr vert="horz" wrap="square" lIns="0" tIns="488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85"/>
              </a:spcBef>
            </a:pPr>
            <a:r>
              <a:rPr sz="2000" b="1" spc="-1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endParaRPr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3EA789CC-3815-B389-D4B2-CF01BF993A56}"/>
              </a:ext>
            </a:extLst>
          </p:cNvPr>
          <p:cNvSpPr/>
          <p:nvPr/>
        </p:nvSpPr>
        <p:spPr>
          <a:xfrm>
            <a:off x="1548383" y="6073140"/>
            <a:ext cx="1968120" cy="317500"/>
          </a:xfrm>
          <a:custGeom>
            <a:avLst/>
            <a:gdLst/>
            <a:ahLst/>
            <a:cxnLst/>
            <a:rect l="l" t="t" r="r" b="b"/>
            <a:pathLst>
              <a:path w="3267710" h="317500">
                <a:moveTo>
                  <a:pt x="3267454" y="316992"/>
                </a:moveTo>
                <a:lnTo>
                  <a:pt x="0" y="316992"/>
                </a:lnTo>
                <a:lnTo>
                  <a:pt x="0" y="0"/>
                </a:lnTo>
                <a:lnTo>
                  <a:pt x="3267454" y="0"/>
                </a:lnTo>
                <a:lnTo>
                  <a:pt x="3267454" y="316992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130FE156-4CD4-F416-887A-B18A66E74754}"/>
              </a:ext>
            </a:extLst>
          </p:cNvPr>
          <p:cNvSpPr txBox="1"/>
          <p:nvPr/>
        </p:nvSpPr>
        <p:spPr>
          <a:xfrm>
            <a:off x="1636141" y="6062663"/>
            <a:ext cx="354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600" b="1" spc="-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523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378C317D-2754-3EAC-73E4-30CF86B56A8E}"/>
              </a:ext>
            </a:extLst>
          </p:cNvPr>
          <p:cNvSpPr/>
          <p:nvPr/>
        </p:nvSpPr>
        <p:spPr>
          <a:xfrm>
            <a:off x="391668" y="4919471"/>
            <a:ext cx="2545080" cy="295910"/>
          </a:xfrm>
          <a:custGeom>
            <a:avLst/>
            <a:gdLst/>
            <a:ahLst/>
            <a:cxnLst/>
            <a:rect l="l" t="t" r="r" b="b"/>
            <a:pathLst>
              <a:path w="2545080" h="295910">
                <a:moveTo>
                  <a:pt x="2545080" y="295654"/>
                </a:moveTo>
                <a:lnTo>
                  <a:pt x="0" y="295654"/>
                </a:lnTo>
                <a:lnTo>
                  <a:pt x="0" y="0"/>
                </a:lnTo>
                <a:lnTo>
                  <a:pt x="2545080" y="0"/>
                </a:lnTo>
                <a:lnTo>
                  <a:pt x="2545080" y="295654"/>
                </a:lnTo>
                <a:close/>
              </a:path>
            </a:pathLst>
          </a:custGeom>
          <a:solidFill>
            <a:srgbClr val="234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99C39AA6-4903-A79A-25D3-1B0138F7372D}"/>
              </a:ext>
            </a:extLst>
          </p:cNvPr>
          <p:cNvSpPr txBox="1"/>
          <p:nvPr/>
        </p:nvSpPr>
        <p:spPr>
          <a:xfrm>
            <a:off x="391668" y="4934965"/>
            <a:ext cx="25450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400" b="1" spc="-19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400" b="1" spc="-19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400" b="1" spc="-19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r>
              <a:rPr sz="1400" b="1" spc="-19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sz="1400" b="1" spc="-19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400" b="1" spc="-19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sz="1400" b="1" spc="-19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Ы</a:t>
            </a:r>
            <a:endParaRPr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2" name="object 62">
            <a:extLst>
              <a:ext uri="{FF2B5EF4-FFF2-40B4-BE49-F238E27FC236}">
                <a16:creationId xmlns:a16="http://schemas.microsoft.com/office/drawing/2014/main" id="{FFA92574-50B0-B6EB-732F-F11540487BE9}"/>
              </a:ext>
            </a:extLst>
          </p:cNvPr>
          <p:cNvGrpSpPr/>
          <p:nvPr/>
        </p:nvGrpSpPr>
        <p:grpSpPr>
          <a:xfrm>
            <a:off x="445008" y="4811521"/>
            <a:ext cx="3284220" cy="367030"/>
            <a:chOff x="445008" y="4811521"/>
            <a:chExt cx="3284220" cy="367030"/>
          </a:xfrm>
        </p:grpSpPr>
        <p:pic>
          <p:nvPicPr>
            <p:cNvPr id="63" name="object 63">
              <a:extLst>
                <a:ext uri="{FF2B5EF4-FFF2-40B4-BE49-F238E27FC236}">
                  <a16:creationId xmlns:a16="http://schemas.microsoft.com/office/drawing/2014/main" id="{C17F0B4D-C9F1-1B1B-29D8-880FBE553455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45008" y="4931663"/>
              <a:ext cx="281938" cy="246887"/>
            </a:xfrm>
            <a:prstGeom prst="rect">
              <a:avLst/>
            </a:prstGeom>
          </p:spPr>
        </p:pic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97DBC322-EB54-7F78-8CE3-6A5E9023AB48}"/>
                </a:ext>
              </a:extLst>
            </p:cNvPr>
            <p:cNvSpPr/>
            <p:nvPr/>
          </p:nvSpPr>
          <p:spPr>
            <a:xfrm>
              <a:off x="2824721" y="4824221"/>
              <a:ext cx="892175" cy="276225"/>
            </a:xfrm>
            <a:custGeom>
              <a:avLst/>
              <a:gdLst/>
              <a:ahLst/>
              <a:cxnLst/>
              <a:rect l="l" t="t" r="r" b="b"/>
              <a:pathLst>
                <a:path w="892175" h="276225">
                  <a:moveTo>
                    <a:pt x="891552" y="45974"/>
                  </a:moveTo>
                  <a:lnTo>
                    <a:pt x="887933" y="28079"/>
                  </a:lnTo>
                  <a:lnTo>
                    <a:pt x="878078" y="13462"/>
                  </a:lnTo>
                  <a:lnTo>
                    <a:pt x="863473" y="3619"/>
                  </a:lnTo>
                  <a:lnTo>
                    <a:pt x="845566" y="0"/>
                  </a:lnTo>
                  <a:lnTo>
                    <a:pt x="45974" y="0"/>
                  </a:lnTo>
                  <a:lnTo>
                    <a:pt x="28079" y="3619"/>
                  </a:lnTo>
                  <a:lnTo>
                    <a:pt x="13462" y="13462"/>
                  </a:lnTo>
                  <a:lnTo>
                    <a:pt x="3619" y="28079"/>
                  </a:lnTo>
                  <a:lnTo>
                    <a:pt x="0" y="45974"/>
                  </a:lnTo>
                  <a:lnTo>
                    <a:pt x="0" y="229870"/>
                  </a:lnTo>
                  <a:lnTo>
                    <a:pt x="3619" y="247777"/>
                  </a:lnTo>
                  <a:lnTo>
                    <a:pt x="13462" y="262382"/>
                  </a:lnTo>
                  <a:lnTo>
                    <a:pt x="28079" y="272237"/>
                  </a:lnTo>
                  <a:lnTo>
                    <a:pt x="45974" y="275844"/>
                  </a:lnTo>
                  <a:lnTo>
                    <a:pt x="845566" y="275844"/>
                  </a:lnTo>
                  <a:lnTo>
                    <a:pt x="863473" y="272237"/>
                  </a:lnTo>
                  <a:lnTo>
                    <a:pt x="878078" y="262382"/>
                  </a:lnTo>
                  <a:lnTo>
                    <a:pt x="887933" y="247777"/>
                  </a:lnTo>
                  <a:lnTo>
                    <a:pt x="891552" y="229870"/>
                  </a:lnTo>
                  <a:lnTo>
                    <a:pt x="891552" y="45974"/>
                  </a:lnTo>
                  <a:close/>
                </a:path>
              </a:pathLst>
            </a:custGeom>
            <a:solidFill>
              <a:srgbClr val="820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A75F21F4-8B02-23FF-1829-DA6890F897BF}"/>
                </a:ext>
              </a:extLst>
            </p:cNvPr>
            <p:cNvSpPr/>
            <p:nvPr/>
          </p:nvSpPr>
          <p:spPr>
            <a:xfrm>
              <a:off x="2824732" y="4824221"/>
              <a:ext cx="891540" cy="276225"/>
            </a:xfrm>
            <a:custGeom>
              <a:avLst/>
              <a:gdLst/>
              <a:ahLst/>
              <a:cxnLst/>
              <a:rect l="l" t="t" r="r" b="b"/>
              <a:pathLst>
                <a:path w="891539" h="276225">
                  <a:moveTo>
                    <a:pt x="0" y="45972"/>
                  </a:moveTo>
                  <a:lnTo>
                    <a:pt x="3611" y="28074"/>
                  </a:lnTo>
                  <a:lnTo>
                    <a:pt x="13462" y="13462"/>
                  </a:lnTo>
                  <a:lnTo>
                    <a:pt x="28074" y="3611"/>
                  </a:lnTo>
                  <a:lnTo>
                    <a:pt x="45974" y="0"/>
                  </a:lnTo>
                  <a:lnTo>
                    <a:pt x="845566" y="0"/>
                  </a:lnTo>
                  <a:lnTo>
                    <a:pt x="863466" y="3611"/>
                  </a:lnTo>
                  <a:lnTo>
                    <a:pt x="878078" y="13461"/>
                  </a:lnTo>
                  <a:lnTo>
                    <a:pt x="887929" y="28074"/>
                  </a:lnTo>
                  <a:lnTo>
                    <a:pt x="891541" y="45972"/>
                  </a:lnTo>
                  <a:lnTo>
                    <a:pt x="891541" y="229869"/>
                  </a:lnTo>
                  <a:lnTo>
                    <a:pt x="887929" y="247769"/>
                  </a:lnTo>
                  <a:lnTo>
                    <a:pt x="878078" y="262381"/>
                  </a:lnTo>
                  <a:lnTo>
                    <a:pt x="863466" y="272232"/>
                  </a:lnTo>
                  <a:lnTo>
                    <a:pt x="845566" y="275844"/>
                  </a:lnTo>
                  <a:lnTo>
                    <a:pt x="45974" y="275844"/>
                  </a:lnTo>
                  <a:lnTo>
                    <a:pt x="28074" y="272232"/>
                  </a:lnTo>
                  <a:lnTo>
                    <a:pt x="13462" y="262381"/>
                  </a:lnTo>
                  <a:lnTo>
                    <a:pt x="3611" y="247769"/>
                  </a:lnTo>
                  <a:lnTo>
                    <a:pt x="0" y="229869"/>
                  </a:lnTo>
                  <a:lnTo>
                    <a:pt x="0" y="45972"/>
                  </a:lnTo>
                  <a:close/>
                </a:path>
              </a:pathLst>
            </a:custGeom>
            <a:ln w="25399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>
            <a:extLst>
              <a:ext uri="{FF2B5EF4-FFF2-40B4-BE49-F238E27FC236}">
                <a16:creationId xmlns:a16="http://schemas.microsoft.com/office/drawing/2014/main" id="{484029A8-6015-B736-A557-00E4D3B593B4}"/>
              </a:ext>
            </a:extLst>
          </p:cNvPr>
          <p:cNvSpPr txBox="1"/>
          <p:nvPr/>
        </p:nvSpPr>
        <p:spPr>
          <a:xfrm>
            <a:off x="729743" y="5305228"/>
            <a:ext cx="4279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sz="1050" b="1" spc="-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sz="1050" b="1" spc="-1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sz="1050" b="1" spc="-1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endParaRPr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705CB263-9676-04EC-B0E0-0A94E7ED495D}"/>
              </a:ext>
            </a:extLst>
          </p:cNvPr>
          <p:cNvSpPr txBox="1"/>
          <p:nvPr/>
        </p:nvSpPr>
        <p:spPr>
          <a:xfrm>
            <a:off x="341123" y="5458187"/>
            <a:ext cx="11347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24.11.22-31.12.2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941A3005-B76E-181B-4C8E-3DDBA3043B51}"/>
              </a:ext>
            </a:extLst>
          </p:cNvPr>
          <p:cNvSpPr txBox="1"/>
          <p:nvPr/>
        </p:nvSpPr>
        <p:spPr>
          <a:xfrm>
            <a:off x="2884677" y="3333024"/>
            <a:ext cx="414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sz="1200" b="1" spc="-2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spc="-1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sz="1200" b="1" spc="-1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object 69">
            <a:extLst>
              <a:ext uri="{FF2B5EF4-FFF2-40B4-BE49-F238E27FC236}">
                <a16:creationId xmlns:a16="http://schemas.microsoft.com/office/drawing/2014/main" id="{539A5BF8-9F36-AE95-72E6-96A6A9B07CE0}"/>
              </a:ext>
            </a:extLst>
          </p:cNvPr>
          <p:cNvSpPr txBox="1"/>
          <p:nvPr/>
        </p:nvSpPr>
        <p:spPr>
          <a:xfrm>
            <a:off x="6462333" y="4833682"/>
            <a:ext cx="4695571" cy="157927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295"/>
              </a:spcBef>
            </a:pPr>
            <a:r>
              <a:rPr sz="10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sz="1000" b="1" spc="-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75" dirty="0"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Административные</a:t>
            </a:r>
            <a:r>
              <a:rPr sz="1100" b="1" spc="1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65" dirty="0">
                <a:latin typeface="Segoe UI" panose="020B0502040204020203" pitchFamily="34" charset="0"/>
                <a:cs typeface="Segoe UI" panose="020B0502040204020203" pitchFamily="34" charset="0"/>
              </a:rPr>
              <a:t>барьеры</a:t>
            </a:r>
            <a:r>
              <a:rPr sz="1100" b="1" spc="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b="1" dirty="0">
                <a:latin typeface="Segoe UI" panose="020B0502040204020203" pitchFamily="34" charset="0"/>
                <a:cs typeface="Segoe UI" panose="020B0502040204020203" pitchFamily="34" charset="0"/>
              </a:rPr>
              <a:t>—</a:t>
            </a:r>
            <a:r>
              <a:rPr sz="1000" b="1" spc="2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spc="-65" dirty="0">
                <a:solidFill>
                  <a:srgbClr val="2340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213</a:t>
            </a:r>
            <a:r>
              <a:rPr sz="1400" b="1" spc="-95" dirty="0">
                <a:solidFill>
                  <a:srgbClr val="2340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25" b="1" spc="-104" baseline="23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425" b="1" spc="-104" baseline="23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sz="1425" b="1" spc="-104" baseline="23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425" baseline="2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0185" marR="45720" indent="-172720">
              <a:lnSpc>
                <a:spcPct val="100000"/>
              </a:lnSpc>
              <a:spcBef>
                <a:spcPts val="125"/>
              </a:spcBef>
              <a:buFont typeface="Segoe UI" panose="020B0502040204020203" pitchFamily="34" charset="0"/>
              <a:buChar char="•"/>
              <a:tabLst>
                <a:tab pos="210820" algn="l"/>
              </a:tabLst>
            </a:pPr>
            <a:r>
              <a:rPr sz="900" i="1" spc="55" dirty="0">
                <a:latin typeface="Segoe UI" panose="020B0502040204020203" pitchFamily="34" charset="0"/>
                <a:cs typeface="Segoe UI" panose="020B0502040204020203" pitchFamily="34" charset="0"/>
              </a:rPr>
              <a:t>Защита</a:t>
            </a:r>
            <a:r>
              <a:rPr sz="900" i="1" spc="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прав</a:t>
            </a:r>
            <a:r>
              <a:rPr sz="900" i="1" spc="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sz="900" i="1" spc="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законных</a:t>
            </a:r>
            <a:r>
              <a:rPr sz="900" i="1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50" dirty="0">
                <a:latin typeface="Segoe UI" panose="020B0502040204020203" pitchFamily="34" charset="0"/>
                <a:cs typeface="Segoe UI" panose="020B0502040204020203" pitchFamily="34" charset="0"/>
              </a:rPr>
              <a:t>интересов,</a:t>
            </a:r>
            <a:r>
              <a:rPr sz="900" i="1" spc="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0" dirty="0">
                <a:latin typeface="Segoe UI" panose="020B0502040204020203" pitchFamily="34" charset="0"/>
                <a:cs typeface="Segoe UI" panose="020B0502040204020203" pitchFamily="34" charset="0"/>
              </a:rPr>
              <a:t>ведение</a:t>
            </a:r>
            <a:r>
              <a:rPr sz="900" i="1" spc="45" dirty="0">
                <a:latin typeface="Segoe UI" panose="020B0502040204020203" pitchFamily="34" charset="0"/>
                <a:cs typeface="Segoe UI" panose="020B0502040204020203" pitchFamily="34" charset="0"/>
              </a:rPr>
              <a:t> деятельности, </a:t>
            </a:r>
            <a:br>
              <a:rPr lang="ru-RU" sz="900" i="1" spc="-23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900" i="1" spc="45" dirty="0" err="1">
                <a:latin typeface="Segoe UI" panose="020B0502040204020203" pitchFamily="34" charset="0"/>
                <a:cs typeface="Segoe UI" panose="020B0502040204020203" pitchFamily="34" charset="0"/>
              </a:rPr>
              <a:t>банки</a:t>
            </a:r>
            <a:r>
              <a:rPr sz="900" i="1" spc="45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sz="9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45" dirty="0">
                <a:latin typeface="Segoe UI" panose="020B0502040204020203" pitchFamily="34" charset="0"/>
                <a:cs typeface="Segoe UI" panose="020B0502040204020203" pitchFamily="34" charset="0"/>
              </a:rPr>
              <a:t>налоги,</a:t>
            </a:r>
            <a:r>
              <a:rPr sz="900" i="1" spc="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5" dirty="0">
                <a:latin typeface="Segoe UI" panose="020B0502040204020203" pitchFamily="34" charset="0"/>
                <a:cs typeface="Segoe UI" panose="020B0502040204020203" pitchFamily="34" charset="0"/>
              </a:rPr>
              <a:t>сервисы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735">
              <a:lnSpc>
                <a:spcPct val="100000"/>
              </a:lnSpc>
              <a:spcBef>
                <a:spcPts val="135"/>
              </a:spcBef>
            </a:pPr>
            <a:r>
              <a:rPr sz="1000" b="1" spc="-5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sz="1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00" b="1" spc="-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Земл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  <a:r>
              <a:rPr sz="1100" b="1" spc="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sz="1100" b="1" spc="8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80" dirty="0">
                <a:latin typeface="Segoe UI" panose="020B0502040204020203" pitchFamily="34" charset="0"/>
                <a:cs typeface="Segoe UI" panose="020B0502040204020203" pitchFamily="34" charset="0"/>
              </a:rPr>
              <a:t>недвижимост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ь</a:t>
            </a:r>
            <a:r>
              <a:rPr sz="1100" b="1" spc="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sz="1200" b="1" spc="-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spc="-35" dirty="0">
                <a:solidFill>
                  <a:srgbClr val="2340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95</a:t>
            </a:r>
            <a:r>
              <a:rPr sz="1400" b="1" spc="-135" dirty="0">
                <a:solidFill>
                  <a:srgbClr val="2340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25" b="1" spc="-104" baseline="23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1425" b="1" spc="-104" baseline="23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8%</a:t>
            </a:r>
            <a:endParaRPr sz="1425" b="1" spc="-104" baseline="23000" dirty="0">
              <a:solidFill>
                <a:srgbClr val="A3A3A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0185" marR="729615" indent="-172720">
              <a:lnSpc>
                <a:spcPct val="100000"/>
              </a:lnSpc>
              <a:spcBef>
                <a:spcPts val="105"/>
              </a:spcBef>
              <a:buFont typeface="Segoe UI" panose="020B0502040204020203" pitchFamily="34" charset="0"/>
              <a:buChar char="•"/>
              <a:tabLst>
                <a:tab pos="210820" algn="l"/>
              </a:tabLst>
            </a:pPr>
            <a:r>
              <a:rPr sz="900" i="1" spc="80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Изменение</a:t>
            </a:r>
            <a:r>
              <a:rPr sz="900" i="1" spc="50" dirty="0">
                <a:latin typeface="Segoe UI" panose="020B0502040204020203" pitchFamily="34" charset="0"/>
                <a:cs typeface="Segoe UI" panose="020B0502040204020203" pitchFamily="34" charset="0"/>
              </a:rPr>
              <a:t> назначения,</a:t>
            </a:r>
            <a:r>
              <a:rPr sz="900" i="1" spc="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категории</a:t>
            </a:r>
            <a:r>
              <a:rPr sz="900" i="1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50" dirty="0">
                <a:latin typeface="Segoe UI" panose="020B0502040204020203" pitchFamily="34" charset="0"/>
                <a:cs typeface="Segoe UI" panose="020B0502040204020203" pitchFamily="34" charset="0"/>
              </a:rPr>
              <a:t>земли,</a:t>
            </a:r>
            <a:r>
              <a:rPr sz="900" i="1" spc="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аренда </a:t>
            </a:r>
            <a:r>
              <a:rPr sz="900" i="1" spc="-229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ЗУ/</a:t>
            </a:r>
            <a:r>
              <a:rPr sz="900" i="1" spc="60" dirty="0" err="1">
                <a:latin typeface="Segoe UI" panose="020B0502040204020203" pitchFamily="34" charset="0"/>
                <a:cs typeface="Segoe UI" panose="020B0502040204020203" pitchFamily="34" charset="0"/>
              </a:rPr>
              <a:t>помещения</a:t>
            </a:r>
            <a:r>
              <a:rPr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75" dirty="0" err="1">
                <a:latin typeface="Segoe UI" panose="020B0502040204020203" pitchFamily="34" charset="0"/>
                <a:cs typeface="Segoe UI" panose="020B0502040204020203" pitchFamily="34" charset="0"/>
              </a:rPr>
              <a:t>подбор</a:t>
            </a:r>
            <a:r>
              <a:rPr sz="900" i="1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20" dirty="0">
                <a:latin typeface="Segoe UI" panose="020B0502040204020203" pitchFamily="34" charset="0"/>
                <a:cs typeface="Segoe UI" panose="020B0502040204020203" pitchFamily="34" charset="0"/>
              </a:rPr>
              <a:t>ЗУ,</a:t>
            </a:r>
            <a:r>
              <a:rPr lang="ru-RU" sz="900" i="1" spc="20" dirty="0">
                <a:latin typeface="Segoe UI" panose="020B0502040204020203" pitchFamily="34" charset="0"/>
                <a:cs typeface="Segoe UI" panose="020B0502040204020203" pitchFamily="34" charset="0"/>
              </a:rPr>
              <a:t> расторжением договор аренды</a:t>
            </a:r>
            <a:r>
              <a:rPr sz="900" i="1" spc="-1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900" i="1" spc="-1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7465" marR="729615">
              <a:lnSpc>
                <a:spcPct val="100000"/>
              </a:lnSpc>
              <a:spcBef>
                <a:spcPts val="105"/>
              </a:spcBef>
              <a:tabLst>
                <a:tab pos="210820" algn="l"/>
              </a:tabLst>
            </a:pPr>
            <a:r>
              <a:rPr sz="1000" b="1" spc="-5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sz="1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00" b="1" spc="-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85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100" b="1" spc="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65" dirty="0">
                <a:latin typeface="Segoe UI" panose="020B0502040204020203" pitchFamily="34" charset="0"/>
                <a:cs typeface="Segoe UI" panose="020B0502040204020203" pitchFamily="34" charset="0"/>
              </a:rPr>
              <a:t>объекто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100" b="1" spc="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80" dirty="0">
                <a:latin typeface="Segoe UI" panose="020B0502040204020203" pitchFamily="34" charset="0"/>
                <a:cs typeface="Segoe UI" panose="020B0502040204020203" pitchFamily="34" charset="0"/>
              </a:rPr>
              <a:t>бизнес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spc="60" dirty="0" err="1">
                <a:latin typeface="Segoe UI" panose="020B0502040204020203" pitchFamily="34" charset="0"/>
                <a:cs typeface="Segoe UI" panose="020B0502040204020203" pitchFamily="34" charset="0"/>
              </a:rPr>
              <a:t>сетя</a:t>
            </a:r>
            <a:r>
              <a:rPr sz="11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sz="1100" b="1" spc="7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latin typeface="Segoe UI" panose="020B0502040204020203" pitchFamily="34" charset="0"/>
                <a:cs typeface="Segoe UI" panose="020B0502040204020203" pitchFamily="34" charset="0"/>
              </a:rPr>
              <a:t>—</a:t>
            </a:r>
            <a:r>
              <a:rPr lang="ru-RU" sz="1050" b="1" spc="-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spc="-35" dirty="0">
                <a:solidFill>
                  <a:srgbClr val="2340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83</a:t>
            </a:r>
            <a:r>
              <a:rPr sz="1500" b="1" spc="-127" baseline="25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1500" b="1" spc="-127" baseline="25000" dirty="0">
                <a:solidFill>
                  <a:srgbClr val="A3A3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6%</a:t>
            </a:r>
            <a:endParaRPr sz="1500" baseline="2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0185" marR="699135" indent="-172720">
              <a:lnSpc>
                <a:spcPct val="100000"/>
              </a:lnSpc>
              <a:spcBef>
                <a:spcPts val="120"/>
              </a:spcBef>
              <a:buFont typeface="Segoe UI" panose="020B0502040204020203" pitchFamily="34" charset="0"/>
              <a:buChar char="•"/>
              <a:tabLst>
                <a:tab pos="210820" algn="l"/>
              </a:tabLst>
            </a:pPr>
            <a:r>
              <a:rPr sz="900" i="1" spc="45" dirty="0" err="1">
                <a:latin typeface="Segoe UI" panose="020B0502040204020203" pitchFamily="34" charset="0"/>
                <a:cs typeface="Segoe UI" panose="020B0502040204020203" pitchFamily="34" charset="0"/>
              </a:rPr>
              <a:t>Тех</a:t>
            </a:r>
            <a:r>
              <a:rPr sz="900" i="1" spc="4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900" i="1" spc="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85" dirty="0" err="1">
                <a:latin typeface="Segoe UI" panose="020B0502040204020203" pitchFamily="34" charset="0"/>
                <a:cs typeface="Segoe UI" panose="020B0502040204020203" pitchFamily="34" charset="0"/>
              </a:rPr>
              <a:t>присоединение</a:t>
            </a:r>
            <a:r>
              <a:rPr sz="900" i="1" spc="1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dirty="0"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sz="900" i="1" spc="1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55" dirty="0" err="1">
                <a:latin typeface="Segoe UI" panose="020B0502040204020203" pitchFamily="34" charset="0"/>
                <a:cs typeface="Segoe UI" panose="020B0502040204020203" pitchFamily="34" charset="0"/>
              </a:rPr>
              <a:t>сетям</a:t>
            </a:r>
            <a:r>
              <a:rPr sz="900" i="1" spc="1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0" dirty="0" err="1">
                <a:latin typeface="Segoe UI" panose="020B0502040204020203" pitchFamily="34" charset="0"/>
                <a:cs typeface="Segoe UI" panose="020B0502040204020203" pitchFamily="34" charset="0"/>
              </a:rPr>
              <a:t>электроснабжения</a:t>
            </a:r>
            <a:r>
              <a:rPr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900" i="1" spc="-229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0" dirty="0" err="1">
                <a:latin typeface="Segoe UI" panose="020B0502040204020203" pitchFamily="34" charset="0"/>
                <a:cs typeface="Segoe UI" panose="020B0502040204020203" pitchFamily="34" charset="0"/>
              </a:rPr>
              <a:t>газоснабжения</a:t>
            </a:r>
            <a:r>
              <a:rPr sz="900" i="1" spc="6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sz="900" i="1" spc="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5" dirty="0" err="1">
                <a:latin typeface="Segoe UI" panose="020B0502040204020203" pitchFamily="34" charset="0"/>
                <a:cs typeface="Segoe UI" panose="020B0502040204020203" pitchFamily="34" charset="0"/>
              </a:rPr>
              <a:t>водоснабжения</a:t>
            </a:r>
            <a:r>
              <a:rPr sz="900" i="1" spc="65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sz="900" i="1" spc="2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900" i="1" spc="65" dirty="0" err="1">
                <a:latin typeface="Segoe UI" panose="020B0502040204020203" pitchFamily="34" charset="0"/>
                <a:cs typeface="Segoe UI" panose="020B0502040204020203" pitchFamily="34" charset="0"/>
              </a:rPr>
              <a:t>теплоснабжения</a:t>
            </a:r>
            <a:endParaRPr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object 70">
            <a:extLst>
              <a:ext uri="{FF2B5EF4-FFF2-40B4-BE49-F238E27FC236}">
                <a16:creationId xmlns:a16="http://schemas.microsoft.com/office/drawing/2014/main" id="{1D910595-7023-8B8F-5D06-76D88E2DB94D}"/>
              </a:ext>
            </a:extLst>
          </p:cNvPr>
          <p:cNvSpPr txBox="1"/>
          <p:nvPr/>
        </p:nvSpPr>
        <p:spPr>
          <a:xfrm>
            <a:off x="2071241" y="5280840"/>
            <a:ext cx="1327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sz="18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sz="1800" b="1" spc="-20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-14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2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12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</a:t>
            </a:r>
            <a:r>
              <a:rPr sz="1200" b="1" spc="-17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9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spc="9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sz="12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object 71">
            <a:extLst>
              <a:ext uri="{FF2B5EF4-FFF2-40B4-BE49-F238E27FC236}">
                <a16:creationId xmlns:a16="http://schemas.microsoft.com/office/drawing/2014/main" id="{A9C5C3D0-2E64-2129-7332-9E40C8E27A4F}"/>
              </a:ext>
            </a:extLst>
          </p:cNvPr>
          <p:cNvSpPr txBox="1"/>
          <p:nvPr/>
        </p:nvSpPr>
        <p:spPr>
          <a:xfrm>
            <a:off x="2615517" y="5684654"/>
            <a:ext cx="1218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ru-RU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sz="1800" b="1" spc="-36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sz="1800" b="1" spc="-21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2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7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</a:t>
            </a:r>
            <a:r>
              <a:rPr sz="1200" b="1" spc="-17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10" dirty="0">
                <a:solidFill>
                  <a:srgbClr val="1637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</a:t>
            </a:r>
            <a:r>
              <a:rPr sz="1200" b="1" dirty="0">
                <a:solidFill>
                  <a:srgbClr val="1637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object 72">
            <a:extLst>
              <a:ext uri="{FF2B5EF4-FFF2-40B4-BE49-F238E27FC236}">
                <a16:creationId xmlns:a16="http://schemas.microsoft.com/office/drawing/2014/main" id="{7D273386-E398-4CCC-B507-44BADBA24DFA}"/>
              </a:ext>
            </a:extLst>
          </p:cNvPr>
          <p:cNvSpPr txBox="1"/>
          <p:nvPr/>
        </p:nvSpPr>
        <p:spPr>
          <a:xfrm>
            <a:off x="3611498" y="6064025"/>
            <a:ext cx="1153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ru-RU" b="1" spc="114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-21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2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12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</a:t>
            </a:r>
            <a:r>
              <a:rPr sz="1200" b="1" spc="-17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9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spc="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A9EBC417-D065-D583-5FB6-2DF1891CA3D3}"/>
              </a:ext>
            </a:extLst>
          </p:cNvPr>
          <p:cNvSpPr txBox="1"/>
          <p:nvPr/>
        </p:nvSpPr>
        <p:spPr>
          <a:xfrm>
            <a:off x="2367152" y="3690673"/>
            <a:ext cx="1325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sz="18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sz="1800" b="1" spc="-20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8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-14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0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9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spc="125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шен</a:t>
            </a:r>
            <a:r>
              <a:rPr sz="12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B3E28D42-41A6-0968-6A61-C180D6C69858}"/>
              </a:ext>
            </a:extLst>
          </p:cNvPr>
          <p:cNvSpPr/>
          <p:nvPr/>
        </p:nvSpPr>
        <p:spPr>
          <a:xfrm>
            <a:off x="1540763" y="4122420"/>
            <a:ext cx="1409700" cy="249554"/>
          </a:xfrm>
          <a:custGeom>
            <a:avLst/>
            <a:gdLst/>
            <a:ahLst/>
            <a:cxnLst/>
            <a:rect l="l" t="t" r="r" b="b"/>
            <a:pathLst>
              <a:path w="1409700" h="249554">
                <a:moveTo>
                  <a:pt x="1409699" y="249432"/>
                </a:moveTo>
                <a:lnTo>
                  <a:pt x="0" y="249432"/>
                </a:lnTo>
                <a:lnTo>
                  <a:pt x="0" y="0"/>
                </a:lnTo>
                <a:lnTo>
                  <a:pt x="1409699" y="0"/>
                </a:lnTo>
                <a:lnTo>
                  <a:pt x="1409699" y="249432"/>
                </a:lnTo>
                <a:close/>
              </a:path>
            </a:pathLst>
          </a:custGeom>
          <a:solidFill>
            <a:srgbClr val="16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920C0611-C3E4-196B-FCD8-7EF375156260}"/>
              </a:ext>
            </a:extLst>
          </p:cNvPr>
          <p:cNvSpPr txBox="1"/>
          <p:nvPr/>
        </p:nvSpPr>
        <p:spPr>
          <a:xfrm>
            <a:off x="1601088" y="4084280"/>
            <a:ext cx="128397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6440" algn="l"/>
              </a:tabLst>
            </a:pPr>
            <a:r>
              <a:rPr sz="1750" b="1" spc="-8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253	</a:t>
            </a:r>
            <a:endParaRPr sz="2700" baseline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CE91D74E-081E-E7BA-9DD5-4F8D3A58A659}"/>
              </a:ext>
            </a:extLst>
          </p:cNvPr>
          <p:cNvSpPr txBox="1"/>
          <p:nvPr/>
        </p:nvSpPr>
        <p:spPr>
          <a:xfrm>
            <a:off x="2982370" y="4080432"/>
            <a:ext cx="16436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2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</a:t>
            </a:r>
            <a:r>
              <a:rPr lang="ru-RU" sz="1200" b="1" spc="12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20" dirty="0" err="1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70" dirty="0" err="1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dirty="0" err="1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</a:t>
            </a:r>
            <a:r>
              <a:rPr sz="1200" b="1" spc="-17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10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</a:t>
            </a:r>
            <a:r>
              <a:rPr sz="1200" b="1" dirty="0">
                <a:solidFill>
                  <a:srgbClr val="203D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88CF28BE-FDE8-BA4A-9BFA-CD74BC76804D}"/>
              </a:ext>
            </a:extLst>
          </p:cNvPr>
          <p:cNvSpPr txBox="1"/>
          <p:nvPr/>
        </p:nvSpPr>
        <p:spPr>
          <a:xfrm>
            <a:off x="1548383" y="4466844"/>
            <a:ext cx="1569721" cy="269304"/>
          </a:xfrm>
          <a:prstGeom prst="rect">
            <a:avLst/>
          </a:prstGeom>
          <a:solidFill>
            <a:srgbClr val="16375D"/>
          </a:solidFill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2110"/>
              </a:lnSpc>
              <a:tabLst>
                <a:tab pos="1496060" algn="l"/>
              </a:tabLst>
            </a:pPr>
            <a:r>
              <a:rPr lang="ru-RU" b="1" spc="-5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1336</a:t>
            </a:r>
            <a:r>
              <a:rPr lang="ru-RU" sz="1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sz="1725" baseline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91A11EC8-B1C5-8F02-423F-E838D2CC45CD}"/>
              </a:ext>
            </a:extLst>
          </p:cNvPr>
          <p:cNvSpPr/>
          <p:nvPr/>
        </p:nvSpPr>
        <p:spPr>
          <a:xfrm>
            <a:off x="4538471" y="905255"/>
            <a:ext cx="527685" cy="215265"/>
          </a:xfrm>
          <a:custGeom>
            <a:avLst/>
            <a:gdLst/>
            <a:ahLst/>
            <a:cxnLst/>
            <a:rect l="l" t="t" r="r" b="b"/>
            <a:pathLst>
              <a:path w="527685" h="215265">
                <a:moveTo>
                  <a:pt x="491488" y="214883"/>
                </a:moveTo>
                <a:lnTo>
                  <a:pt x="35812" y="214883"/>
                </a:lnTo>
                <a:lnTo>
                  <a:pt x="21858" y="212073"/>
                </a:lnTo>
                <a:lnTo>
                  <a:pt x="10476" y="204405"/>
                </a:lnTo>
                <a:lnTo>
                  <a:pt x="2808" y="193023"/>
                </a:lnTo>
                <a:lnTo>
                  <a:pt x="0" y="179069"/>
                </a:lnTo>
                <a:lnTo>
                  <a:pt x="0" y="35813"/>
                </a:lnTo>
                <a:lnTo>
                  <a:pt x="2808" y="21858"/>
                </a:lnTo>
                <a:lnTo>
                  <a:pt x="10476" y="10476"/>
                </a:lnTo>
                <a:lnTo>
                  <a:pt x="21858" y="2808"/>
                </a:lnTo>
                <a:lnTo>
                  <a:pt x="35812" y="0"/>
                </a:lnTo>
                <a:lnTo>
                  <a:pt x="491488" y="0"/>
                </a:lnTo>
                <a:lnTo>
                  <a:pt x="505443" y="2808"/>
                </a:lnTo>
                <a:lnTo>
                  <a:pt x="516825" y="10476"/>
                </a:lnTo>
                <a:lnTo>
                  <a:pt x="524493" y="21858"/>
                </a:lnTo>
                <a:lnTo>
                  <a:pt x="527302" y="35813"/>
                </a:lnTo>
                <a:lnTo>
                  <a:pt x="527302" y="179069"/>
                </a:lnTo>
                <a:lnTo>
                  <a:pt x="524493" y="193023"/>
                </a:lnTo>
                <a:lnTo>
                  <a:pt x="516825" y="204405"/>
                </a:lnTo>
                <a:lnTo>
                  <a:pt x="505443" y="212073"/>
                </a:lnTo>
                <a:lnTo>
                  <a:pt x="491488" y="214883"/>
                </a:lnTo>
                <a:close/>
              </a:path>
            </a:pathLst>
          </a:custGeom>
          <a:solidFill>
            <a:srgbClr val="820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79494F29-F32F-A5B7-0ABE-F3EC4BAF37BE}"/>
              </a:ext>
            </a:extLst>
          </p:cNvPr>
          <p:cNvSpPr txBox="1"/>
          <p:nvPr/>
        </p:nvSpPr>
        <p:spPr>
          <a:xfrm>
            <a:off x="4229100" y="904687"/>
            <a:ext cx="936625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100"/>
              </a:spcBef>
            </a:pPr>
            <a:r>
              <a:rPr lang="ru-RU" sz="1100" b="1" spc="-10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sz="1100" b="1" spc="-10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2400" b="1" spc="-5" dirty="0">
                <a:solidFill>
                  <a:srgbClr val="1637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2400" b="1" spc="-5" dirty="0">
                <a:solidFill>
                  <a:srgbClr val="1637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09</a:t>
            </a:r>
            <a:endParaRPr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160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600" b="1" spc="-6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8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работе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object 80">
            <a:extLst>
              <a:ext uri="{FF2B5EF4-FFF2-40B4-BE49-F238E27FC236}">
                <a16:creationId xmlns:a16="http://schemas.microsoft.com/office/drawing/2014/main" id="{621A766A-43C7-8967-4491-0646756CF73B}"/>
              </a:ext>
            </a:extLst>
          </p:cNvPr>
          <p:cNvSpPr txBox="1"/>
          <p:nvPr/>
        </p:nvSpPr>
        <p:spPr>
          <a:xfrm>
            <a:off x="594086" y="1108093"/>
            <a:ext cx="14528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spcBef>
                <a:spcPts val="100"/>
              </a:spcBef>
            </a:pPr>
            <a:r>
              <a:rPr lang="ru-RU" sz="2400" b="1" dirty="0">
                <a:solidFill>
                  <a:srgbClr val="1637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11243</a:t>
            </a:r>
            <a:endParaRPr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sz="1600" b="1" spc="110" dirty="0" err="1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поступило</a:t>
            </a:r>
            <a:endParaRPr sz="1600" b="1" spc="110" dirty="0">
              <a:solidFill>
                <a:srgbClr val="1C292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object 81">
            <a:extLst>
              <a:ext uri="{FF2B5EF4-FFF2-40B4-BE49-F238E27FC236}">
                <a16:creationId xmlns:a16="http://schemas.microsoft.com/office/drawing/2014/main" id="{1E9DBEE3-6468-C832-32F3-BE786DD57758}"/>
              </a:ext>
            </a:extLst>
          </p:cNvPr>
          <p:cNvSpPr txBox="1"/>
          <p:nvPr/>
        </p:nvSpPr>
        <p:spPr>
          <a:xfrm>
            <a:off x="2929508" y="4846990"/>
            <a:ext cx="508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  <a:r>
              <a:rPr lang="ru-RU" sz="1200" b="1" spc="-1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</a:t>
            </a:r>
            <a:r>
              <a:rPr sz="1200" b="1" spc="-1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object 82">
            <a:extLst>
              <a:ext uri="{FF2B5EF4-FFF2-40B4-BE49-F238E27FC236}">
                <a16:creationId xmlns:a16="http://schemas.microsoft.com/office/drawing/2014/main" id="{B86595E2-A492-0427-1408-66BDF4AC644B}"/>
              </a:ext>
            </a:extLst>
          </p:cNvPr>
          <p:cNvSpPr/>
          <p:nvPr/>
        </p:nvSpPr>
        <p:spPr>
          <a:xfrm>
            <a:off x="11331761" y="313167"/>
            <a:ext cx="631190" cy="231775"/>
          </a:xfrm>
          <a:custGeom>
            <a:avLst/>
            <a:gdLst/>
            <a:ahLst/>
            <a:cxnLst/>
            <a:rect l="l" t="t" r="r" b="b"/>
            <a:pathLst>
              <a:path w="631190" h="231775">
                <a:moveTo>
                  <a:pt x="631190" y="231693"/>
                </a:moveTo>
                <a:lnTo>
                  <a:pt x="0" y="231693"/>
                </a:lnTo>
                <a:lnTo>
                  <a:pt x="0" y="0"/>
                </a:lnTo>
                <a:lnTo>
                  <a:pt x="631190" y="0"/>
                </a:lnTo>
                <a:lnTo>
                  <a:pt x="631190" y="231693"/>
                </a:lnTo>
                <a:close/>
              </a:path>
            </a:pathLst>
          </a:custGeom>
          <a:solidFill>
            <a:srgbClr val="820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>
            <a:extLst>
              <a:ext uri="{FF2B5EF4-FFF2-40B4-BE49-F238E27FC236}">
                <a16:creationId xmlns:a16="http://schemas.microsoft.com/office/drawing/2014/main" id="{CACFF579-1696-B3F6-04C0-749878E0ABAE}"/>
              </a:ext>
            </a:extLst>
          </p:cNvPr>
          <p:cNvSpPr txBox="1"/>
          <p:nvPr/>
        </p:nvSpPr>
        <p:spPr>
          <a:xfrm>
            <a:off x="10894503" y="309737"/>
            <a:ext cx="9086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3405" algn="l"/>
              </a:tabLst>
            </a:pPr>
            <a:r>
              <a:rPr lang="ru-RU" sz="2100" b="1" spc="-89" baseline="1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9384</a:t>
            </a:r>
            <a:r>
              <a:rPr sz="2100" b="1" baseline="1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400" b="1" spc="-14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ru-RU" sz="1400" b="1" spc="-14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object 84">
            <a:extLst>
              <a:ext uri="{FF2B5EF4-FFF2-40B4-BE49-F238E27FC236}">
                <a16:creationId xmlns:a16="http://schemas.microsoft.com/office/drawing/2014/main" id="{638AE42C-93AD-2345-87BA-6CB92C492E87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420115" y="176021"/>
            <a:ext cx="57651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Статистика</a:t>
            </a:r>
            <a:r>
              <a:rPr sz="2800" spc="-40" dirty="0"/>
              <a:t> </a:t>
            </a:r>
            <a:r>
              <a:rPr sz="2800" dirty="0"/>
              <a:t>обращений</a:t>
            </a:r>
            <a:r>
              <a:rPr sz="2800" spc="-35" dirty="0"/>
              <a:t> </a:t>
            </a:r>
            <a:r>
              <a:rPr sz="1400" dirty="0"/>
              <a:t>с</a:t>
            </a:r>
            <a:r>
              <a:rPr sz="1400" spc="-25" dirty="0"/>
              <a:t> </a:t>
            </a:r>
            <a:r>
              <a:rPr sz="1400" spc="-5" dirty="0"/>
              <a:t>01.01.23-</a:t>
            </a:r>
            <a:r>
              <a:rPr lang="ru-RU" sz="1400" spc="-5" dirty="0"/>
              <a:t>29</a:t>
            </a:r>
            <a:r>
              <a:rPr sz="1400" spc="-5" dirty="0"/>
              <a:t>.</a:t>
            </a:r>
            <a:r>
              <a:rPr lang="ru-RU" sz="1400" spc="-5" dirty="0"/>
              <a:t>12</a:t>
            </a:r>
            <a:r>
              <a:rPr sz="1400" spc="-5" dirty="0"/>
              <a:t>.23</a:t>
            </a:r>
            <a:endParaRPr sz="1400" dirty="0"/>
          </a:p>
        </p:txBody>
      </p:sp>
      <p:grpSp>
        <p:nvGrpSpPr>
          <p:cNvPr id="86" name="object 86">
            <a:extLst>
              <a:ext uri="{FF2B5EF4-FFF2-40B4-BE49-F238E27FC236}">
                <a16:creationId xmlns:a16="http://schemas.microsoft.com/office/drawing/2014/main" id="{A2763C60-5623-D45B-FAE8-5E5E20A0B90D}"/>
              </a:ext>
            </a:extLst>
          </p:cNvPr>
          <p:cNvGrpSpPr/>
          <p:nvPr/>
        </p:nvGrpSpPr>
        <p:grpSpPr>
          <a:xfrm>
            <a:off x="2188851" y="1195353"/>
            <a:ext cx="1951989" cy="260350"/>
            <a:chOff x="2188851" y="1195353"/>
            <a:chExt cx="1951989" cy="260350"/>
          </a:xfrm>
        </p:grpSpPr>
        <p:pic>
          <p:nvPicPr>
            <p:cNvPr id="87" name="object 87">
              <a:extLst>
                <a:ext uri="{FF2B5EF4-FFF2-40B4-BE49-F238E27FC236}">
                  <a16:creationId xmlns:a16="http://schemas.microsoft.com/office/drawing/2014/main" id="{A888D054-F5D2-D386-695A-55B7378AB069}"/>
                </a:ext>
              </a:extLst>
            </p:cNvPr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886200" y="1200842"/>
              <a:ext cx="254439" cy="254439"/>
            </a:xfrm>
            <a:prstGeom prst="rect">
              <a:avLst/>
            </a:prstGeom>
          </p:spPr>
        </p:pic>
        <p:pic>
          <p:nvPicPr>
            <p:cNvPr id="88" name="object 88">
              <a:extLst>
                <a:ext uri="{FF2B5EF4-FFF2-40B4-BE49-F238E27FC236}">
                  <a16:creationId xmlns:a16="http://schemas.microsoft.com/office/drawing/2014/main" id="{D81286C4-D516-8197-7614-AAA39516967B}"/>
                </a:ext>
              </a:extLst>
            </p:cNvPr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188851" y="1195353"/>
              <a:ext cx="254438" cy="254439"/>
            </a:xfrm>
            <a:prstGeom prst="rect">
              <a:avLst/>
            </a:prstGeom>
          </p:spPr>
        </p:pic>
      </p:grpSp>
      <p:pic>
        <p:nvPicPr>
          <p:cNvPr id="89" name="object 89">
            <a:extLst>
              <a:ext uri="{FF2B5EF4-FFF2-40B4-BE49-F238E27FC236}">
                <a16:creationId xmlns:a16="http://schemas.microsoft.com/office/drawing/2014/main" id="{87279F6E-CEE2-96F6-584C-495096376261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522401" y="4956585"/>
            <a:ext cx="254438" cy="254439"/>
          </a:xfrm>
          <a:prstGeom prst="rect">
            <a:avLst/>
          </a:prstGeom>
        </p:spPr>
      </p:pic>
      <p:pic>
        <p:nvPicPr>
          <p:cNvPr id="90" name="object 90">
            <a:extLst>
              <a:ext uri="{FF2B5EF4-FFF2-40B4-BE49-F238E27FC236}">
                <a16:creationId xmlns:a16="http://schemas.microsoft.com/office/drawing/2014/main" id="{BEB5864E-DF0E-894C-31FD-D78AD9508CB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1275065" y="4970942"/>
            <a:ext cx="262846" cy="254644"/>
          </a:xfrm>
          <a:prstGeom prst="rect">
            <a:avLst/>
          </a:prstGeom>
        </p:spPr>
      </p:pic>
      <p:sp>
        <p:nvSpPr>
          <p:cNvPr id="91" name="object 91">
            <a:extLst>
              <a:ext uri="{FF2B5EF4-FFF2-40B4-BE49-F238E27FC236}">
                <a16:creationId xmlns:a16="http://schemas.microsoft.com/office/drawing/2014/main" id="{3D4FA308-9423-AB3F-ADDF-8AF74CD8A24F}"/>
              </a:ext>
            </a:extLst>
          </p:cNvPr>
          <p:cNvSpPr txBox="1"/>
          <p:nvPr/>
        </p:nvSpPr>
        <p:spPr>
          <a:xfrm>
            <a:off x="10520867" y="5692571"/>
            <a:ext cx="1400175" cy="100520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12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600" b="1" spc="-12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sz="1600" b="1" spc="-12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600" b="1" spc="9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spc="75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производство</a:t>
            </a:r>
            <a:endParaRPr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1814"/>
              </a:lnSpc>
              <a:spcBef>
                <a:spcPts val="960"/>
              </a:spcBef>
            </a:pPr>
            <a:r>
              <a:rPr sz="1600" b="1" spc="-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sz="1600" b="1" spc="6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600" b="1" spc="-7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00" spc="-5" dirty="0"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sz="1000" spc="110" dirty="0">
                <a:latin typeface="Segoe UI" panose="020B0502040204020203" pitchFamily="34" charset="0"/>
                <a:cs typeface="Segoe UI" panose="020B0502040204020203" pitchFamily="34" charset="0"/>
              </a:rPr>
              <a:t>ор</a:t>
            </a:r>
            <a:r>
              <a:rPr sz="1000" spc="50" dirty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sz="1000" spc="85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sz="1000" spc="75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000" spc="65" dirty="0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sz="1000" dirty="0"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</a:p>
          <a:p>
            <a:pPr marR="322580" algn="r">
              <a:lnSpc>
                <a:spcPts val="2055"/>
              </a:lnSpc>
            </a:pPr>
            <a:r>
              <a:rPr sz="180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2" name="object 92">
            <a:extLst>
              <a:ext uri="{FF2B5EF4-FFF2-40B4-BE49-F238E27FC236}">
                <a16:creationId xmlns:a16="http://schemas.microsoft.com/office/drawing/2014/main" id="{F6F88957-4C32-B5C3-AD6B-5DE9AFF9941E}"/>
              </a:ext>
            </a:extLst>
          </p:cNvPr>
          <p:cNvGrpSpPr/>
          <p:nvPr/>
        </p:nvGrpSpPr>
        <p:grpSpPr>
          <a:xfrm>
            <a:off x="10539224" y="2657999"/>
            <a:ext cx="1004569" cy="276860"/>
            <a:chOff x="10520936" y="2657999"/>
            <a:chExt cx="1004569" cy="276860"/>
          </a:xfrm>
        </p:grpSpPr>
        <p:pic>
          <p:nvPicPr>
            <p:cNvPr id="93" name="object 93">
              <a:extLst>
                <a:ext uri="{FF2B5EF4-FFF2-40B4-BE49-F238E27FC236}">
                  <a16:creationId xmlns:a16="http://schemas.microsoft.com/office/drawing/2014/main" id="{180F0BD8-BDCB-3660-58BE-F5882D9BEC42}"/>
                </a:ext>
              </a:extLst>
            </p:cNvPr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0520936" y="2657999"/>
              <a:ext cx="254438" cy="254439"/>
            </a:xfrm>
            <a:prstGeom prst="rect">
              <a:avLst/>
            </a:prstGeom>
          </p:spPr>
        </p:pic>
        <p:pic>
          <p:nvPicPr>
            <p:cNvPr id="94" name="object 94">
              <a:extLst>
                <a:ext uri="{FF2B5EF4-FFF2-40B4-BE49-F238E27FC236}">
                  <a16:creationId xmlns:a16="http://schemas.microsoft.com/office/drawing/2014/main" id="{B2200F8A-7100-8939-916E-692878133A51}"/>
                </a:ext>
              </a:extLst>
            </p:cNvPr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1270898" y="2679901"/>
              <a:ext cx="254439" cy="254439"/>
            </a:xfrm>
            <a:prstGeom prst="rect">
              <a:avLst/>
            </a:prstGeom>
          </p:spPr>
        </p:pic>
      </p:grpSp>
      <p:pic>
        <p:nvPicPr>
          <p:cNvPr id="95" name="object 95">
            <a:extLst>
              <a:ext uri="{FF2B5EF4-FFF2-40B4-BE49-F238E27FC236}">
                <a16:creationId xmlns:a16="http://schemas.microsoft.com/office/drawing/2014/main" id="{B513B6A7-88D3-B485-E4CA-9EE46C2C65C5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422962" y="651852"/>
            <a:ext cx="254438" cy="254438"/>
          </a:xfrm>
          <a:prstGeom prst="rect">
            <a:avLst/>
          </a:prstGeom>
        </p:spPr>
      </p:pic>
      <p:pic>
        <p:nvPicPr>
          <p:cNvPr id="96" name="object 96">
            <a:extLst>
              <a:ext uri="{FF2B5EF4-FFF2-40B4-BE49-F238E27FC236}">
                <a16:creationId xmlns:a16="http://schemas.microsoft.com/office/drawing/2014/main" id="{04523194-B238-8D15-75F3-21F98E05BC4A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1345129" y="644475"/>
            <a:ext cx="254438" cy="254439"/>
          </a:xfrm>
          <a:prstGeom prst="rect">
            <a:avLst/>
          </a:prstGeom>
        </p:spPr>
      </p:pic>
      <p:sp>
        <p:nvSpPr>
          <p:cNvPr id="97" name="object 97">
            <a:extLst>
              <a:ext uri="{FF2B5EF4-FFF2-40B4-BE49-F238E27FC236}">
                <a16:creationId xmlns:a16="http://schemas.microsoft.com/office/drawing/2014/main" id="{159DD322-D39A-50E2-ECB5-1494012915B2}"/>
              </a:ext>
            </a:extLst>
          </p:cNvPr>
          <p:cNvSpPr txBox="1"/>
          <p:nvPr/>
        </p:nvSpPr>
        <p:spPr>
          <a:xfrm>
            <a:off x="391135" y="4236897"/>
            <a:ext cx="1103630" cy="46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050" b="1" spc="-17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8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sz="1050" b="1" spc="8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12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3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object 98">
            <a:extLst>
              <a:ext uri="{FF2B5EF4-FFF2-40B4-BE49-F238E27FC236}">
                <a16:creationId xmlns:a16="http://schemas.microsoft.com/office/drawing/2014/main" id="{14CACDBC-35EE-6DF7-DD45-F6E7B591505C}"/>
              </a:ext>
            </a:extLst>
          </p:cNvPr>
          <p:cNvSpPr txBox="1"/>
          <p:nvPr/>
        </p:nvSpPr>
        <p:spPr>
          <a:xfrm>
            <a:off x="392950" y="5809583"/>
            <a:ext cx="1103630" cy="46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050" b="1" spc="-17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8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sz="1050" b="1" spc="8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125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3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050" b="1" spc="-20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90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sz="1050" b="1" dirty="0">
                <a:solidFill>
                  <a:srgbClr val="1C29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object 72">
            <a:extLst>
              <a:ext uri="{FF2B5EF4-FFF2-40B4-BE49-F238E27FC236}">
                <a16:creationId xmlns:a16="http://schemas.microsoft.com/office/drawing/2014/main" id="{7BCCA9BD-D6B7-D50D-85BB-4AC0DDF9846F}"/>
              </a:ext>
            </a:extLst>
          </p:cNvPr>
          <p:cNvSpPr txBox="1"/>
          <p:nvPr/>
        </p:nvSpPr>
        <p:spPr>
          <a:xfrm>
            <a:off x="3266983" y="4451636"/>
            <a:ext cx="1153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b="1" spc="-1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98</a:t>
            </a:r>
            <a:r>
              <a:rPr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sz="1800" b="1" spc="-21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12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12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</a:t>
            </a:r>
            <a:r>
              <a:rPr sz="1200" b="1" spc="-17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9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spc="9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object 37">
            <a:extLst>
              <a:ext uri="{FF2B5EF4-FFF2-40B4-BE49-F238E27FC236}">
                <a16:creationId xmlns:a16="http://schemas.microsoft.com/office/drawing/2014/main" id="{780ACD69-C64F-C448-BC3B-5FD593FFBA18}"/>
              </a:ext>
            </a:extLst>
          </p:cNvPr>
          <p:cNvSpPr txBox="1"/>
          <p:nvPr/>
        </p:nvSpPr>
        <p:spPr>
          <a:xfrm>
            <a:off x="1600199" y="2591822"/>
            <a:ext cx="1605337" cy="238848"/>
          </a:xfrm>
          <a:prstGeom prst="rect">
            <a:avLst/>
          </a:prstGeom>
          <a:solidFill>
            <a:srgbClr val="16375D"/>
          </a:solidFill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1970"/>
              </a:lnSpc>
              <a:tabLst>
                <a:tab pos="574675" algn="l"/>
              </a:tabLst>
            </a:pPr>
            <a:r>
              <a:rPr lang="ru-RU" sz="1600" b="1" spc="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1600" b="1" spc="-6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</a:t>
            </a:r>
            <a:r>
              <a:rPr lang="ru-R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	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object 45">
            <a:extLst>
              <a:ext uri="{FF2B5EF4-FFF2-40B4-BE49-F238E27FC236}">
                <a16:creationId xmlns:a16="http://schemas.microsoft.com/office/drawing/2014/main" id="{4B424ED9-DA61-0A73-72EC-2A2957FC021F}"/>
              </a:ext>
            </a:extLst>
          </p:cNvPr>
          <p:cNvSpPr txBox="1"/>
          <p:nvPr/>
        </p:nvSpPr>
        <p:spPr>
          <a:xfrm>
            <a:off x="2698241" y="2248318"/>
            <a:ext cx="13932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0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 </a:t>
            </a:r>
            <a:r>
              <a:rPr sz="1200" b="1" spc="105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sz="1200" b="1" spc="95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200" b="1" spc="125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шен</a:t>
            </a:r>
            <a:r>
              <a:rPr sz="1200" b="1" dirty="0" err="1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86268AC2-CF0E-4D6E-962C-6C219218F73C}"/>
              </a:ext>
            </a:extLst>
          </p:cNvPr>
          <p:cNvSpPr/>
          <p:nvPr/>
        </p:nvSpPr>
        <p:spPr>
          <a:xfrm>
            <a:off x="4010862" y="2599870"/>
            <a:ext cx="7949423" cy="16111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9A36AEB-9D98-4EFC-BBFD-7DD56F67ED5C}"/>
              </a:ext>
            </a:extLst>
          </p:cNvPr>
          <p:cNvSpPr/>
          <p:nvPr/>
        </p:nvSpPr>
        <p:spPr>
          <a:xfrm>
            <a:off x="4010861" y="867376"/>
            <a:ext cx="7949425" cy="15235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со скругленными углами 189">
            <a:extLst>
              <a:ext uri="{FF2B5EF4-FFF2-40B4-BE49-F238E27FC236}">
                <a16:creationId xmlns:a16="http://schemas.microsoft.com/office/drawing/2014/main" id="{4451AE12-109D-4E02-9F42-4D8C5F1F62CE}"/>
              </a:ext>
            </a:extLst>
          </p:cNvPr>
          <p:cNvSpPr/>
          <p:nvPr/>
        </p:nvSpPr>
        <p:spPr>
          <a:xfrm>
            <a:off x="5915403" y="4441430"/>
            <a:ext cx="3757011" cy="385831"/>
          </a:xfrm>
          <a:prstGeom prst="round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4" name="Google Shape;425;p23"/>
          <p:cNvSpPr/>
          <p:nvPr/>
        </p:nvSpPr>
        <p:spPr>
          <a:xfrm>
            <a:off x="6026649" y="4956394"/>
            <a:ext cx="5428917" cy="6425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>
            <a:noFill/>
          </a:ln>
        </p:spPr>
        <p:txBody>
          <a:bodyPr wrap="square" lIns="121900" tIns="121900" rIns="121900" bIns="121900" anchor="ctr">
            <a:noAutofit/>
          </a:bodyPr>
          <a:lstStyle/>
          <a:p>
            <a:endParaRPr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2" name="Прямоугольник со скругленными углами 181"/>
          <p:cNvSpPr/>
          <p:nvPr/>
        </p:nvSpPr>
        <p:spPr>
          <a:xfrm>
            <a:off x="6011999" y="1344911"/>
            <a:ext cx="1247357" cy="709406"/>
          </a:xfrm>
          <a:prstGeom prst="roundRect">
            <a:avLst>
              <a:gd name="adj" fmla="val 9072"/>
            </a:avLst>
          </a:prstGeom>
          <a:noFill/>
          <a:ln w="14605"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849292" y="1306775"/>
            <a:ext cx="174265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37 </a:t>
            </a:r>
          </a:p>
          <a:p>
            <a:pPr algn="ctr"/>
            <a:r>
              <a:rPr lang="ru-RU" sz="11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млн. руб.</a:t>
            </a:r>
            <a:endParaRPr lang="ru-RU" sz="1200" b="1" spc="-5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8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прямой </a:t>
            </a:r>
          </a:p>
          <a:p>
            <a:pPr algn="ctr"/>
            <a:r>
              <a:rPr lang="ru-RU" sz="8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экономический эффект</a:t>
            </a:r>
            <a:endParaRPr lang="ru-RU" sz="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359933" y="1296805"/>
            <a:ext cx="17292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780</a:t>
            </a:r>
          </a:p>
          <a:p>
            <a:pPr algn="ctr"/>
            <a:r>
              <a:rPr lang="ru-RU" sz="11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млн. руб.</a:t>
            </a:r>
            <a:endParaRPr lang="ru-RU" sz="1200" b="1" spc="-5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8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косвенный</a:t>
            </a:r>
            <a:r>
              <a:rPr lang="ru-RU" sz="9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ru-RU" sz="8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экономический эффект</a:t>
            </a:r>
            <a:endParaRPr lang="ru-RU" sz="8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84589" y="1318803"/>
            <a:ext cx="152399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ru-RU" sz="1000" b="1" spc="-5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млн. руб.</a:t>
            </a:r>
          </a:p>
          <a:p>
            <a:pPr algn="ctr"/>
            <a:r>
              <a:rPr lang="ru-RU" sz="8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прямой </a:t>
            </a:r>
          </a:p>
          <a:p>
            <a:pPr algn="ctr"/>
            <a:r>
              <a:rPr lang="ru-RU" sz="8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экономический эффект</a:t>
            </a:r>
            <a:endParaRPr lang="ru-RU" sz="8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2146" y="1310720"/>
            <a:ext cx="1695948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1,19</a:t>
            </a:r>
          </a:p>
          <a:p>
            <a:pPr algn="ctr"/>
            <a:r>
              <a:rPr lang="ru-RU" sz="1100" b="1" spc="-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млрд. руб.</a:t>
            </a:r>
          </a:p>
          <a:p>
            <a:pPr algn="ctr"/>
            <a:r>
              <a:rPr lang="ru-RU" sz="8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косвенный </a:t>
            </a:r>
          </a:p>
          <a:p>
            <a:pPr algn="ctr"/>
            <a:r>
              <a:rPr lang="ru-RU" sz="800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экономический эффект</a:t>
            </a:r>
            <a:endParaRPr lang="ru-RU" sz="8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7366" y="881308"/>
            <a:ext cx="2016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86</a:t>
            </a:r>
            <a:r>
              <a:rPr lang="ru-RU" sz="1050" b="1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spc="-5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инвесторов</a:t>
            </a:r>
            <a:endParaRPr lang="ru-RU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73592" y="891019"/>
            <a:ext cx="20888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spc="-5" dirty="0">
                <a:solidFill>
                  <a:srgbClr val="1A2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166 предпринимателей</a:t>
            </a:r>
            <a:endParaRPr lang="ru-RU" sz="1200" dirty="0">
              <a:solidFill>
                <a:srgbClr val="1A2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6604561" y="1178573"/>
            <a:ext cx="1523999" cy="385"/>
          </a:xfrm>
          <a:prstGeom prst="line">
            <a:avLst/>
          </a:prstGeom>
          <a:ln w="1905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6"/>
          <p:cNvSpPr/>
          <p:nvPr/>
        </p:nvSpPr>
        <p:spPr>
          <a:xfrm rot="5400000" flipV="1">
            <a:off x="6534015" y="1228327"/>
            <a:ext cx="143303" cy="45719"/>
          </a:xfrm>
          <a:custGeom>
            <a:avLst/>
            <a:gdLst/>
            <a:ahLst/>
            <a:cxnLst/>
            <a:rect l="l" t="t" r="r" b="b"/>
            <a:pathLst>
              <a:path w="363854" h="76200">
                <a:moveTo>
                  <a:pt x="287654" y="0"/>
                </a:moveTo>
                <a:lnTo>
                  <a:pt x="287654" y="76200"/>
                </a:lnTo>
                <a:lnTo>
                  <a:pt x="351154" y="44450"/>
                </a:lnTo>
                <a:lnTo>
                  <a:pt x="300354" y="44450"/>
                </a:lnTo>
                <a:lnTo>
                  <a:pt x="300354" y="31750"/>
                </a:lnTo>
                <a:lnTo>
                  <a:pt x="351154" y="31750"/>
                </a:lnTo>
                <a:lnTo>
                  <a:pt x="287654" y="0"/>
                </a:lnTo>
                <a:close/>
              </a:path>
              <a:path w="363854" h="76200">
                <a:moveTo>
                  <a:pt x="28765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7654" y="44450"/>
                </a:lnTo>
                <a:lnTo>
                  <a:pt x="287654" y="31750"/>
                </a:lnTo>
                <a:close/>
              </a:path>
              <a:path w="363854" h="76200">
                <a:moveTo>
                  <a:pt x="351154" y="31750"/>
                </a:moveTo>
                <a:lnTo>
                  <a:pt x="300354" y="31750"/>
                </a:lnTo>
                <a:lnTo>
                  <a:pt x="300354" y="44450"/>
                </a:lnTo>
                <a:lnTo>
                  <a:pt x="351154" y="44450"/>
                </a:lnTo>
                <a:lnTo>
                  <a:pt x="363854" y="38100"/>
                </a:lnTo>
                <a:lnTo>
                  <a:pt x="351154" y="31750"/>
                </a:lnTo>
                <a:close/>
              </a:path>
            </a:pathLst>
          </a:custGeom>
          <a:solidFill>
            <a:srgbClr val="1A356B"/>
          </a:solidFill>
          <a:ln w="6350">
            <a:solidFill>
              <a:srgbClr val="1A356B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bject 6"/>
          <p:cNvSpPr/>
          <p:nvPr/>
        </p:nvSpPr>
        <p:spPr>
          <a:xfrm rot="5400000" flipV="1">
            <a:off x="8061930" y="1221062"/>
            <a:ext cx="135472" cy="45719"/>
          </a:xfrm>
          <a:custGeom>
            <a:avLst/>
            <a:gdLst/>
            <a:ahLst/>
            <a:cxnLst/>
            <a:rect l="l" t="t" r="r" b="b"/>
            <a:pathLst>
              <a:path w="363854" h="76200">
                <a:moveTo>
                  <a:pt x="287654" y="0"/>
                </a:moveTo>
                <a:lnTo>
                  <a:pt x="287654" y="76200"/>
                </a:lnTo>
                <a:lnTo>
                  <a:pt x="351154" y="44450"/>
                </a:lnTo>
                <a:lnTo>
                  <a:pt x="300354" y="44450"/>
                </a:lnTo>
                <a:lnTo>
                  <a:pt x="300354" y="31750"/>
                </a:lnTo>
                <a:lnTo>
                  <a:pt x="351154" y="31750"/>
                </a:lnTo>
                <a:lnTo>
                  <a:pt x="287654" y="0"/>
                </a:lnTo>
                <a:close/>
              </a:path>
              <a:path w="363854" h="76200">
                <a:moveTo>
                  <a:pt x="28765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7654" y="44450"/>
                </a:lnTo>
                <a:lnTo>
                  <a:pt x="287654" y="31750"/>
                </a:lnTo>
                <a:close/>
              </a:path>
              <a:path w="363854" h="76200">
                <a:moveTo>
                  <a:pt x="351154" y="31750"/>
                </a:moveTo>
                <a:lnTo>
                  <a:pt x="300354" y="31750"/>
                </a:lnTo>
                <a:lnTo>
                  <a:pt x="300354" y="44450"/>
                </a:lnTo>
                <a:lnTo>
                  <a:pt x="351154" y="44450"/>
                </a:lnTo>
                <a:lnTo>
                  <a:pt x="363854" y="38100"/>
                </a:lnTo>
                <a:lnTo>
                  <a:pt x="351154" y="31750"/>
                </a:lnTo>
                <a:close/>
              </a:path>
            </a:pathLst>
          </a:custGeom>
          <a:solidFill>
            <a:srgbClr val="1A356B"/>
          </a:solidFill>
          <a:ln w="6350">
            <a:solidFill>
              <a:srgbClr val="1A356B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3" name="Прямоугольник со скругленными углами 181"/>
          <p:cNvSpPr/>
          <p:nvPr/>
        </p:nvSpPr>
        <p:spPr>
          <a:xfrm>
            <a:off x="7497508" y="1345440"/>
            <a:ext cx="1247357" cy="709406"/>
          </a:xfrm>
          <a:prstGeom prst="roundRect">
            <a:avLst>
              <a:gd name="adj" fmla="val 9072"/>
            </a:avLst>
          </a:prstGeom>
          <a:noFill/>
          <a:ln w="14605"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object 6"/>
          <p:cNvSpPr/>
          <p:nvPr/>
        </p:nvSpPr>
        <p:spPr>
          <a:xfrm rot="5400000" flipV="1">
            <a:off x="9609818" y="1199740"/>
            <a:ext cx="143303" cy="45719"/>
          </a:xfrm>
          <a:custGeom>
            <a:avLst/>
            <a:gdLst/>
            <a:ahLst/>
            <a:cxnLst/>
            <a:rect l="l" t="t" r="r" b="b"/>
            <a:pathLst>
              <a:path w="363854" h="76200">
                <a:moveTo>
                  <a:pt x="287654" y="0"/>
                </a:moveTo>
                <a:lnTo>
                  <a:pt x="287654" y="76200"/>
                </a:lnTo>
                <a:lnTo>
                  <a:pt x="351154" y="44450"/>
                </a:lnTo>
                <a:lnTo>
                  <a:pt x="300354" y="44450"/>
                </a:lnTo>
                <a:lnTo>
                  <a:pt x="300354" y="31750"/>
                </a:lnTo>
                <a:lnTo>
                  <a:pt x="351154" y="31750"/>
                </a:lnTo>
                <a:lnTo>
                  <a:pt x="287654" y="0"/>
                </a:lnTo>
                <a:close/>
              </a:path>
              <a:path w="363854" h="76200">
                <a:moveTo>
                  <a:pt x="28765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7654" y="44450"/>
                </a:lnTo>
                <a:lnTo>
                  <a:pt x="287654" y="31750"/>
                </a:lnTo>
                <a:close/>
              </a:path>
              <a:path w="363854" h="76200">
                <a:moveTo>
                  <a:pt x="351154" y="31750"/>
                </a:moveTo>
                <a:lnTo>
                  <a:pt x="300354" y="31750"/>
                </a:lnTo>
                <a:lnTo>
                  <a:pt x="300354" y="44450"/>
                </a:lnTo>
                <a:lnTo>
                  <a:pt x="351154" y="44450"/>
                </a:lnTo>
                <a:lnTo>
                  <a:pt x="363854" y="38100"/>
                </a:lnTo>
                <a:lnTo>
                  <a:pt x="351154" y="31750"/>
                </a:lnTo>
                <a:close/>
              </a:path>
            </a:pathLst>
          </a:custGeom>
          <a:solidFill>
            <a:srgbClr val="1A356B"/>
          </a:solidFill>
          <a:ln w="6350">
            <a:solidFill>
              <a:srgbClr val="1A356B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object 6"/>
          <p:cNvSpPr/>
          <p:nvPr/>
        </p:nvSpPr>
        <p:spPr>
          <a:xfrm rot="5400000" flipV="1">
            <a:off x="11137732" y="1192474"/>
            <a:ext cx="135474" cy="45719"/>
          </a:xfrm>
          <a:custGeom>
            <a:avLst/>
            <a:gdLst/>
            <a:ahLst/>
            <a:cxnLst/>
            <a:rect l="l" t="t" r="r" b="b"/>
            <a:pathLst>
              <a:path w="363854" h="76200">
                <a:moveTo>
                  <a:pt x="287654" y="0"/>
                </a:moveTo>
                <a:lnTo>
                  <a:pt x="287654" y="76200"/>
                </a:lnTo>
                <a:lnTo>
                  <a:pt x="351154" y="44450"/>
                </a:lnTo>
                <a:lnTo>
                  <a:pt x="300354" y="44450"/>
                </a:lnTo>
                <a:lnTo>
                  <a:pt x="300354" y="31750"/>
                </a:lnTo>
                <a:lnTo>
                  <a:pt x="351154" y="31750"/>
                </a:lnTo>
                <a:lnTo>
                  <a:pt x="287654" y="0"/>
                </a:lnTo>
                <a:close/>
              </a:path>
              <a:path w="363854" h="76200">
                <a:moveTo>
                  <a:pt x="28765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7654" y="44450"/>
                </a:lnTo>
                <a:lnTo>
                  <a:pt x="287654" y="31750"/>
                </a:lnTo>
                <a:close/>
              </a:path>
              <a:path w="363854" h="76200">
                <a:moveTo>
                  <a:pt x="351154" y="31750"/>
                </a:moveTo>
                <a:lnTo>
                  <a:pt x="300354" y="31750"/>
                </a:lnTo>
                <a:lnTo>
                  <a:pt x="300354" y="44450"/>
                </a:lnTo>
                <a:lnTo>
                  <a:pt x="351154" y="44450"/>
                </a:lnTo>
                <a:lnTo>
                  <a:pt x="363854" y="38100"/>
                </a:lnTo>
                <a:lnTo>
                  <a:pt x="351154" y="31750"/>
                </a:lnTo>
                <a:close/>
              </a:path>
            </a:pathLst>
          </a:custGeom>
          <a:solidFill>
            <a:srgbClr val="1A356B"/>
          </a:solidFill>
          <a:ln w="6350">
            <a:solidFill>
              <a:srgbClr val="1A356B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7" name="Прямоугольник со скругленными углами 181"/>
          <p:cNvSpPr/>
          <p:nvPr/>
        </p:nvSpPr>
        <p:spPr>
          <a:xfrm>
            <a:off x="9086802" y="1339853"/>
            <a:ext cx="1247357" cy="709406"/>
          </a:xfrm>
          <a:prstGeom prst="roundRect">
            <a:avLst>
              <a:gd name="adj" fmla="val 9072"/>
            </a:avLst>
          </a:prstGeom>
          <a:noFill/>
          <a:ln w="14605"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8" name="Прямоугольник со скругленными углами 181"/>
          <p:cNvSpPr/>
          <p:nvPr/>
        </p:nvSpPr>
        <p:spPr>
          <a:xfrm>
            <a:off x="10591949" y="1345440"/>
            <a:ext cx="1247357" cy="709406"/>
          </a:xfrm>
          <a:prstGeom prst="roundRect">
            <a:avLst>
              <a:gd name="adj" fmla="val 9072"/>
            </a:avLst>
          </a:prstGeom>
          <a:noFill/>
          <a:ln w="14605"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9" name="Прямая соед. линия 1 188"/>
          <p:cNvCxnSpPr/>
          <p:nvPr/>
        </p:nvCxnSpPr>
        <p:spPr>
          <a:xfrm>
            <a:off x="430567" y="4606795"/>
            <a:ext cx="11353800" cy="1536"/>
          </a:xfrm>
          <a:prstGeom prst="straightConnector1">
            <a:avLst/>
          </a:prstGeom>
          <a:ln w="1905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Прямоугольник со скругленными углами 189"/>
          <p:cNvSpPr/>
          <p:nvPr/>
        </p:nvSpPr>
        <p:spPr>
          <a:xfrm>
            <a:off x="740621" y="4437967"/>
            <a:ext cx="3802474" cy="395301"/>
          </a:xfrm>
          <a:prstGeom prst="round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1" name="Текст. поле 190"/>
          <p:cNvSpPr txBox="1"/>
          <p:nvPr/>
        </p:nvSpPr>
        <p:spPr>
          <a:xfrm>
            <a:off x="721287" y="4459129"/>
            <a:ext cx="3862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Объем инвестиций: инвесторы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 Symbol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96" name="Диаграмма 10"/>
          <p:cNvGraphicFramePr/>
          <p:nvPr>
            <p:extLst>
              <p:ext uri="{D42A27DB-BD31-4B8C-83A1-F6EECF244321}">
                <p14:modId xmlns:p14="http://schemas.microsoft.com/office/powerpoint/2010/main" val="2439032946"/>
              </p:ext>
            </p:extLst>
          </p:nvPr>
        </p:nvGraphicFramePr>
        <p:xfrm>
          <a:off x="2041466" y="5895765"/>
          <a:ext cx="1902362" cy="108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8" name="Текст. поле 197"/>
          <p:cNvSpPr txBox="1"/>
          <p:nvPr/>
        </p:nvSpPr>
        <p:spPr>
          <a:xfrm>
            <a:off x="1057683" y="5528071"/>
            <a:ext cx="2176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Закрыто (25 инвесторов) 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00" name="Текст. поле 199"/>
          <p:cNvSpPr txBox="1"/>
          <p:nvPr/>
        </p:nvSpPr>
        <p:spPr>
          <a:xfrm>
            <a:off x="3445931" y="5656420"/>
            <a:ext cx="216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Помогли (51 инвестору) </a:t>
            </a:r>
            <a:endParaRPr lang="en-US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2" name="Текст. поле 201"/>
          <p:cNvSpPr txBox="1"/>
          <p:nvPr/>
        </p:nvSpPr>
        <p:spPr>
          <a:xfrm>
            <a:off x="507867" y="6182206"/>
            <a:ext cx="236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В работе (9 инвесторов)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06" name="TextBox 29"/>
          <p:cNvSpPr txBox="1"/>
          <p:nvPr/>
        </p:nvSpPr>
        <p:spPr>
          <a:xfrm>
            <a:off x="6214212" y="5081026"/>
            <a:ext cx="1658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Fira Sans Extra Condensed"/>
              </a:rPr>
              <a:t>7 </a:t>
            </a:r>
            <a:r>
              <a:rPr lang="ru-RU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Fira Sans Extra Condensed"/>
              </a:rPr>
              <a:t>дней</a:t>
            </a:r>
            <a:endParaRPr lang="ru-RU" sz="1600" dirty="0">
              <a:solidFill>
                <a:srgbClr val="00B050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8" name="Текст. поле 207"/>
          <p:cNvSpPr txBox="1"/>
          <p:nvPr/>
        </p:nvSpPr>
        <p:spPr>
          <a:xfrm>
            <a:off x="8088463" y="5081026"/>
            <a:ext cx="1160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Fira Sans Extra Condensed"/>
              </a:rPr>
              <a:t>40 </a:t>
            </a:r>
            <a:r>
              <a:rPr lang="ru-RU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Fira Sans Extra Condensed"/>
              </a:rPr>
              <a:t>дней</a:t>
            </a:r>
            <a:endParaRPr lang="ru-RU" sz="1600" dirty="0">
              <a:solidFill>
                <a:srgbClr val="1A356B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0" name="Текст. поле 207"/>
          <p:cNvSpPr txBox="1"/>
          <p:nvPr/>
        </p:nvSpPr>
        <p:spPr>
          <a:xfrm>
            <a:off x="9638859" y="511713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Fira Sans Extra Condensed"/>
              </a:rPr>
              <a:t>7 </a:t>
            </a:r>
            <a:r>
              <a:rPr lang="ru-RU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Fira Sans Extra Condensed"/>
              </a:rPr>
              <a:t>месяцев</a:t>
            </a:r>
            <a:endParaRPr lang="ru-RU" sz="1600" dirty="0">
              <a:solidFill>
                <a:srgbClr val="1A356B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2" name="Google Shape;433;p23"/>
          <p:cNvSpPr txBox="1"/>
          <p:nvPr/>
        </p:nvSpPr>
        <p:spPr>
          <a:xfrm>
            <a:off x="5895356" y="5503654"/>
            <a:ext cx="2244800" cy="323233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sz="13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Минимальный срок</a:t>
            </a:r>
            <a:endParaRPr sz="13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13" name="Google Shape;433;p23"/>
          <p:cNvSpPr txBox="1"/>
          <p:nvPr/>
        </p:nvSpPr>
        <p:spPr>
          <a:xfrm>
            <a:off x="6389270" y="5795317"/>
            <a:ext cx="1189272" cy="377210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  <a:sym typeface="Fira Sans Extra Condensed"/>
              </a:rPr>
              <a:t>15%</a:t>
            </a:r>
            <a:endParaRPr sz="1200" b="1" dirty="0">
              <a:solidFill>
                <a:srgbClr val="1A356B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17" name="Google Shape;433;p23"/>
          <p:cNvSpPr txBox="1"/>
          <p:nvPr/>
        </p:nvSpPr>
        <p:spPr>
          <a:xfrm>
            <a:off x="7807491" y="5521505"/>
            <a:ext cx="1687500" cy="323233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sz="13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Средний срок</a:t>
            </a:r>
            <a:endParaRPr sz="13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18" name="Google Shape;433;p23"/>
          <p:cNvSpPr txBox="1"/>
          <p:nvPr/>
        </p:nvSpPr>
        <p:spPr>
          <a:xfrm>
            <a:off x="8088463" y="5819131"/>
            <a:ext cx="1189272" cy="377210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  <a:sym typeface="Fira Sans Extra Condensed"/>
              </a:rPr>
              <a:t>80%</a:t>
            </a:r>
            <a:endParaRPr sz="1200" b="1" dirty="0">
              <a:solidFill>
                <a:srgbClr val="1A356B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20" name="Google Shape;433;p23"/>
          <p:cNvSpPr txBox="1"/>
          <p:nvPr/>
        </p:nvSpPr>
        <p:spPr>
          <a:xfrm>
            <a:off x="9216888" y="5529967"/>
            <a:ext cx="2255727" cy="323233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sz="13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Максимальный срок</a:t>
            </a:r>
            <a:endParaRPr sz="13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21" name="Google Shape;433;p23"/>
          <p:cNvSpPr txBox="1"/>
          <p:nvPr/>
        </p:nvSpPr>
        <p:spPr>
          <a:xfrm>
            <a:off x="9789972" y="5819131"/>
            <a:ext cx="1189272" cy="377210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  <a:sym typeface="Fira Sans Extra Condensed"/>
              </a:rPr>
              <a:t>5%</a:t>
            </a:r>
            <a:endParaRPr sz="1200" b="1" dirty="0">
              <a:solidFill>
                <a:srgbClr val="1A356B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27" name="Текст. поле 190"/>
          <p:cNvSpPr txBox="1"/>
          <p:nvPr/>
        </p:nvSpPr>
        <p:spPr>
          <a:xfrm>
            <a:off x="5912792" y="4460643"/>
            <a:ext cx="3513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Сроки и процесс отработки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 Symbol" pitchFamily="34" charset="0"/>
              <a:cs typeface="Segoe UI" panose="020B0502040204020203" pitchFamily="34" charset="0"/>
            </a:endParaRPr>
          </a:p>
        </p:txBody>
      </p:sp>
      <p:cxnSp>
        <p:nvCxnSpPr>
          <p:cNvPr id="230" name="Прямая соед. линия 1 188"/>
          <p:cNvCxnSpPr>
            <a:cxnSpLocks/>
          </p:cNvCxnSpPr>
          <p:nvPr/>
        </p:nvCxnSpPr>
        <p:spPr>
          <a:xfrm>
            <a:off x="6025493" y="6248546"/>
            <a:ext cx="5813463" cy="0"/>
          </a:xfrm>
          <a:prstGeom prst="straightConnector1">
            <a:avLst/>
          </a:prstGeom>
          <a:ln w="1905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Google Shape;1297;p38"/>
          <p:cNvSpPr/>
          <p:nvPr/>
        </p:nvSpPr>
        <p:spPr>
          <a:xfrm>
            <a:off x="6855764" y="6402585"/>
            <a:ext cx="1638523" cy="344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  <a:sym typeface="Fira Sans Extra Condensed"/>
              </a:rPr>
              <a:t>Проведено  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  <a:sym typeface="Fira Sans Extra Condensed"/>
              </a:rPr>
              <a:t>86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  <a:sym typeface="Fira Sans Extra Condensed"/>
              </a:rPr>
              <a:t> рабочих групп</a:t>
            </a:r>
            <a:endParaRPr sz="1600" dirty="0">
              <a:solidFill>
                <a:srgbClr val="1A356B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32" name="Google Shape;1297;p38"/>
          <p:cNvSpPr/>
          <p:nvPr/>
        </p:nvSpPr>
        <p:spPr>
          <a:xfrm>
            <a:off x="8964597" y="6426649"/>
            <a:ext cx="1506336" cy="2955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Согласовано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13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дорожных карт</a:t>
            </a:r>
            <a:endParaRPr sz="1200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918C8-77BA-4ABB-8DB3-8A8CBDAF1F94}"/>
              </a:ext>
            </a:extLst>
          </p:cNvPr>
          <p:cNvSpPr txBox="1"/>
          <p:nvPr/>
        </p:nvSpPr>
        <p:spPr>
          <a:xfrm>
            <a:off x="699784" y="4913536"/>
            <a:ext cx="48451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24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88</a:t>
            </a:r>
            <a:r>
              <a:rPr lang="ru-RU" sz="12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инвесторов на </a:t>
            </a:r>
            <a:r>
              <a:rPr lang="en-US" sz="24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&gt;</a:t>
            </a:r>
            <a:r>
              <a:rPr lang="ru-RU" sz="24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30 </a:t>
            </a:r>
            <a:r>
              <a:rPr lang="ru-RU" sz="20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млрд. </a:t>
            </a:r>
            <a:r>
              <a:rPr lang="ru-RU" sz="18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</a:t>
            </a:r>
            <a:r>
              <a:rPr lang="ru-RU" sz="2000" b="1" spc="-5" dirty="0">
                <a:solidFill>
                  <a:srgbClr val="00B05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0" name="Google Shape;433;p23">
            <a:extLst>
              <a:ext uri="{FF2B5EF4-FFF2-40B4-BE49-F238E27FC236}">
                <a16:creationId xmlns:a16="http://schemas.microsoft.com/office/drawing/2014/main" id="{A5BE4715-C5F9-4160-BDF5-FD050FE3F76B}"/>
              </a:ext>
            </a:extLst>
          </p:cNvPr>
          <p:cNvSpPr txBox="1"/>
          <p:nvPr/>
        </p:nvSpPr>
        <p:spPr>
          <a:xfrm>
            <a:off x="3260390" y="5849254"/>
            <a:ext cx="2244800" cy="323233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7,6 млрд руб.</a:t>
            </a:r>
            <a:endParaRPr sz="14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51" name="Google Shape;433;p23">
            <a:extLst>
              <a:ext uri="{FF2B5EF4-FFF2-40B4-BE49-F238E27FC236}">
                <a16:creationId xmlns:a16="http://schemas.microsoft.com/office/drawing/2014/main" id="{32CBAFEB-2F71-4AAD-B27D-793B4926AF0C}"/>
              </a:ext>
            </a:extLst>
          </p:cNvPr>
          <p:cNvSpPr txBox="1"/>
          <p:nvPr/>
        </p:nvSpPr>
        <p:spPr>
          <a:xfrm>
            <a:off x="810807" y="6402313"/>
            <a:ext cx="2244800" cy="323233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7,1 млрд руб.</a:t>
            </a:r>
            <a:endParaRPr sz="14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52" name="Google Shape;433;p23">
            <a:extLst>
              <a:ext uri="{FF2B5EF4-FFF2-40B4-BE49-F238E27FC236}">
                <a16:creationId xmlns:a16="http://schemas.microsoft.com/office/drawing/2014/main" id="{D6AC2B1D-6457-47FB-871D-F4C128B366AC}"/>
              </a:ext>
            </a:extLst>
          </p:cNvPr>
          <p:cNvSpPr txBox="1"/>
          <p:nvPr/>
        </p:nvSpPr>
        <p:spPr>
          <a:xfrm>
            <a:off x="1311030" y="5698307"/>
            <a:ext cx="2244800" cy="323233"/>
          </a:xfrm>
          <a:prstGeom prst="rect">
            <a:avLst/>
          </a:prstGeom>
          <a:noFill/>
          <a:ln>
            <a:noFill/>
          </a:ln>
        </p:spPr>
        <p:txBody>
          <a:bodyPr wrap="square" lIns="304800" tIns="304800" rIns="304800" bIns="304800" anchor="ctr">
            <a:noAutofit/>
          </a:bodyPr>
          <a:lstStyle/>
          <a:p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15,2 млрд руб.</a:t>
            </a:r>
            <a:endParaRPr sz="1400" b="1" dirty="0">
              <a:solidFill>
                <a:srgbClr val="1A356B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98CBA52-B80F-48E1-AAFC-869954027332}"/>
              </a:ext>
            </a:extLst>
          </p:cNvPr>
          <p:cNvSpPr txBox="1"/>
          <p:nvPr/>
        </p:nvSpPr>
        <p:spPr>
          <a:xfrm>
            <a:off x="4010863" y="1537047"/>
            <a:ext cx="1728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индивидуальные обращения</a:t>
            </a:r>
            <a:endParaRPr lang="ru-RU" sz="1200" dirty="0">
              <a:solidFill>
                <a:srgbClr val="1A356B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5F57ED3-4273-4BB7-BC0E-95437B96927E}"/>
              </a:ext>
            </a:extLst>
          </p:cNvPr>
          <p:cNvSpPr txBox="1"/>
          <p:nvPr/>
        </p:nvSpPr>
        <p:spPr>
          <a:xfrm>
            <a:off x="587210" y="3741771"/>
            <a:ext cx="2590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rtl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Закрыто:  98 обращений</a:t>
            </a:r>
          </a:p>
          <a:p>
            <a:pPr marR="0" rtl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В работе: 31 обращение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00FBE7-8F05-41ED-A2A7-E476BCB26804}"/>
              </a:ext>
            </a:extLst>
          </p:cNvPr>
          <p:cNvSpPr txBox="1"/>
          <p:nvPr/>
        </p:nvSpPr>
        <p:spPr>
          <a:xfrm>
            <a:off x="6446886" y="2023417"/>
            <a:ext cx="1916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-5" dirty="0">
                <a:solidFill>
                  <a:srgbClr val="00B050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1,2</a:t>
            </a:r>
            <a:r>
              <a:rPr lang="ru-RU" sz="1600" b="1" spc="-5" dirty="0">
                <a:solidFill>
                  <a:srgbClr val="00B050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 млрд. руб</a:t>
            </a:r>
            <a:r>
              <a:rPr lang="ru-RU" sz="1800" b="1" spc="-5" dirty="0">
                <a:solidFill>
                  <a:srgbClr val="00B050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.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728DE3-B1CD-41F3-9301-CEC38CCA7C9C}"/>
              </a:ext>
            </a:extLst>
          </p:cNvPr>
          <p:cNvSpPr txBox="1"/>
          <p:nvPr/>
        </p:nvSpPr>
        <p:spPr>
          <a:xfrm>
            <a:off x="559136" y="1785740"/>
            <a:ext cx="2266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5" dirty="0">
                <a:solidFill>
                  <a:srgbClr val="00B050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4 </a:t>
            </a:r>
            <a:r>
              <a:rPr lang="ru-RU" sz="2400" b="1" spc="-5" dirty="0">
                <a:solidFill>
                  <a:srgbClr val="00B050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млрд. руб.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FC2F31-9E65-4A13-B143-544E25B6146B}"/>
              </a:ext>
            </a:extLst>
          </p:cNvPr>
          <p:cNvSpPr txBox="1"/>
          <p:nvPr/>
        </p:nvSpPr>
        <p:spPr>
          <a:xfrm>
            <a:off x="9344642" y="2025337"/>
            <a:ext cx="2139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-5" dirty="0">
                <a:solidFill>
                  <a:srgbClr val="00B050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817 </a:t>
            </a:r>
            <a:r>
              <a:rPr lang="ru-RU" sz="1600" b="1" spc="-5" dirty="0">
                <a:solidFill>
                  <a:srgbClr val="00B050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млн. руб.</a:t>
            </a:r>
            <a:endParaRPr lang="ru-RU" sz="1800" dirty="0">
              <a:solidFill>
                <a:srgbClr val="00B050"/>
              </a:solidFill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2683AE30-EB20-4807-B50A-CC32EFB5E270}"/>
              </a:ext>
            </a:extLst>
          </p:cNvPr>
          <p:cNvCxnSpPr/>
          <p:nvPr/>
        </p:nvCxnSpPr>
        <p:spPr>
          <a:xfrm flipH="1" flipV="1">
            <a:off x="9680031" y="1139930"/>
            <a:ext cx="1523999" cy="385"/>
          </a:xfrm>
          <a:prstGeom prst="line">
            <a:avLst/>
          </a:prstGeom>
          <a:ln w="1905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17FF3C8-C298-4F99-B5F8-4C71DF61F276}"/>
              </a:ext>
            </a:extLst>
          </p:cNvPr>
          <p:cNvSpPr txBox="1"/>
          <p:nvPr/>
        </p:nvSpPr>
        <p:spPr>
          <a:xfrm>
            <a:off x="225949" y="2244335"/>
            <a:ext cx="2927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общий экономический эффект по решенным проблемам</a:t>
            </a:r>
            <a:endParaRPr lang="ru-RU" sz="1600" dirty="0">
              <a:solidFill>
                <a:srgbClr val="1A356B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94A7B-9D45-4A0F-9381-D76AA0EF692B}"/>
              </a:ext>
            </a:extLst>
          </p:cNvPr>
          <p:cNvSpPr txBox="1"/>
          <p:nvPr/>
        </p:nvSpPr>
        <p:spPr>
          <a:xfrm>
            <a:off x="4036637" y="1151980"/>
            <a:ext cx="1806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2</a:t>
            </a:r>
            <a:r>
              <a:rPr lang="ru-RU" sz="18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 </a:t>
            </a:r>
            <a:r>
              <a:rPr lang="ru-RU" sz="18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млрд. руб.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479601-0275-4239-9F7D-3ED53C34EB79}"/>
              </a:ext>
            </a:extLst>
          </p:cNvPr>
          <p:cNvSpPr txBox="1"/>
          <p:nvPr/>
        </p:nvSpPr>
        <p:spPr>
          <a:xfrm>
            <a:off x="4066133" y="2915363"/>
            <a:ext cx="1806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2</a:t>
            </a:r>
            <a:r>
              <a:rPr lang="ru-RU" sz="18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 </a:t>
            </a:r>
            <a:r>
              <a:rPr lang="ru-RU" sz="18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млрд. руб.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757358-B06A-4985-9A3E-1053EEA93495}"/>
              </a:ext>
            </a:extLst>
          </p:cNvPr>
          <p:cNvSpPr txBox="1"/>
          <p:nvPr/>
        </p:nvSpPr>
        <p:spPr>
          <a:xfrm>
            <a:off x="3916490" y="3334562"/>
            <a:ext cx="2060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Montserrat"/>
              </a:rPr>
              <a:t>снижение стоимости технологического присоединения</a:t>
            </a:r>
            <a:endParaRPr lang="ru-RU" sz="1200" dirty="0">
              <a:solidFill>
                <a:srgbClr val="1A356B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CCD239-D625-4DA3-952C-F531ED5B961D}"/>
              </a:ext>
            </a:extLst>
          </p:cNvPr>
          <p:cNvSpPr txBox="1"/>
          <p:nvPr/>
        </p:nvSpPr>
        <p:spPr>
          <a:xfrm>
            <a:off x="7654862" y="2573218"/>
            <a:ext cx="1517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начальная стоимость </a:t>
            </a:r>
            <a:b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(млн. руб.)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95C53F-EF77-47FF-853F-AB29F05CBC7E}"/>
              </a:ext>
            </a:extLst>
          </p:cNvPr>
          <p:cNvSpPr txBox="1"/>
          <p:nvPr/>
        </p:nvSpPr>
        <p:spPr>
          <a:xfrm>
            <a:off x="9223516" y="2573218"/>
            <a:ext cx="1446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конечная  стоимость </a:t>
            </a:r>
            <a:b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(млн. руб.)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9402F9-506F-4D3C-A642-39EBA2B6798B}"/>
              </a:ext>
            </a:extLst>
          </p:cNvPr>
          <p:cNvSpPr txBox="1"/>
          <p:nvPr/>
        </p:nvSpPr>
        <p:spPr>
          <a:xfrm>
            <a:off x="10721419" y="2580238"/>
            <a:ext cx="898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экономия (млн руб.)</a:t>
            </a:r>
          </a:p>
        </p:txBody>
      </p:sp>
      <p:graphicFrame>
        <p:nvGraphicFramePr>
          <p:cNvPr id="76" name="Таблица 5">
            <a:extLst>
              <a:ext uri="{FF2B5EF4-FFF2-40B4-BE49-F238E27FC236}">
                <a16:creationId xmlns:a16="http://schemas.microsoft.com/office/drawing/2014/main" id="{B4D2AFD3-F24E-4768-9441-2ECB5B79F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20010"/>
              </p:ext>
            </p:extLst>
          </p:nvPr>
        </p:nvGraphicFramePr>
        <p:xfrm>
          <a:off x="6265056" y="2934091"/>
          <a:ext cx="5439893" cy="1276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6283">
                  <a:extLst>
                    <a:ext uri="{9D8B030D-6E8A-4147-A177-3AD203B41FA5}">
                      <a16:colId xmlns:a16="http://schemas.microsoft.com/office/drawing/2014/main" val="2304040982"/>
                    </a:ext>
                  </a:extLst>
                </a:gridCol>
                <a:gridCol w="1462502">
                  <a:extLst>
                    <a:ext uri="{9D8B030D-6E8A-4147-A177-3AD203B41FA5}">
                      <a16:colId xmlns:a16="http://schemas.microsoft.com/office/drawing/2014/main" val="1265453353"/>
                    </a:ext>
                  </a:extLst>
                </a:gridCol>
                <a:gridCol w="1506276">
                  <a:extLst>
                    <a:ext uri="{9D8B030D-6E8A-4147-A177-3AD203B41FA5}">
                      <a16:colId xmlns:a16="http://schemas.microsoft.com/office/drawing/2014/main" val="2933177174"/>
                    </a:ext>
                  </a:extLst>
                </a:gridCol>
                <a:gridCol w="1064832">
                  <a:extLst>
                    <a:ext uri="{9D8B030D-6E8A-4147-A177-3AD203B41FA5}">
                      <a16:colId xmlns:a16="http://schemas.microsoft.com/office/drawing/2014/main" val="2625117362"/>
                    </a:ext>
                  </a:extLst>
                </a:gridCol>
              </a:tblGrid>
              <a:tr h="16830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АО «</a:t>
                      </a:r>
                      <a:r>
                        <a:rPr lang="ru-RU" sz="1000" dirty="0" err="1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Металлсервис</a:t>
                      </a:r>
                      <a:r>
                        <a:rPr lang="ru-RU" sz="10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1800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7813227"/>
                  </a:ext>
                </a:extLst>
              </a:tr>
              <a:tr h="16830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МЗ «ТОНАР»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4737854"/>
                  </a:ext>
                </a:extLst>
              </a:tr>
              <a:tr h="16830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ИП </a:t>
                      </a:r>
                      <a:r>
                        <a:rPr lang="ru-RU" sz="1000" dirty="0" err="1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Джусоев</a:t>
                      </a:r>
                      <a:r>
                        <a:rPr lang="ru-RU" sz="10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А.А.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37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72124"/>
                  </a:ext>
                </a:extLst>
              </a:tr>
              <a:tr h="16830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«ЛЕНТАБЕЛ»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591095"/>
                  </a:ext>
                </a:extLst>
              </a:tr>
              <a:tr h="17356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50" b="1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ИТОГО: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2 770,2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1A356B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744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2 026,2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392943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AAD39EB-3237-444C-B9E7-8F9657B7F693}"/>
              </a:ext>
            </a:extLst>
          </p:cNvPr>
          <p:cNvCxnSpPr>
            <a:cxnSpLocks/>
          </p:cNvCxnSpPr>
          <p:nvPr/>
        </p:nvCxnSpPr>
        <p:spPr>
          <a:xfrm>
            <a:off x="8674576" y="4091386"/>
            <a:ext cx="984034" cy="0"/>
          </a:xfrm>
          <a:prstGeom prst="straightConnector1">
            <a:avLst/>
          </a:prstGeom>
          <a:ln w="12700">
            <a:solidFill>
              <a:srgbClr val="1A35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5F7B7E8-FFAB-4BFD-8A44-07D78F9094F1}"/>
              </a:ext>
            </a:extLst>
          </p:cNvPr>
          <p:cNvCxnSpPr>
            <a:cxnSpLocks/>
          </p:cNvCxnSpPr>
          <p:nvPr/>
        </p:nvCxnSpPr>
        <p:spPr>
          <a:xfrm>
            <a:off x="5872723" y="867376"/>
            <a:ext cx="0" cy="15235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99E1EE17-3769-4B54-ABC5-76F8A706D986}"/>
              </a:ext>
            </a:extLst>
          </p:cNvPr>
          <p:cNvCxnSpPr>
            <a:cxnSpLocks/>
          </p:cNvCxnSpPr>
          <p:nvPr/>
        </p:nvCxnSpPr>
        <p:spPr>
          <a:xfrm>
            <a:off x="5881490" y="2607266"/>
            <a:ext cx="0" cy="15901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520588E-F7DE-44F4-A710-4DF56FB497B7}"/>
              </a:ext>
            </a:extLst>
          </p:cNvPr>
          <p:cNvCxnSpPr>
            <a:cxnSpLocks/>
          </p:cNvCxnSpPr>
          <p:nvPr/>
        </p:nvCxnSpPr>
        <p:spPr>
          <a:xfrm flipV="1">
            <a:off x="2940185" y="1675757"/>
            <a:ext cx="884816" cy="3917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1768E60D-9A26-4004-ADA5-8AA7F33A01C4}"/>
              </a:ext>
            </a:extLst>
          </p:cNvPr>
          <p:cNvSpPr txBox="1"/>
          <p:nvPr/>
        </p:nvSpPr>
        <p:spPr>
          <a:xfrm>
            <a:off x="810807" y="2992306"/>
            <a:ext cx="17792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  <a:t>(123 обращения)</a:t>
            </a:r>
            <a:endParaRPr lang="ru-RU" sz="1400" dirty="0"/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6A27A6FA-B62E-4B2D-843A-2F85534C8F8C}"/>
              </a:ext>
            </a:extLst>
          </p:cNvPr>
          <p:cNvCxnSpPr>
            <a:cxnSpLocks/>
          </p:cNvCxnSpPr>
          <p:nvPr/>
        </p:nvCxnSpPr>
        <p:spPr>
          <a:xfrm>
            <a:off x="2919626" y="2785174"/>
            <a:ext cx="884816" cy="3917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8">
            <a:extLst>
              <a:ext uri="{FF2B5EF4-FFF2-40B4-BE49-F238E27FC236}">
                <a16:creationId xmlns:a16="http://schemas.microsoft.com/office/drawing/2014/main" id="{9774504E-F5C9-DA29-EB9E-D38C45BE1F45}"/>
              </a:ext>
            </a:extLst>
          </p:cNvPr>
          <p:cNvSpPr/>
          <p:nvPr/>
        </p:nvSpPr>
        <p:spPr>
          <a:xfrm>
            <a:off x="371382" y="186399"/>
            <a:ext cx="1095264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12240" rIns="0" bIns="0" anchor="b">
            <a:spAutoFit/>
          </a:bodyPr>
          <a:lstStyle/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r>
              <a:rPr lang="ru-RU" sz="3200" b="1" spc="103" dirty="0">
                <a:solidFill>
                  <a:srgbClr val="1A356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ОБЩИЙ ЭКОНОМИЧЕСКИЙ ЭФФЕКТ</a:t>
            </a:r>
            <a:endParaRPr lang="ru-RU" sz="3200" b="1" strike="noStrike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8A46EAD-522C-5417-861D-7C6F8F1A9509}"/>
              </a:ext>
            </a:extLst>
          </p:cNvPr>
          <p:cNvCxnSpPr>
            <a:cxnSpLocks/>
          </p:cNvCxnSpPr>
          <p:nvPr/>
        </p:nvCxnSpPr>
        <p:spPr>
          <a:xfrm>
            <a:off x="371382" y="790113"/>
            <a:ext cx="11620870" cy="0"/>
          </a:xfrm>
          <a:prstGeom prst="line">
            <a:avLst/>
          </a:prstGeom>
          <a:ln w="76200">
            <a:solidFill>
              <a:srgbClr val="1A35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CB06695-280E-4B4E-A077-861BB7EFA7C5}"/>
              </a:ext>
            </a:extLst>
          </p:cNvPr>
          <p:cNvSpPr/>
          <p:nvPr/>
        </p:nvSpPr>
        <p:spPr>
          <a:xfrm>
            <a:off x="8917198" y="0"/>
            <a:ext cx="3271934" cy="6858000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C456AF9-4989-47C9-98A7-9659F753B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9" y="6518756"/>
            <a:ext cx="940814" cy="24333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48FE47E-1904-4400-B6A5-3E24E39001FE}"/>
              </a:ext>
            </a:extLst>
          </p:cNvPr>
          <p:cNvSpPr txBox="1"/>
          <p:nvPr/>
        </p:nvSpPr>
        <p:spPr>
          <a:xfrm>
            <a:off x="10577254" y="6586156"/>
            <a:ext cx="1525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www.invest.mosreg.ru</a:t>
            </a:r>
            <a:endParaRPr lang="ru-RU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9B7157-94ED-4297-9DA4-93C9F9C0D3DF}"/>
              </a:ext>
            </a:extLst>
          </p:cNvPr>
          <p:cNvCxnSpPr>
            <a:cxnSpLocks/>
          </p:cNvCxnSpPr>
          <p:nvPr/>
        </p:nvCxnSpPr>
        <p:spPr>
          <a:xfrm>
            <a:off x="1483567" y="6706402"/>
            <a:ext cx="909368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3151FC3-3D00-4B62-BEC6-8792D0D4F8DC}"/>
              </a:ext>
            </a:extLst>
          </p:cNvPr>
          <p:cNvCxnSpPr>
            <a:cxnSpLocks/>
          </p:cNvCxnSpPr>
          <p:nvPr/>
        </p:nvCxnSpPr>
        <p:spPr>
          <a:xfrm>
            <a:off x="688190" y="1290045"/>
            <a:ext cx="110101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A59AE1B0-6CAD-45E7-88BE-A4CF9A743EF9}"/>
              </a:ext>
            </a:extLst>
          </p:cNvPr>
          <p:cNvSpPr txBox="1"/>
          <p:nvPr/>
        </p:nvSpPr>
        <p:spPr>
          <a:xfrm>
            <a:off x="605257" y="668713"/>
            <a:ext cx="3625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 Дмитровский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A65DE0-C799-8A37-D58A-6ED794428618}"/>
              </a:ext>
            </a:extLst>
          </p:cNvPr>
          <p:cNvGrpSpPr/>
          <p:nvPr/>
        </p:nvGrpSpPr>
        <p:grpSpPr>
          <a:xfrm>
            <a:off x="5534620" y="509829"/>
            <a:ext cx="2428649" cy="392090"/>
            <a:chOff x="567150" y="1065265"/>
            <a:chExt cx="2428649" cy="39209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4674F07-CB4B-E860-6AC2-FA4AA51E276E}"/>
                </a:ext>
              </a:extLst>
            </p:cNvPr>
            <p:cNvSpPr/>
            <p:nvPr/>
          </p:nvSpPr>
          <p:spPr>
            <a:xfrm>
              <a:off x="640724" y="1065265"/>
              <a:ext cx="2281502" cy="3920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9D843-7026-558A-C192-CC7B4929F4F6}"/>
                </a:ext>
              </a:extLst>
            </p:cNvPr>
            <p:cNvSpPr txBox="1"/>
            <p:nvPr/>
          </p:nvSpPr>
          <p:spPr>
            <a:xfrm>
              <a:off x="567150" y="1105265"/>
              <a:ext cx="24286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7F7F7F"/>
                  </a:solidFill>
                  <a:latin typeface="Segoe UI" panose="020B0502040204020203" pitchFamily="34" charset="0"/>
                  <a:ea typeface="Quattrocento Sans" panose="020B0604020202020204" charset="0"/>
                  <a:cs typeface="Segoe UI" panose="020B0502040204020203" pitchFamily="34" charset="0"/>
                  <a:sym typeface="Quattrocento Sans" panose="020B0604020202020204" charset="0"/>
                </a:rPr>
                <a:t>обращение # 687377</a:t>
              </a:r>
              <a:endParaRPr lang="ru-RU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D60635-1000-E805-8133-C596B2738D9F}"/>
              </a:ext>
            </a:extLst>
          </p:cNvPr>
          <p:cNvSpPr txBox="1"/>
          <p:nvPr/>
        </p:nvSpPr>
        <p:spPr>
          <a:xfrm>
            <a:off x="5482467" y="1082535"/>
            <a:ext cx="2664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Инвестор </a:t>
            </a:r>
            <a:r>
              <a:rPr lang="ru-RU" sz="1200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Предприниматель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0032BE-7282-8A9D-5B85-315C796BA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6" y="96468"/>
            <a:ext cx="547399" cy="478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B11A8E-0609-3C2D-F0B4-F34ADE108597}"/>
              </a:ext>
            </a:extLst>
          </p:cNvPr>
          <p:cNvSpPr txBox="1"/>
          <p:nvPr/>
        </p:nvSpPr>
        <p:spPr>
          <a:xfrm>
            <a:off x="1006996" y="166945"/>
            <a:ext cx="343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РЕШЕННЫЕ ПРОБЛЕМЫ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F9B1E90-89A0-726E-F432-C6CB58B61616}"/>
              </a:ext>
            </a:extLst>
          </p:cNvPr>
          <p:cNvSpPr/>
          <p:nvPr/>
        </p:nvSpPr>
        <p:spPr>
          <a:xfrm>
            <a:off x="699141" y="1742064"/>
            <a:ext cx="3148034" cy="2188436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51F1E1D-0C69-E5FC-0C70-3624B4ECF10A}"/>
              </a:ext>
            </a:extLst>
          </p:cNvPr>
          <p:cNvCxnSpPr>
            <a:cxnSpLocks/>
          </p:cNvCxnSpPr>
          <p:nvPr/>
        </p:nvCxnSpPr>
        <p:spPr>
          <a:xfrm>
            <a:off x="873331" y="2880024"/>
            <a:ext cx="1860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870F8A2-388F-1ACD-8C79-9D3BCEAE7027}"/>
              </a:ext>
            </a:extLst>
          </p:cNvPr>
          <p:cNvSpPr/>
          <p:nvPr/>
        </p:nvSpPr>
        <p:spPr>
          <a:xfrm>
            <a:off x="688190" y="1541435"/>
            <a:ext cx="2315330" cy="392090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573F2B-4D68-022B-A069-F558834A2F71}"/>
              </a:ext>
            </a:extLst>
          </p:cNvPr>
          <p:cNvSpPr txBox="1"/>
          <p:nvPr/>
        </p:nvSpPr>
        <p:spPr>
          <a:xfrm>
            <a:off x="1110375" y="1577672"/>
            <a:ext cx="1503247" cy="35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Quattrocento Sans" panose="020B0604020202020204" charset="0"/>
                <a:cs typeface="Segoe UI" panose="020B0502040204020203" pitchFamily="34" charset="0"/>
                <a:sym typeface="Quattrocento Sans" panose="020B0604020202020204" charset="0"/>
              </a:rPr>
              <a:t>ПРОБЛЕМА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88AAC6-98B9-CEC3-CB60-75CC3F156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8" y="1585136"/>
            <a:ext cx="304236" cy="302574"/>
          </a:xfrm>
          <a:prstGeom prst="rect">
            <a:avLst/>
          </a:prstGeom>
        </p:spPr>
      </p:pic>
      <p:sp>
        <p:nvSpPr>
          <p:cNvPr id="34" name="Google Shape;279;p12">
            <a:extLst>
              <a:ext uri="{FF2B5EF4-FFF2-40B4-BE49-F238E27FC236}">
                <a16:creationId xmlns:a16="http://schemas.microsoft.com/office/drawing/2014/main" id="{17430CA9-4E57-17EF-3FC8-864C1784DF98}"/>
              </a:ext>
            </a:extLst>
          </p:cNvPr>
          <p:cNvSpPr/>
          <p:nvPr/>
        </p:nvSpPr>
        <p:spPr>
          <a:xfrm>
            <a:off x="789407" y="1967986"/>
            <a:ext cx="2894072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ООО «</a:t>
            </a:r>
            <a:r>
              <a:rPr lang="ru-RU" sz="1600" b="1" i="1" dirty="0" err="1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Алюмет</a:t>
            </a:r>
            <a:r>
              <a:rPr lang="ru-RU" sz="1600" b="1" i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»  </a:t>
            </a:r>
            <a:br>
              <a:rPr lang="ru-RU" sz="1600" b="1" i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</a:br>
            <a:r>
              <a:rPr lang="ru-RU" sz="1200" i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 panose="020B0604020202020204" charset="0"/>
              </a:rPr>
              <a:t>(Производство металлических изделий)</a:t>
            </a:r>
            <a:endParaRPr sz="1200" i="1" dirty="0">
              <a:solidFill>
                <a:srgbClr val="25406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8207524-4E62-772D-22EA-07A2427BDB1F}"/>
              </a:ext>
            </a:extLst>
          </p:cNvPr>
          <p:cNvCxnSpPr>
            <a:cxnSpLocks/>
          </p:cNvCxnSpPr>
          <p:nvPr/>
        </p:nvCxnSpPr>
        <p:spPr>
          <a:xfrm>
            <a:off x="4031038" y="3064075"/>
            <a:ext cx="469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2D6510C-B098-8594-A837-964D1276EAAD}"/>
              </a:ext>
            </a:extLst>
          </p:cNvPr>
          <p:cNvSpPr/>
          <p:nvPr/>
        </p:nvSpPr>
        <p:spPr>
          <a:xfrm>
            <a:off x="4710981" y="1754451"/>
            <a:ext cx="3518912" cy="3559664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C1E7B9C-54C8-B6DC-83C2-3085A84FF058}"/>
              </a:ext>
            </a:extLst>
          </p:cNvPr>
          <p:cNvSpPr/>
          <p:nvPr/>
        </p:nvSpPr>
        <p:spPr>
          <a:xfrm>
            <a:off x="4694994" y="1563172"/>
            <a:ext cx="2315330" cy="392090"/>
          </a:xfrm>
          <a:prstGeom prst="rect">
            <a:avLst/>
          </a:prstGeom>
          <a:solidFill>
            <a:srgbClr val="7DA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67240C-F2DB-2856-04D1-7D2AFEE5E881}"/>
              </a:ext>
            </a:extLst>
          </p:cNvPr>
          <p:cNvSpPr txBox="1"/>
          <p:nvPr/>
        </p:nvSpPr>
        <p:spPr>
          <a:xfrm>
            <a:off x="4686859" y="1585339"/>
            <a:ext cx="1563866" cy="35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Quattrocento Sans" panose="020B0604020202020204" charset="0"/>
                <a:cs typeface="Segoe UI" panose="020B0502040204020203" pitchFamily="34" charset="0"/>
                <a:sym typeface="Quattrocento Sans" panose="020B0604020202020204" charset="0"/>
              </a:rPr>
              <a:t>РЕЗУЛЬТАТ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Google Shape;281;p12">
            <a:extLst>
              <a:ext uri="{FF2B5EF4-FFF2-40B4-BE49-F238E27FC236}">
                <a16:creationId xmlns:a16="http://schemas.microsoft.com/office/drawing/2014/main" id="{63808502-069B-1198-74F5-A8A1DF64471F}"/>
              </a:ext>
            </a:extLst>
          </p:cNvPr>
          <p:cNvSpPr/>
          <p:nvPr/>
        </p:nvSpPr>
        <p:spPr>
          <a:xfrm>
            <a:off x="4730970" y="2001349"/>
            <a:ext cx="3415833" cy="3231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algn="just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29.11.2023 состоялась РГ 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участием представителей Штаба, межмуниципального отдела по г. Лобня и Дмитровскому району Управления Росреестра по МО и Заявителя. </a:t>
            </a:r>
          </a:p>
          <a:p>
            <a:pPr algn="just"/>
            <a:endParaRPr 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04.12.2023 Заявитель подал в Росреестр заявление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об устранении причин приостановления гос. кадастрового учета </a:t>
            </a:r>
            <a:b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отношении ЗУ с учетом полученных в ходе РГ разъяснений (необходимость межевания ЗУ по линии прохождения СТП).</a:t>
            </a:r>
          </a:p>
          <a:p>
            <a:pPr algn="just"/>
            <a:endParaRPr 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179388"/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11.12.2023 образованные в результате раздела ЗУ поставлены на кадастровый учет.</a:t>
            </a:r>
            <a:br>
              <a:rPr lang="ru-RU" sz="1200" b="1" i="0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200" b="1" i="0" dirty="0">
              <a:solidFill>
                <a:srgbClr val="1A35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Отв.: Штаб, Росреестр.</a:t>
            </a:r>
            <a:endParaRPr lang="ru-RU" sz="1200" i="0" dirty="0">
              <a:solidFill>
                <a:srgbClr val="1A35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9EA285-639E-6875-38C9-86D713515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793" y="5631206"/>
            <a:ext cx="413128" cy="4131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C4F09CD-C1C1-4969-4923-EA228CC9D510}"/>
              </a:ext>
            </a:extLst>
          </p:cNvPr>
          <p:cNvSpPr txBox="1"/>
          <p:nvPr/>
        </p:nvSpPr>
        <p:spPr>
          <a:xfrm>
            <a:off x="5017921" y="5691576"/>
            <a:ext cx="31288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рабочих мест: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236 чел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519479-59EF-E31C-BECD-4CA24C0E02F6}"/>
              </a:ext>
            </a:extLst>
          </p:cNvPr>
          <p:cNvSpPr txBox="1"/>
          <p:nvPr/>
        </p:nvSpPr>
        <p:spPr>
          <a:xfrm>
            <a:off x="688190" y="4879466"/>
            <a:ext cx="2805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ru-RU" sz="1200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ЗУ: </a:t>
            </a:r>
            <a:r>
              <a:rPr lang="ru-RU" sz="1200" b="1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44,7  га</a:t>
            </a:r>
            <a:br>
              <a:rPr lang="ru-RU" sz="1200" b="1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ru-RU" sz="1200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ЗУ:</a:t>
            </a:r>
            <a:r>
              <a:rPr lang="ru-RU" sz="1200" b="1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37,7 га</a:t>
            </a:r>
            <a:br>
              <a:rPr lang="ru-RU" sz="1200" b="1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1A35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ыручка за 2022 год: </a:t>
            </a:r>
            <a:r>
              <a:rPr 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1 600 млн руб.</a:t>
            </a:r>
            <a:endParaRPr lang="ru-RU" sz="1200" b="1" dirty="0">
              <a:solidFill>
                <a:srgbClr val="1A35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3FE3329-F8D9-734D-F89A-934F1DF2A947}"/>
              </a:ext>
            </a:extLst>
          </p:cNvPr>
          <p:cNvSpPr/>
          <p:nvPr/>
        </p:nvSpPr>
        <p:spPr>
          <a:xfrm>
            <a:off x="689718" y="4810542"/>
            <a:ext cx="2993762" cy="757178"/>
          </a:xfrm>
          <a:prstGeom prst="rect">
            <a:avLst/>
          </a:prstGeom>
          <a:noFill/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20DA905-ECB7-91E6-5D48-FB983CCF837F}"/>
              </a:ext>
            </a:extLst>
          </p:cNvPr>
          <p:cNvSpPr/>
          <p:nvPr/>
        </p:nvSpPr>
        <p:spPr>
          <a:xfrm>
            <a:off x="545138" y="4545251"/>
            <a:ext cx="413128" cy="392090"/>
          </a:xfrm>
          <a:prstGeom prst="ellipse">
            <a:avLst/>
          </a:prstGeom>
          <a:solidFill>
            <a:srgbClr val="820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ACFB98A-EAAD-E26D-657A-CAC71A0D1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3" y="4573309"/>
            <a:ext cx="304236" cy="3025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328489-4A82-95AC-807C-57914C848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787" y="6030476"/>
            <a:ext cx="392134" cy="381808"/>
          </a:xfrm>
          <a:prstGeom prst="rect">
            <a:avLst/>
          </a:prstGeom>
        </p:spPr>
      </p:pic>
      <p:sp>
        <p:nvSpPr>
          <p:cNvPr id="43" name="Google Shape;281;p12">
            <a:extLst>
              <a:ext uri="{FF2B5EF4-FFF2-40B4-BE49-F238E27FC236}">
                <a16:creationId xmlns:a16="http://schemas.microsoft.com/office/drawing/2014/main" id="{E2F3D2CA-C473-47BE-9930-0FC5206625F9}"/>
              </a:ext>
            </a:extLst>
          </p:cNvPr>
          <p:cNvSpPr/>
          <p:nvPr/>
        </p:nvSpPr>
        <p:spPr>
          <a:xfrm>
            <a:off x="723276" y="2651919"/>
            <a:ext cx="3097714" cy="13849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algn="just"/>
            <a:r>
              <a:rPr lang="ru-RU" sz="12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Приостановка</a:t>
            </a:r>
            <a:r>
              <a:rPr lang="ru-RU" sz="120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Росреестром </a:t>
            </a:r>
            <a:br>
              <a:rPr lang="ru-RU" sz="120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гос. кадастрового учета </a:t>
            </a:r>
            <a:br>
              <a:rPr lang="ru-RU" sz="1200" b="1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гос. регистрации прав в отношении ЗУ из-за наложения на ЗУ схемы территориального планирования (СТП) развития автомобильной дороги.</a:t>
            </a:r>
          </a:p>
          <a:p>
            <a:endParaRPr lang="ru-RU" sz="1200" dirty="0">
              <a:solidFill>
                <a:srgbClr val="25406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17C1E7-6B24-40DB-A344-72E77A18EB91}"/>
              </a:ext>
            </a:extLst>
          </p:cNvPr>
          <p:cNvSpPr txBox="1"/>
          <p:nvPr/>
        </p:nvSpPr>
        <p:spPr>
          <a:xfrm>
            <a:off x="5017921" y="6087543"/>
            <a:ext cx="4062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Планируемый объем инвестиций: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180 млн руб.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FE9103-4722-4503-82A3-1FE07D4B36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325" t="7157" r="22362" b="8589"/>
          <a:stretch/>
        </p:blipFill>
        <p:spPr>
          <a:xfrm>
            <a:off x="8770779" y="127842"/>
            <a:ext cx="3275301" cy="27084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D8AD28-3D20-4670-903E-61B4D1760D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507" b="20100"/>
          <a:stretch/>
        </p:blipFill>
        <p:spPr>
          <a:xfrm>
            <a:off x="8766452" y="2973197"/>
            <a:ext cx="1759052" cy="26437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9827AE-7CBB-4839-9D4E-65130E56174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507" b="21297"/>
          <a:stretch/>
        </p:blipFill>
        <p:spPr>
          <a:xfrm>
            <a:off x="10260802" y="3590837"/>
            <a:ext cx="1785278" cy="26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1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2663</Words>
  <Application>Microsoft Office PowerPoint</Application>
  <PresentationFormat>Широкоэкранный</PresentationFormat>
  <Paragraphs>501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Arial MT</vt:lpstr>
      <vt:lpstr>Calibri</vt:lpstr>
      <vt:lpstr>Montserrat  </vt:lpstr>
      <vt:lpstr>OpenSymbol</vt:lpstr>
      <vt:lpstr>Segoe UI</vt:lpstr>
      <vt:lpstr>Segoe UI Semibold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обращений с 01.01.23-29.12.23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 ЕДИНОГО ПОРЯДКА СОГЛАСОВАНИЯ ФАСАДНЫХ СХЕМ.  ПОДАЧА ОБРАЩЕНИЙ – ЛИЧНО И «НА БУМАГЕ»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А.П. Пьенэ</dc:creator>
  <cp:lastModifiedBy>АНО АИР</cp:lastModifiedBy>
  <cp:revision>87</cp:revision>
  <cp:lastPrinted>2024-02-07T07:00:24Z</cp:lastPrinted>
  <dcterms:created xsi:type="dcterms:W3CDTF">2023-09-19T18:33:39Z</dcterms:created>
  <dcterms:modified xsi:type="dcterms:W3CDTF">2024-03-04T11:09:21Z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18</vt:i4>
  </property>
  <property fmtid="{D5CDD505-2E9C-101B-9397-08002B2CF9AE}" pid="5" name="ICV">
    <vt:lpwstr>7EBCCBABCC60498683B075F1118DF2B8_13</vt:lpwstr>
  </property>
  <property fmtid="{D5CDD505-2E9C-101B-9397-08002B2CF9AE}" pid="6" name="KSOProductBuildVer">
    <vt:lpwstr>1049-12.2.0.13215</vt:lpwstr>
  </property>
</Properties>
</file>