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3"/>
  </p:notesMasterIdLst>
  <p:sldIdLst>
    <p:sldId id="300" r:id="rId2"/>
  </p:sldIdLst>
  <p:sldSz cx="24384000" cy="13716000"/>
  <p:notesSz cx="6797675" cy="9926638"/>
  <p:embeddedFontLst>
    <p:embeddedFont>
      <p:font typeface="Open Sans" panose="020B0604020202020204" charset="0"/>
      <p:regular r:id="rId4"/>
      <p:bold r:id="rId5"/>
      <p:italic r:id="rId6"/>
      <p:boldItalic r:id="rId7"/>
    </p:embeddedFont>
    <p:embeddedFont>
      <p:font typeface="Rubik" panose="020B0604020202020204" charset="-79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Light" panose="020B0604020202020204" charset="0"/>
      <p:regular r:id="rId16"/>
      <p: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Open Sans Semibold" panose="020B0604020202020204" charset="0"/>
      <p:bold r:id="rId22"/>
    </p:embeddedFont>
  </p:embeddedFontLst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77168A-FA75-4F07-8131-D49A46817555}">
          <p14:sldIdLst>
            <p14:sldId id="30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F2F1"/>
    <a:srgbClr val="F7AE1D"/>
    <a:srgbClr val="FF9900"/>
    <a:srgbClr val="009900"/>
    <a:srgbClr val="008000"/>
    <a:srgbClr val="A6E1FC"/>
    <a:srgbClr val="96D024"/>
    <a:srgbClr val="33CCFF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04" autoAdjust="0"/>
    <p:restoredTop sz="92897" autoAdjust="0"/>
  </p:normalViewPr>
  <p:slideViewPr>
    <p:cSldViewPr snapToGrid="0">
      <p:cViewPr>
        <p:scale>
          <a:sx n="54" d="100"/>
          <a:sy n="54" d="100"/>
        </p:scale>
        <p:origin x="-864" y="-1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6AA1-E550-4330-BCE7-1D0F19A67EE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47A1-F915-4CC6-AE57-D6ADA834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12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3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3000">
                  <a:solidFill>
                    <a:srgbClr val="000100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rgbClr val="000100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14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140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rgbClr val="697987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2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96D024"/>
              </a:gs>
              <a:gs pos="51000">
                <a:srgbClr val="B6DD50"/>
              </a:gs>
              <a:gs pos="100000">
                <a:srgbClr val="E1F08A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E29908"/>
              </a:gs>
              <a:gs pos="51000">
                <a:srgbClr val="F7AE1D"/>
              </a:gs>
              <a:gs pos="100000">
                <a:srgbClr val="F9C252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034045" y="-9703840"/>
            <a:ext cx="53050205" cy="34978250"/>
            <a:chOff x="-15034045" y="-9703840"/>
            <a:chExt cx="53050205" cy="34978250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8" y="0"/>
              <a:ext cx="24384000" cy="13716000"/>
            </a:xfrm>
            <a:prstGeom prst="rect">
              <a:avLst/>
            </a:prstGeom>
            <a:gradFill>
              <a:gsLst>
                <a:gs pos="0">
                  <a:srgbClr val="EC6646"/>
                </a:gs>
                <a:gs pos="51000">
                  <a:srgbClr val="EC0753"/>
                </a:gs>
                <a:gs pos="100000">
                  <a:srgbClr val="7B11A8"/>
                </a:gs>
              </a:gsLst>
              <a:lin ang="16800000" scaled="0"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255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-15034045" y="809328"/>
              <a:ext cx="32100680" cy="24465082"/>
            </a:xfrm>
            <a:prstGeom prst="ellipse">
              <a:avLst/>
            </a:prstGeom>
            <a:gradFill flip="none" rotWithShape="1">
              <a:gsLst>
                <a:gs pos="0">
                  <a:srgbClr val="F5A15A"/>
                </a:gs>
                <a:gs pos="51000">
                  <a:srgbClr val="F5A15A">
                    <a:alpha val="1000"/>
                  </a:srgbClr>
                </a:gs>
                <a:gs pos="100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255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239672" y="-9703840"/>
              <a:ext cx="28776488" cy="23852392"/>
            </a:xfrm>
            <a:prstGeom prst="ellipse">
              <a:avLst/>
            </a:prstGeom>
            <a:gradFill flip="none" rotWithShape="1">
              <a:gsLst>
                <a:gs pos="0">
                  <a:srgbClr val="7B11A8">
                    <a:alpha val="64000"/>
                  </a:srgbClr>
                </a:gs>
                <a:gs pos="68000">
                  <a:srgbClr val="EC0753">
                    <a:alpha val="0"/>
                  </a:srgbClr>
                </a:gs>
                <a:gs pos="88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255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28272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87144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7005" y="809328"/>
            <a:ext cx="2879725" cy="287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21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22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3000">
                  <a:solidFill>
                    <a:srgbClr val="000100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rgbClr val="000100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140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rgbClr val="697987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rgbClr val="697987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9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>
                <a:solidFill>
                  <a:srgbClr val="333ADC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333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67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volosovo-bereginya@yandex.ru" TargetMode="External"/><Relationship Id="rId13" Type="http://schemas.openxmlformats.org/officeDocument/2006/relationships/hyperlink" Target="mailto:centr_drina@mail.ru" TargetMode="External"/><Relationship Id="rId18" Type="http://schemas.openxmlformats.org/officeDocument/2006/relationships/hyperlink" Target="mailto:cso-luga@yandex.ru" TargetMode="External"/><Relationship Id="rId26" Type="http://schemas.openxmlformats.org/officeDocument/2006/relationships/image" Target="../media/image1.png"/><Relationship Id="rId3" Type="http://schemas.openxmlformats.org/officeDocument/2006/relationships/image" Target="../media/image3.png"/><Relationship Id="rId21" Type="http://schemas.openxmlformats.org/officeDocument/2006/relationships/hyperlink" Target="mailto:centrnadezda@mail.ru" TargetMode="External"/><Relationship Id="rId7" Type="http://schemas.openxmlformats.org/officeDocument/2006/relationships/hyperlink" Target="mailto:cson08@mail.ru" TargetMode="External"/><Relationship Id="rId12" Type="http://schemas.openxmlformats.org/officeDocument/2006/relationships/hyperlink" Target="mailto:fedotova.rk@mail.ru" TargetMode="External"/><Relationship Id="rId17" Type="http://schemas.openxmlformats.org/officeDocument/2006/relationships/hyperlink" Target="mailto:vozrogdenie01@mail.ru" TargetMode="External"/><Relationship Id="rId25" Type="http://schemas.openxmlformats.org/officeDocument/2006/relationships/image" Target="../media/image6.png"/><Relationship Id="rId2" Type="http://schemas.openxmlformats.org/officeDocument/2006/relationships/image" Target="../media/image2.jpeg"/><Relationship Id="rId16" Type="http://schemas.openxmlformats.org/officeDocument/2006/relationships/hyperlink" Target="mailto:kcson_kirovsk47@mail.ru" TargetMode="External"/><Relationship Id="rId20" Type="http://schemas.openxmlformats.org/officeDocument/2006/relationships/hyperlink" Target="mailto:c-s-o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cntr@mail.ru" TargetMode="External"/><Relationship Id="rId11" Type="http://schemas.openxmlformats.org/officeDocument/2006/relationships/hyperlink" Target="mailto:cso-vyborg@yandex.ru" TargetMode="External"/><Relationship Id="rId24" Type="http://schemas.openxmlformats.org/officeDocument/2006/relationships/hyperlink" Target="mailto:detitosno.su@yandex.ru" TargetMode="External"/><Relationship Id="rId5" Type="http://schemas.openxmlformats.org/officeDocument/2006/relationships/image" Target="../media/image5.png"/><Relationship Id="rId15" Type="http://schemas.openxmlformats.org/officeDocument/2006/relationships/hyperlink" Target="mailto:kcson_07@mail.ru" TargetMode="External"/><Relationship Id="rId23" Type="http://schemas.openxmlformats.org/officeDocument/2006/relationships/hyperlink" Target="mailto:tcsontixvin@yandex.ru" TargetMode="External"/><Relationship Id="rId10" Type="http://schemas.openxmlformats.org/officeDocument/2006/relationships/hyperlink" Target="mailto:vsev_prokat@mail.ru" TargetMode="External"/><Relationship Id="rId19" Type="http://schemas.openxmlformats.org/officeDocument/2006/relationships/hyperlink" Target="mailto:musemya@yandex.ru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berenika2018@mail.ru" TargetMode="External"/><Relationship Id="rId14" Type="http://schemas.openxmlformats.org/officeDocument/2006/relationships/hyperlink" Target="mailto:king-cso@mail.ru" TargetMode="External"/><Relationship Id="rId22" Type="http://schemas.openxmlformats.org/officeDocument/2006/relationships/hyperlink" Target="mailto:csppsemja@sbor.net" TargetMode="External"/><Relationship Id="rId27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ksp1.ru/img/24603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05" y="9241528"/>
            <a:ext cx="4235270" cy="22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10471295" y="1246640"/>
            <a:ext cx="1080135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000" b="1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C3F1E82-C38B-864B-9E07-E548CBD7685A}"/>
              </a:ext>
            </a:extLst>
          </p:cNvPr>
          <p:cNvSpPr txBox="1"/>
          <p:nvPr/>
        </p:nvSpPr>
        <p:spPr>
          <a:xfrm>
            <a:off x="3603805" y="12195129"/>
            <a:ext cx="8154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8 (800) 350 06 05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 (звонок бесплатный)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ЛОГКУ «Центр социальной защиты населения»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DDA2905-8E3B-C94B-9DED-6653E5570BF7}"/>
              </a:ext>
            </a:extLst>
          </p:cNvPr>
          <p:cNvSpPr txBox="1"/>
          <p:nvPr/>
        </p:nvSpPr>
        <p:spPr>
          <a:xfrm>
            <a:off x="1906889" y="184811"/>
            <a:ext cx="10648526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Times New Roman"/>
              </a:rPr>
              <a:t>Пункты проката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Times New Roman"/>
              </a:rPr>
              <a:t>технических средств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Times New Roman"/>
              </a:rPr>
              <a:t>реабилитации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Rubik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14535194" y="2670680"/>
            <a:ext cx="9221638" cy="62996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oppins" charset="0"/>
                <a:ea typeface="Poppins" charset="0"/>
                <a:cs typeface="Poppins" charset="0"/>
              </a:rPr>
              <a:t>Предоставление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oppins" charset="0"/>
                <a:ea typeface="Poppins" charset="0"/>
                <a:cs typeface="Poppins" charset="0"/>
              </a:rPr>
              <a:t>во временное пользование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oppins" charset="0"/>
                <a:ea typeface="Poppins" charset="0"/>
                <a:cs typeface="Poppins" charset="0"/>
              </a:rPr>
              <a:t>технических средств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oppins" charset="0"/>
                <a:ea typeface="Poppins" charset="0"/>
                <a:cs typeface="Poppins" charset="0"/>
              </a:rPr>
              <a:t>реабилитации (предметы проката) бесплатно, либо за плату, согласно утвержденным тарифам.</a:t>
            </a:r>
          </a:p>
        </p:txBody>
      </p:sp>
      <p:pic>
        <p:nvPicPr>
          <p:cNvPr id="88" name="Picture 6">
            <a:extLst>
              <a:ext uri="{FF2B5EF4-FFF2-40B4-BE49-F238E27FC236}">
                <a16:creationId xmlns:a16="http://schemas.microsoft.com/office/drawing/2014/main" xmlns="" id="{8FF2FDAC-02C9-E74B-B756-E229524A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9" y="12096075"/>
            <a:ext cx="1484049" cy="14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2" y="11967882"/>
            <a:ext cx="1878443" cy="174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880" y="727288"/>
            <a:ext cx="11943162" cy="11303653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BDDA2905-8E3B-C94B-9DED-6653E5570BF7}"/>
              </a:ext>
            </a:extLst>
          </p:cNvPr>
          <p:cNvSpPr txBox="1"/>
          <p:nvPr/>
        </p:nvSpPr>
        <p:spPr>
          <a:xfrm>
            <a:off x="13452726" y="312865"/>
            <a:ext cx="104297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Times New Roman"/>
              </a:rPr>
              <a:t>Адреса пунктов проката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ubik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95" name="Таблица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76759"/>
              </p:ext>
            </p:extLst>
          </p:nvPr>
        </p:nvGraphicFramePr>
        <p:xfrm>
          <a:off x="13276880" y="1097695"/>
          <a:ext cx="10675918" cy="1229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317"/>
                <a:gridCol w="5313601"/>
              </a:tblGrid>
              <a:tr h="467624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учреждения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987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ЛОГАУ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Бокситогорский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Бокситогорск, 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Вишнякова, д. 6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(81366) 25-499;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bcntr@mail.ru</a:t>
                      </a:r>
                      <a:r>
                        <a:rPr lang="en-US" sz="14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4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cson08@mail.ru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«Волосовский комплексный центр социального обслуживания населения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Берегиня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Волосовский район,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Волосово,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Красных Партизан, д. 5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(81373) 21-962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volosovo-bereginya@yandex.ru</a:t>
                      </a:r>
                      <a:endParaRPr lang="ru-RU" sz="1400" dirty="0"/>
                    </a:p>
                  </a:txBody>
                  <a:tcPr/>
                </a:tc>
              </a:tr>
              <a:tr h="725635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«Волховский комплексный центр социального обслуживания населения «Береника»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Волховский район,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Волхов,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Пирогова, д. 4,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(81363) 77-695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berenika2018@mail.ru</a:t>
                      </a:r>
                      <a:endParaRPr lang="ru-RU" sz="1400" dirty="0"/>
                    </a:p>
                  </a:txBody>
                  <a:tcPr/>
                </a:tc>
              </a:tr>
              <a:tr h="552157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ЛОГАУ «Всеволожский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обл., г. Всеволожск, ул.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Шишканя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д.4,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(81370) 43-315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vsev_prokat@mail.ru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«Выборгский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Выборгский район,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Выборг, 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Рубежная, д. 28-а,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(81378) 29-330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cso-vyborg@yandex.ru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«Выборгский комплексный центр социального обслуживания населения «Добро пожаловать!»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Выборгский район,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Светогорск, ул. Льва Толстого, д. 10, 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(81378) 45-063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fedotova.rk@mail.ru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912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«Гатчинский реабилитационный центр для детей и подростков с ограниченными возможностями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Дарина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обл., г. Гатчина, ул. Хохлова, д. 8 (пом.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18-н)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+79219584043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centr_drina@mail.ru</a:t>
                      </a:r>
                      <a:endParaRPr lang="ru-RU" sz="1400" dirty="0"/>
                    </a:p>
                  </a:txBody>
                  <a:tcPr/>
                </a:tc>
              </a:tr>
              <a:tr h="55002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ЛОГАУ «Кингисеппский центр социального обслуживания граждан пожилого возраста и инвалидов»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Кингисепп,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Воровского, д. 30 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(81375) 28-443 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king-cso@mail.ru</a:t>
                      </a:r>
                      <a:endParaRPr lang="ru-RU" sz="1400" dirty="0"/>
                    </a:p>
                  </a:txBody>
                  <a:tcPr/>
                </a:tc>
              </a:tr>
              <a:tr h="583941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 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Киришский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Кириши, б. Молодежный, д.14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(81368) 25-022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kcson_07@mail.ru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ЛОГАУ «Кировский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Кировск,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Краснофлотская,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 22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(81362) 28-497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kcson_kirovsk47@mail.ru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«Лодейнопольский центр социального обслуживания населения»   «Возрождение»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  область, г. Лодейное Поле,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пр. Октябрьский, д. 38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(81364) 40-500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vozrogdenie01@mail.ru</a:t>
                      </a:r>
                      <a:endParaRPr lang="ru-RU" sz="1400" dirty="0"/>
                    </a:p>
                  </a:txBody>
                  <a:tcPr/>
                </a:tc>
              </a:tr>
              <a:tr h="576776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ЛОГАУ «Лужский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обл., г. Луга, ул. Большая Заречная, д.63 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(81372) 25-691; 28-415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cso-luga@yandex.ru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Подпорожский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социально-реабилитационный центр для несовершеннолетних «Семья»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Подпорожье,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Красноармейская, д. 18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(81365) 30-140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musemya@yandex.ru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«Приозерский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Приозерск, ул. Красноармейская, д. 15в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(81379) 33-978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c-s-o@mail.ru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6494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«Сланцевский центр социального обслуживания граждан пожилого возраста и инвалидов «Надежда»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 область, г. Сланцы,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Ломоносова, д. 10а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(81374) 42-477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centrnadezda@mail.ru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ЛОГАУ «Сосновоборский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Сосновый Бор, ул. Ленинградская, д.19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(81369) 26-422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csppsemja@sbor.net</a:t>
                      </a:r>
                      <a:endParaRPr lang="ru-RU" sz="1400" dirty="0"/>
                    </a:p>
                  </a:txBody>
                  <a:tcPr/>
                </a:tc>
              </a:tr>
              <a:tr h="560441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«Тихвинский комплексный центр социального обслуживания населения»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Тихвин, 6 микрорайон, д.11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(81367) 52-672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tcsontixvin@yandex.ru</a:t>
                      </a:r>
                      <a:endParaRPr lang="ru-RU" sz="1400" dirty="0"/>
                    </a:p>
                  </a:txBody>
                  <a:tcPr/>
                </a:tc>
              </a:tr>
              <a:tr h="648363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ЛОГБУ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Тосненский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социально-реабилитационный центр для несовершеннолетних «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Дельфиненок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Ленинградская область, г. Тосно, пр. Ленина, д.71б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8 (81361) 24-873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detitosno.su@yandex.ru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6" name="Рисунок 1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41" y="0"/>
            <a:ext cx="2554681" cy="2554681"/>
          </a:xfrm>
          <a:prstGeom prst="rect">
            <a:avLst/>
          </a:prstGeom>
          <a:effectLst>
            <a:outerShdw blurRad="127000" dist="889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37" name="Скругленный прямоугольник 36"/>
          <p:cNvSpPr/>
          <p:nvPr/>
        </p:nvSpPr>
        <p:spPr bwMode="auto">
          <a:xfrm>
            <a:off x="6608920" y="6384816"/>
            <a:ext cx="5926364" cy="349031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srgbClr val="002060"/>
                </a:solidFill>
              </a:rPr>
              <a:t>Право на предоставление предметов </a:t>
            </a:r>
            <a:r>
              <a:rPr lang="ru-RU" sz="2000" u="sng" dirty="0" smtClean="0">
                <a:solidFill>
                  <a:srgbClr val="002060"/>
                </a:solidFill>
              </a:rPr>
              <a:t/>
            </a:r>
            <a:br>
              <a:rPr lang="ru-RU" sz="2000" u="sng" dirty="0" smtClean="0">
                <a:solidFill>
                  <a:srgbClr val="002060"/>
                </a:solidFill>
              </a:rPr>
            </a:br>
            <a:r>
              <a:rPr lang="ru-RU" sz="2000" u="sng" dirty="0" smtClean="0">
                <a:solidFill>
                  <a:srgbClr val="002060"/>
                </a:solidFill>
              </a:rPr>
              <a:t>проката бесплатно </a:t>
            </a:r>
            <a:r>
              <a:rPr lang="ru-RU" sz="2000" u="sng" dirty="0">
                <a:solidFill>
                  <a:srgbClr val="002060"/>
                </a:solidFill>
              </a:rPr>
              <a:t>имеют:</a:t>
            </a:r>
          </a:p>
          <a:p>
            <a:pPr marL="342900" indent="-342900" defTabSz="8255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ветераны ВОВ;</a:t>
            </a:r>
          </a:p>
          <a:p>
            <a:pPr marL="342900" indent="-342900" defTabSz="8255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бывшие несовершеннолетние узники;</a:t>
            </a:r>
          </a:p>
          <a:p>
            <a:pPr marL="342900" indent="-342900" defTabSz="8255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граждане, чей доход ниже полуторной величины прожиточного минимума;</a:t>
            </a:r>
          </a:p>
          <a:p>
            <a:pPr marL="342900" indent="-342900" defTabSz="8255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дети-инвалиды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defTabSz="8255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лица, находящиеся в пунктах временного размещения на территории Ленинградской области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74582" y="6600319"/>
            <a:ext cx="6354470" cy="280928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</a:rPr>
              <a:t>Право на внеочередное получение предметов проката имеют: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ветераны ВОВ;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бывшие несовершеннолетние узники;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дети-инвалиды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лица, находящиеся в пунктах временного размещения на территории Ленинградской области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688225" y="5739754"/>
            <a:ext cx="5767755" cy="7661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sym typeface="Poppins" charset="0"/>
              </a:rPr>
              <a:t>Предметы проката </a:t>
            </a:r>
            <a:r>
              <a:rPr lang="ru-RU" sz="2000" dirty="0" smtClean="0">
                <a:solidFill>
                  <a:srgbClr val="FF0000"/>
                </a:solidFill>
                <a:sym typeface="Poppins" charset="0"/>
              </a:rPr>
              <a:t>предоставляются </a:t>
            </a:r>
            <a:r>
              <a:rPr lang="ru-RU" sz="2000" dirty="0">
                <a:solidFill>
                  <a:srgbClr val="FF0000"/>
                </a:solidFill>
                <a:sym typeface="Poppins" charset="0"/>
              </a:rPr>
              <a:t>бесплатно, </a:t>
            </a:r>
            <a:r>
              <a:rPr lang="ru-RU" sz="2000" dirty="0">
                <a:solidFill>
                  <a:srgbClr val="FF0000"/>
                </a:solidFill>
              </a:rPr>
              <a:t>либо за </a:t>
            </a:r>
            <a:r>
              <a:rPr lang="ru-RU" sz="2000" dirty="0" smtClean="0">
                <a:solidFill>
                  <a:srgbClr val="FF0000"/>
                </a:solidFill>
              </a:rPr>
              <a:t>плату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523541" y="2605731"/>
            <a:ext cx="6453904" cy="1106686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sym typeface="Poppins" charset="0"/>
              </a:rPr>
              <a:t>Предметы проката</a:t>
            </a:r>
            <a:r>
              <a:rPr lang="en-US" sz="2000" dirty="0">
                <a:solidFill>
                  <a:srgbClr val="002060"/>
                </a:solidFill>
                <a:sym typeface="Poppins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sym typeface="Poppins" charset="0"/>
              </a:rPr>
              <a:t> инвалидные коляски, многофункциональные кровати, трости, ходунки, </a:t>
            </a:r>
            <a:r>
              <a:rPr lang="ru-RU" sz="2000" dirty="0" err="1">
                <a:solidFill>
                  <a:srgbClr val="002060"/>
                </a:solidFill>
                <a:sym typeface="Poppins" charset="0"/>
              </a:rPr>
              <a:t>вертикализаторы</a:t>
            </a:r>
            <a:r>
              <a:rPr lang="ru-RU" sz="2000" dirty="0">
                <a:solidFill>
                  <a:srgbClr val="002060"/>
                </a:solidFill>
                <a:sym typeface="Poppins" charset="0"/>
              </a:rPr>
              <a:t>, сиденье для ванны и многое др.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523541" y="3723171"/>
            <a:ext cx="6453904" cy="2128242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srgbClr val="002060"/>
                </a:solidFill>
                <a:sym typeface="Poppins" charset="0"/>
              </a:rPr>
              <a:t>Предметы проката предоставляются</a:t>
            </a:r>
            <a:r>
              <a:rPr lang="en-US" sz="2000" dirty="0">
                <a:solidFill>
                  <a:srgbClr val="002060"/>
                </a:solidFill>
                <a:sym typeface="Poppins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sym typeface="Poppins" charset="0"/>
              </a:rPr>
              <a:t> </a:t>
            </a:r>
          </a:p>
          <a:p>
            <a:pPr marL="342900" indent="-342900" defTabSz="82550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гражданам, проживающим на территории Ленинградской области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лицам, находящимся в пунктах временного размещения на территории Ленинградской области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38701" y="9420146"/>
            <a:ext cx="5497560" cy="2468761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Предметы проката  предоставляются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на основании договора.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Срок действия договора – не более шести месяцев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(с правом пролонгации).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Для заключения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договора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sym typeface="Poppins" charset="0"/>
              </a:rPr>
              <a:t>ИПРА не требуется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3024554" y="11521295"/>
            <a:ext cx="8950567" cy="76616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Комитет по социальной защите населения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ленинградской области и социальные учреждения на связи: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4759" y="2144066"/>
            <a:ext cx="1219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Социальная поддержка в Ленинградской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272440" y="2111103"/>
            <a:ext cx="10529160" cy="0"/>
          </a:xfrm>
          <a:prstGeom prst="line">
            <a:avLst/>
          </a:prstGeom>
          <a:blipFill dpi="0" rotWithShape="0">
            <a:blip r:embed="rId26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1028" name="Picture 4" descr="https://kubanfss.ru/sites/default/files/AdobeStock_84368969.jpe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8" y="2759733"/>
            <a:ext cx="5120781" cy="38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51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White">
  <a:themeElements>
    <a:clrScheme name="Social Network - Instagram">
      <a:dk1>
        <a:srgbClr val="000100"/>
      </a:dk1>
      <a:lt1>
        <a:srgbClr val="FEFFFF"/>
      </a:lt1>
      <a:dk2>
        <a:srgbClr val="697987"/>
      </a:dk2>
      <a:lt2>
        <a:srgbClr val="F1F2F1"/>
      </a:lt2>
      <a:accent1>
        <a:srgbClr val="F4A05A"/>
      </a:accent1>
      <a:accent2>
        <a:srgbClr val="EB6646"/>
      </a:accent2>
      <a:accent3>
        <a:srgbClr val="EB0752"/>
      </a:accent3>
      <a:accent4>
        <a:srgbClr val="7B11A8"/>
      </a:accent4>
      <a:accent5>
        <a:srgbClr val="333ADC"/>
      </a:accent5>
      <a:accent6>
        <a:srgbClr val="0872D1"/>
      </a:accent6>
      <a:hlink>
        <a:srgbClr val="079ADA"/>
      </a:hlink>
      <a:folHlink>
        <a:srgbClr val="0872D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610</Words>
  <Application>Microsoft Office PowerPoint</Application>
  <PresentationFormat>Произвольный</PresentationFormat>
  <Paragraphs>87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5" baseType="lpstr">
      <vt:lpstr>Arial</vt:lpstr>
      <vt:lpstr>Wingdings</vt:lpstr>
      <vt:lpstr>Open Sans</vt:lpstr>
      <vt:lpstr>Rubik</vt:lpstr>
      <vt:lpstr>Raleway</vt:lpstr>
      <vt:lpstr>Calibri</vt:lpstr>
      <vt:lpstr>Poppins</vt:lpstr>
      <vt:lpstr>Roboto Light</vt:lpstr>
      <vt:lpstr>Roboto</vt:lpstr>
      <vt:lpstr>Helvetica Neue Medium</vt:lpstr>
      <vt:lpstr>Open Sans Semibold</vt:lpstr>
      <vt:lpstr>Poppins Medium</vt:lpstr>
      <vt:lpstr>Times New Roman</vt:lpstr>
      <vt:lpstr>2_White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Елизавета Павловна Пономарева</cp:lastModifiedBy>
  <cp:revision>273</cp:revision>
  <cp:lastPrinted>2022-05-20T15:14:10Z</cp:lastPrinted>
  <dcterms:created xsi:type="dcterms:W3CDTF">2021-03-26T01:25:05Z</dcterms:created>
  <dcterms:modified xsi:type="dcterms:W3CDTF">2024-03-22T08:24:12Z</dcterms:modified>
</cp:coreProperties>
</file>