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75" r:id="rId4"/>
    <p:sldId id="276" r:id="rId5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0"/>
    <a:srgbClr val="ECA797"/>
    <a:srgbClr val="7EC4E8"/>
    <a:srgbClr val="A3D69D"/>
    <a:srgbClr val="F0A355"/>
    <a:srgbClr val="FDE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B70DDB06-9AA2-4FE5-A34B-093A9BA4494E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7"/>
            <a:ext cx="5444490" cy="391549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E3E2396-AA9C-46D3-9A0A-28DB81179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0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2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9180-6F59-4EE0-B695-EC9A4E2511A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03BD-6C93-45CC-8A86-54EDB120C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8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9180-6F59-4EE0-B695-EC9A4E2511A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03BD-6C93-45CC-8A86-54EDB120C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4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9180-6F59-4EE0-B695-EC9A4E2511A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03BD-6C93-45CC-8A86-54EDB120C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1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9180-6F59-4EE0-B695-EC9A4E2511A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03BD-6C93-45CC-8A86-54EDB120C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9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9180-6F59-4EE0-B695-EC9A4E2511A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03BD-6C93-45CC-8A86-54EDB120C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6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9180-6F59-4EE0-B695-EC9A4E2511A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03BD-6C93-45CC-8A86-54EDB120C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7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9180-6F59-4EE0-B695-EC9A4E2511A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03BD-6C93-45CC-8A86-54EDB120C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4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9180-6F59-4EE0-B695-EC9A4E2511A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03BD-6C93-45CC-8A86-54EDB120C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0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9180-6F59-4EE0-B695-EC9A4E2511A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03BD-6C93-45CC-8A86-54EDB120C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0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9180-6F59-4EE0-B695-EC9A4E2511A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03BD-6C93-45CC-8A86-54EDB120C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4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9180-6F59-4EE0-B695-EC9A4E2511A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103BD-6C93-45CC-8A86-54EDB120C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9180-6F59-4EE0-B695-EC9A4E2511A5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103BD-6C93-45CC-8A86-54EDB120C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9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9583DB-BA3A-3AE7-2738-71CA91931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36" r="13199" b="5661"/>
          <a:stretch/>
        </p:blipFill>
        <p:spPr>
          <a:xfrm>
            <a:off x="0" y="1"/>
            <a:ext cx="987551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9583DB-BA3A-3AE7-2738-71CA91931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628" t="65449" r="928" b="5881"/>
          <a:stretch/>
        </p:blipFill>
        <p:spPr>
          <a:xfrm>
            <a:off x="10412722" y="4648136"/>
            <a:ext cx="1599167" cy="20733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72742" y="1246909"/>
            <a:ext cx="1064029" cy="1064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1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58665" y="949839"/>
            <a:ext cx="7633335" cy="2090429"/>
          </a:xfrm>
          <a:prstGeom prst="rect">
            <a:avLst/>
          </a:prstGeom>
          <a:noFill/>
        </p:spPr>
        <p:txBody>
          <a:bodyPr vert="horz" lIns="91374" tIns="45688" rIns="91374" bIns="45688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Итоги реализации </a:t>
            </a:r>
            <a:br>
              <a:rPr lang="ru-RU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приоритетного регионального проекта </a:t>
            </a:r>
            <a:br>
              <a:rPr lang="ru-RU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«Открытая система оплаты «Мой выбор» </a:t>
            </a:r>
            <a:r>
              <a:rPr lang="ru-RU" sz="24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2023 году</a:t>
            </a:r>
            <a:endParaRPr lang="ru-RU" sz="24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  <a:sym typeface="Rasa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2198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499" y="650966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0AA7A3A-B124-455D-9C4B-3037DE4C3258}"/>
              </a:ext>
            </a:extLst>
          </p:cNvPr>
          <p:cNvSpPr txBox="1"/>
          <p:nvPr/>
        </p:nvSpPr>
        <p:spPr>
          <a:xfrm>
            <a:off x="8836671" y="3358041"/>
            <a:ext cx="2032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Helvetica" panose="020B0604020202020204" pitchFamily="34" charset="0"/>
                <a:cs typeface="Helvetica" panose="020B0604020202020204" pitchFamily="34" charset="0"/>
              </a:rPr>
              <a:t>фото/</a:t>
            </a:r>
            <a:r>
              <a:rPr lang="ru-RU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инфографика</a:t>
            </a:r>
            <a:endParaRPr lang="ru-RU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Прямоугольник: скругленные углы 73">
            <a:extLst>
              <a:ext uri="{FF2B5EF4-FFF2-40B4-BE49-F238E27FC236}">
                <a16:creationId xmlns:a16="http://schemas.microsoft.com/office/drawing/2014/main" xmlns="" id="{2328C7A1-B359-4F80-9A19-312B62784DEE}"/>
              </a:ext>
            </a:extLst>
          </p:cNvPr>
          <p:cNvSpPr/>
          <p:nvPr/>
        </p:nvSpPr>
        <p:spPr>
          <a:xfrm>
            <a:off x="719679" y="1263556"/>
            <a:ext cx="6973384" cy="1346162"/>
          </a:xfrm>
          <a:prstGeom prst="roundRect">
            <a:avLst/>
          </a:prstGeom>
          <a:noFill/>
          <a:ln w="9525">
            <a:solidFill>
              <a:srgbClr val="AFABA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37870"/>
              </p:ext>
            </p:extLst>
          </p:nvPr>
        </p:nvGraphicFramePr>
        <p:xfrm>
          <a:off x="738338" y="3358041"/>
          <a:ext cx="6400797" cy="243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7757">
                  <a:extLst>
                    <a:ext uri="{9D8B030D-6E8A-4147-A177-3AD203B41FA5}">
                      <a16:colId xmlns:a16="http://schemas.microsoft.com/office/drawing/2014/main" xmlns="" val="999574603"/>
                    </a:ext>
                  </a:extLst>
                </a:gridCol>
                <a:gridCol w="1158260">
                  <a:extLst>
                    <a:ext uri="{9D8B030D-6E8A-4147-A177-3AD203B41FA5}">
                      <a16:colId xmlns:a16="http://schemas.microsoft.com/office/drawing/2014/main" xmlns="" val="2319196071"/>
                    </a:ext>
                  </a:extLst>
                </a:gridCol>
                <a:gridCol w="1158260">
                  <a:extLst>
                    <a:ext uri="{9D8B030D-6E8A-4147-A177-3AD203B41FA5}">
                      <a16:colId xmlns:a16="http://schemas.microsoft.com/office/drawing/2014/main" xmlns="" val="4290323762"/>
                    </a:ext>
                  </a:extLst>
                </a:gridCol>
                <a:gridCol w="1158260">
                  <a:extLst>
                    <a:ext uri="{9D8B030D-6E8A-4147-A177-3AD203B41FA5}">
                      <a16:colId xmlns:a16="http://schemas.microsoft.com/office/drawing/2014/main" xmlns="" val="1632341932"/>
                    </a:ext>
                  </a:extLst>
                </a:gridCol>
                <a:gridCol w="1158260">
                  <a:extLst>
                    <a:ext uri="{9D8B030D-6E8A-4147-A177-3AD203B41FA5}">
                      <a16:colId xmlns:a16="http://schemas.microsoft.com/office/drawing/2014/main" xmlns="" val="3883822569"/>
                    </a:ext>
                  </a:extLst>
                </a:gridCol>
              </a:tblGrid>
              <a:tr h="28340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Достижение показателей проекта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8189402"/>
                  </a:ext>
                </a:extLst>
              </a:tr>
              <a:tr h="541042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план </a:t>
                      </a:r>
                      <a:b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4E9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факт </a:t>
                      </a:r>
                      <a:br>
                        <a:rPr lang="ru-RU" sz="1200" b="1" dirty="0">
                          <a:solidFill>
                            <a:srgbClr val="004E9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ru-RU" sz="1200" b="1" dirty="0">
                          <a:solidFill>
                            <a:srgbClr val="004E9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2023 год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F3484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</a:t>
                      </a:r>
                      <a:b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достижения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2024 год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0905406"/>
                  </a:ext>
                </a:extLst>
              </a:tr>
              <a:tr h="541042">
                <a:tc>
                  <a:txBody>
                    <a:bodyPr/>
                    <a:lstStyle/>
                    <a:p>
                      <a:r>
                        <a:rPr lang="ru-RU" sz="1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Освоение денежных средств, поступивших в рамках проекта,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5659143"/>
                  </a:ext>
                </a:extLst>
              </a:tr>
              <a:tr h="695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Увеличение количества способов для оплаты штрафа в рамках проекта, ед.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9064539"/>
                  </a:ext>
                </a:extLst>
              </a:tr>
            </a:tbl>
          </a:graphicData>
        </a:graphic>
      </p:graphicFrame>
      <p:sp>
        <p:nvSpPr>
          <p:cNvPr id="75" name="Прямоугольник: скругленные углы 13">
            <a:extLst>
              <a:ext uri="{FF2B5EF4-FFF2-40B4-BE49-F238E27FC236}">
                <a16:creationId xmlns:a16="http://schemas.microsoft.com/office/drawing/2014/main" xmlns="" id="{A5922710-7CD7-4F03-9A34-2D6B36B3DD15}"/>
              </a:ext>
            </a:extLst>
          </p:cNvPr>
          <p:cNvSpPr/>
          <p:nvPr/>
        </p:nvSpPr>
        <p:spPr>
          <a:xfrm>
            <a:off x="638303" y="2695753"/>
            <a:ext cx="6617157" cy="3977018"/>
          </a:xfrm>
          <a:prstGeom prst="roundRect">
            <a:avLst/>
          </a:prstGeom>
          <a:noFill/>
          <a:ln w="9525">
            <a:solidFill>
              <a:srgbClr val="AFABA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7" name="Picture 6" descr="двойной, наволочка, показатель значок">
            <a:extLst>
              <a:ext uri="{FF2B5EF4-FFF2-40B4-BE49-F238E27FC236}">
                <a16:creationId xmlns:a16="http://schemas.microsoft.com/office/drawing/2014/main" xmlns="" id="{2A819583-BFF0-4194-96B5-C81516E3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71" y="3075411"/>
            <a:ext cx="643630" cy="64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7B4A9A03-1353-43D0-A4D7-AF22654C4BDC}"/>
              </a:ext>
            </a:extLst>
          </p:cNvPr>
          <p:cNvSpPr/>
          <p:nvPr/>
        </p:nvSpPr>
        <p:spPr>
          <a:xfrm>
            <a:off x="635245" y="863446"/>
            <a:ext cx="179998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4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Helvetica" panose="020B0604020202020204" pitchFamily="34" charset="0"/>
                <a:cs typeface="Helvetica" panose="020B0604020202020204" pitchFamily="34" charset="0"/>
              </a:rPr>
              <a:t>Цель проекта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386495" y="185229"/>
            <a:ext cx="9740762" cy="39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Helvetica" pitchFamily="2" charset="0"/>
              </a:rPr>
              <a:t>Цель и целевые показатели проекта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F5D466-DAA9-F2A8-B5ED-55E4C3323B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85" y="-199464"/>
            <a:ext cx="1182503" cy="1182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F79F62-0674-4CDE-92E0-A2A825491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330" y="17259"/>
            <a:ext cx="450635" cy="5978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68A877-F61A-19EB-5E3C-F418D70BD305}"/>
              </a:ext>
            </a:extLst>
          </p:cNvPr>
          <p:cNvSpPr txBox="1"/>
          <p:nvPr/>
        </p:nvSpPr>
        <p:spPr>
          <a:xfrm>
            <a:off x="738338" y="1197973"/>
            <a:ext cx="6981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4E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Повышение открытости бюджетного процесса для населения в части распределения средств, поступающих от оплаты административных штрафов, накладываемых органами исполнительной власти и местного самоуправления Новгородской области к 2025 году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10" y="1367731"/>
            <a:ext cx="3600990" cy="530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9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3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499" y="650966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386495" y="185229"/>
            <a:ext cx="9740762" cy="39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prstClr val="black"/>
                </a:solidFill>
                <a:latin typeface="Helvetica" pitchFamily="2" charset="0"/>
              </a:rPr>
              <a:t>Результаты реализации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86DBF4-783B-43A0-9D0D-7B85B5B17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8" y="988226"/>
            <a:ext cx="877111" cy="87711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CA4E27D-5200-463E-AC7D-2735E0E0FFA1}"/>
              </a:ext>
            </a:extLst>
          </p:cNvPr>
          <p:cNvSpPr/>
          <p:nvPr/>
        </p:nvSpPr>
        <p:spPr>
          <a:xfrm>
            <a:off x="1359072" y="1069667"/>
            <a:ext cx="6825538" cy="18466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4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rgbClr val="004E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Приют для бездомных животных </a:t>
            </a:r>
            <a:r>
              <a:rPr lang="ru-RU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(216 050 руб.)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Пестовским</a:t>
            </a:r>
            <a:r>
              <a:rPr lang="ru-RU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районом заключены 2 дополнительных контракта на выполнение мероприятий по обращению с животными без владельцев на общую сумму </a:t>
            </a:r>
            <a:br>
              <a:rPr lang="ru-RU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216 050 рублей. В рамках контрактов произведен отлов, содержание, лечение и вакцинация 14 собак</a:t>
            </a:r>
          </a:p>
          <a:p>
            <a:endParaRPr lang="ru-RU" sz="20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28188BD-29F6-47B6-B5E2-9B324AE2AEB3}"/>
              </a:ext>
            </a:extLst>
          </p:cNvPr>
          <p:cNvSpPr/>
          <p:nvPr/>
        </p:nvSpPr>
        <p:spPr>
          <a:xfrm>
            <a:off x="1359073" y="2601750"/>
            <a:ext cx="6825538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4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rgbClr val="004E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Приобретение лекарств тяжелобольным детям </a:t>
            </a:r>
            <a:r>
              <a:rPr lang="ru-RU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(515 250 руб.)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Проведена закупка лекарственного препарата «</a:t>
            </a:r>
            <a:r>
              <a:rPr lang="ru-RU" sz="14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Адалимумаб</a:t>
            </a:r>
            <a:r>
              <a:rPr lang="ru-RU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» на сумму 515 250 рублей для лечения ребенка из Великого Новгорода, страдающего аутоиммунным заболеванием (ревматоидный артрит)</a:t>
            </a:r>
          </a:p>
          <a:p>
            <a:endParaRPr lang="ru-RU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2731A11-2A39-42CC-82B7-85AEB0780F8B}"/>
              </a:ext>
            </a:extLst>
          </p:cNvPr>
          <p:cNvSpPr/>
          <p:nvPr/>
        </p:nvSpPr>
        <p:spPr>
          <a:xfrm>
            <a:off x="1359072" y="3795279"/>
            <a:ext cx="6825538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4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rgbClr val="004E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Поддержка участников СВО и членов их семей </a:t>
            </a:r>
            <a:r>
              <a:rPr lang="ru-RU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(643 850 руб.)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643 850 рублей направлено на поддержку участников специальной военной операции (6 семей получили единовременные выплаты)</a:t>
            </a:r>
            <a:endParaRPr lang="ru-RU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BA2EEEE-000F-4CC2-A646-E56E95F64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3" y="2553560"/>
            <a:ext cx="877111" cy="8771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AAF39C3-ED67-4726-AA67-29B635C7B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8" y="3713838"/>
            <a:ext cx="877111" cy="8771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10720C-CFAF-DE7C-52A9-C323DF819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85" y="-199464"/>
            <a:ext cx="1182503" cy="1182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6DA680-69E1-1AC4-BDEE-B962D8C1A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330" y="17259"/>
            <a:ext cx="450635" cy="5978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AAF39C3-ED67-4726-AA67-29B635C7B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1" y="4826918"/>
            <a:ext cx="877111" cy="8771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59072" y="4899586"/>
            <a:ext cx="6825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4E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Помощь учреждениям </a:t>
            </a:r>
            <a:r>
              <a:rPr lang="ru-RU" dirty="0" err="1">
                <a:solidFill>
                  <a:srgbClr val="004E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соцобслуживания</a:t>
            </a:r>
            <a:r>
              <a:rPr lang="ru-RU" dirty="0">
                <a:solidFill>
                  <a:srgbClr val="004E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(43 450 руб.) </a:t>
            </a:r>
          </a:p>
          <a:p>
            <a:pPr algn="just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43 450 рублей направлены в ОБУСО «Детский дом-интернат им. Ушинского». </a:t>
            </a:r>
          </a:p>
          <a:p>
            <a:pPr algn="just"/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Учреждением для воспитанников приобретено постельное белье</a:t>
            </a:r>
          </a:p>
          <a:p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48747" y="1143484"/>
            <a:ext cx="33835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За 2023 год в рамках проекта поступило </a:t>
            </a:r>
          </a:p>
          <a:p>
            <a:pPr algn="ctr"/>
            <a:endParaRPr lang="ru-RU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1 418 600 руб.</a:t>
            </a:r>
          </a:p>
          <a:p>
            <a:pPr algn="ctr"/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из возможных </a:t>
            </a:r>
          </a:p>
          <a:p>
            <a:pPr algn="ctr"/>
            <a:r>
              <a:rPr lang="ru-RU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1 858 800 руб</a:t>
            </a:r>
            <a:r>
              <a:rPr lang="ru-RU" b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ru-RU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5" y="3363893"/>
            <a:ext cx="2668385" cy="2629584"/>
          </a:xfrm>
          <a:prstGeom prst="rect">
            <a:avLst/>
          </a:prstGeom>
          <a:ln w="57150">
            <a:solidFill>
              <a:srgbClr val="004E90"/>
            </a:solidFill>
          </a:ln>
        </p:spPr>
      </p:pic>
    </p:spTree>
    <p:extLst>
      <p:ext uri="{BB962C8B-B14F-4D97-AF65-F5344CB8AC3E}">
        <p14:creationId xmlns:p14="http://schemas.microsoft.com/office/powerpoint/2010/main" val="230445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4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A288CAB-CADA-0BAB-6387-AF8206EA3276}"/>
              </a:ext>
            </a:extLst>
          </p:cNvPr>
          <p:cNvCxnSpPr/>
          <p:nvPr/>
        </p:nvCxnSpPr>
        <p:spPr>
          <a:xfrm>
            <a:off x="386499" y="650966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Заголовок 1">
            <a:extLst>
              <a:ext uri="{FF2B5EF4-FFF2-40B4-BE49-F238E27FC236}">
                <a16:creationId xmlns:a16="http://schemas.microsoft.com/office/drawing/2014/main" xmlns="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386495" y="185229"/>
            <a:ext cx="9740762" cy="39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Helvetica" pitchFamily="2" charset="0"/>
              </a:rPr>
              <a:t>Ключевые задачи на 2024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85" y="-199464"/>
            <a:ext cx="1182503" cy="11825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86DBF4-783B-43A0-9D0D-7B85B5B17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8" y="882346"/>
            <a:ext cx="877111" cy="87711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CA4E27D-5200-463E-AC7D-2735E0E0FFA1}"/>
              </a:ext>
            </a:extLst>
          </p:cNvPr>
          <p:cNvSpPr/>
          <p:nvPr/>
        </p:nvSpPr>
        <p:spPr>
          <a:xfrm>
            <a:off x="1795344" y="918928"/>
            <a:ext cx="5760493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4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rgbClr val="004E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Совершенствование механизма распределения денежных средств на необеспеченные плановым финансированием мероприятия на текущий год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28188BD-29F6-47B6-B5E2-9B324AE2AEB3}"/>
              </a:ext>
            </a:extLst>
          </p:cNvPr>
          <p:cNvSpPr/>
          <p:nvPr/>
        </p:nvSpPr>
        <p:spPr>
          <a:xfrm>
            <a:off x="1783305" y="2040677"/>
            <a:ext cx="576049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4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rgbClr val="004E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Увеличение количества банков, позволяющих принять участие в </a:t>
            </a:r>
            <a:r>
              <a:rPr lang="ru-RU" dirty="0">
                <a:solidFill>
                  <a:srgbClr val="004E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проекте (</a:t>
            </a:r>
            <a:r>
              <a:rPr lang="ru-RU" dirty="0" smtClean="0">
                <a:solidFill>
                  <a:srgbClr val="004E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АО «Тинькофф Банк»)</a:t>
            </a:r>
            <a:endParaRPr lang="ru-RU" dirty="0">
              <a:solidFill>
                <a:srgbClr val="004E9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2731A11-2A39-42CC-82B7-85AEB0780F8B}"/>
              </a:ext>
            </a:extLst>
          </p:cNvPr>
          <p:cNvSpPr/>
          <p:nvPr/>
        </p:nvSpPr>
        <p:spPr>
          <a:xfrm>
            <a:off x="1795344" y="3101485"/>
            <a:ext cx="576049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3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2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8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4" algn="l" defTabSz="45708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rgbClr val="004E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Размещение информации о проекте на портале Госуслуг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BA2EEEE-000F-4CC2-A646-E56E95F64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5" y="1943158"/>
            <a:ext cx="877111" cy="8771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AAF39C3-ED67-4726-AA67-29B635C7B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2" y="3003970"/>
            <a:ext cx="877111" cy="8771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AA7A3A-B124-455D-9C4B-3037DE4C3258}"/>
              </a:ext>
            </a:extLst>
          </p:cNvPr>
          <p:cNvSpPr txBox="1"/>
          <p:nvPr/>
        </p:nvSpPr>
        <p:spPr>
          <a:xfrm>
            <a:off x="8836671" y="3358041"/>
            <a:ext cx="2032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фото/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инфографика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8397F8-00C1-4B10-0C78-554301A502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330" y="17259"/>
            <a:ext cx="450635" cy="5978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4" t="4129" r="8208" b="36435"/>
          <a:stretch/>
        </p:blipFill>
        <p:spPr>
          <a:xfrm>
            <a:off x="7764126" y="1759456"/>
            <a:ext cx="4145069" cy="33322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62" y="4064782"/>
            <a:ext cx="877900" cy="877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83305" y="5212882"/>
            <a:ext cx="482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4E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Оптимизация официального сайта проекта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71" y="5126382"/>
            <a:ext cx="877900" cy="8779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95344" y="41520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Участие в форуме «Сильные идеи для нового времени»</a:t>
            </a:r>
          </a:p>
        </p:txBody>
      </p:sp>
    </p:spTree>
    <p:extLst>
      <p:ext uri="{BB962C8B-B14F-4D97-AF65-F5344CB8AC3E}">
        <p14:creationId xmlns:p14="http://schemas.microsoft.com/office/powerpoint/2010/main" val="2229479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278</Words>
  <Application>Microsoft Office PowerPoint</Application>
  <PresentationFormat>Широкоэкранный</PresentationFormat>
  <Paragraphs>50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Rasa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Плескачевская Анастасия Юрьевна</dc:creator>
  <cp:lastModifiedBy>Леонова Виктория Петровна</cp:lastModifiedBy>
  <cp:revision>111</cp:revision>
  <cp:lastPrinted>2022-11-28T06:09:36Z</cp:lastPrinted>
  <dcterms:created xsi:type="dcterms:W3CDTF">2022-11-21T11:27:28Z</dcterms:created>
  <dcterms:modified xsi:type="dcterms:W3CDTF">2024-02-12T13:18:30Z</dcterms:modified>
</cp:coreProperties>
</file>