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9" r:id="rId4"/>
    <p:sldId id="274" r:id="rId5"/>
    <p:sldId id="282" r:id="rId6"/>
    <p:sldId id="275" r:id="rId7"/>
    <p:sldId id="28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98FF-9600-46F2-806E-4602993811E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756C-3205-46C4-89C7-38D9A7E2B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482332" y="6449682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46" y="779871"/>
            <a:ext cx="6769707" cy="232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866" y="3930326"/>
            <a:ext cx="1118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ЦИФРОВОЙ СЕРВИС </a:t>
            </a:r>
          </a:p>
          <a:p>
            <a:pPr algn="ctr"/>
            <a:r>
              <a:rPr lang="ru-RU" sz="3600" b="1" dirty="0"/>
              <a:t>«ЗЕМЕЛЬНЫЕ УЧАСТКИ ДЛЯ МНОГОДЕТНЫХ СЕМЕЙ»</a:t>
            </a:r>
          </a:p>
        </p:txBody>
      </p:sp>
    </p:spTree>
    <p:extLst>
      <p:ext uri="{BB962C8B-B14F-4D97-AF65-F5344CB8AC3E}">
        <p14:creationId xmlns:p14="http://schemas.microsoft.com/office/powerpoint/2010/main" val="294119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294259" y="6602510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7421" y="23663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СОЗДАНИЕ ЦИФРОВОГО СЕРВИСА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783" y="1280590"/>
            <a:ext cx="11218162" cy="6572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6783" y="1291502"/>
            <a:ext cx="1121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Автоматизация и повышение эффективности процесса обеспечения инженерной инфраструктуры земельных участков, предоставленных многодетным семьям в рамках закона № 837-КЗ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16783" y="3088417"/>
            <a:ext cx="11218162" cy="43478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72877" y="29959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34213" y="3127309"/>
            <a:ext cx="10256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Сокращение трудозатрат и времени получения необходимых сведений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97971" y="818925"/>
            <a:ext cx="233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ЦЕЛЬ: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3319" y="202459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ЗАДАЧИ: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4213" y="3714474"/>
            <a:ext cx="1020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данных, включая данные за предшествующие периоды с разбивкой по показателям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6783" y="3676006"/>
            <a:ext cx="11218162" cy="42799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72877" y="360094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6783" y="2479148"/>
            <a:ext cx="11218162" cy="5146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22026" y="2534636"/>
            <a:ext cx="1063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Обеспечение возможности автоматизированного сбора информации от муниципальных образований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877" y="24269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6783" y="4253515"/>
            <a:ext cx="11218162" cy="42107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72877" y="41716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4213" y="4279386"/>
            <a:ext cx="101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Создание единой платформы сбора и мониторинга данных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922026" y="2479148"/>
            <a:ext cx="0" cy="5146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>
            <a:off x="922026" y="3095200"/>
            <a:ext cx="0" cy="42799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922026" y="3676006"/>
            <a:ext cx="0" cy="42799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922026" y="4253515"/>
            <a:ext cx="0" cy="42107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26">
            <a:extLst>
              <a:ext uri="{FF2B5EF4-FFF2-40B4-BE49-F238E27FC236}">
                <a16:creationId xmlns:a16="http://schemas.microsoft.com/office/drawing/2014/main" id="{6CFD55C8-DF36-4765-B9CB-DA2BBF302BCC}"/>
              </a:ext>
            </a:extLst>
          </p:cNvPr>
          <p:cNvSpPr/>
          <p:nvPr/>
        </p:nvSpPr>
        <p:spPr>
          <a:xfrm>
            <a:off x="416783" y="4845909"/>
            <a:ext cx="11218162" cy="42107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1A9678-710A-413B-B11A-675BBF2E7647}"/>
              </a:ext>
            </a:extLst>
          </p:cNvPr>
          <p:cNvSpPr txBox="1"/>
          <p:nvPr/>
        </p:nvSpPr>
        <p:spPr>
          <a:xfrm>
            <a:off x="472877" y="47640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E8D490-C3A0-4BF8-ACA8-75D70A74ABE6}"/>
              </a:ext>
            </a:extLst>
          </p:cNvPr>
          <p:cNvSpPr txBox="1"/>
          <p:nvPr/>
        </p:nvSpPr>
        <p:spPr>
          <a:xfrm>
            <a:off x="1034213" y="4871780"/>
            <a:ext cx="101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Обеспечение актуальности данных в реальном времени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07DF7D3-81E0-4F0E-9AB0-D32320436E86}"/>
              </a:ext>
            </a:extLst>
          </p:cNvPr>
          <p:cNvCxnSpPr>
            <a:cxnSpLocks/>
          </p:cNvCxnSpPr>
          <p:nvPr/>
        </p:nvCxnSpPr>
        <p:spPr>
          <a:xfrm>
            <a:off x="922026" y="4845909"/>
            <a:ext cx="0" cy="42107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2">
            <a:extLst>
              <a:ext uri="{FF2B5EF4-FFF2-40B4-BE49-F238E27FC236}">
                <a16:creationId xmlns:a16="http://schemas.microsoft.com/office/drawing/2014/main" id="{DA5E30EC-A254-4EF9-B60F-0D83A29C750E}"/>
              </a:ext>
            </a:extLst>
          </p:cNvPr>
          <p:cNvSpPr/>
          <p:nvPr/>
        </p:nvSpPr>
        <p:spPr>
          <a:xfrm>
            <a:off x="413345" y="5409600"/>
            <a:ext cx="11218157" cy="4430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143B47D-C7A1-46EF-98BC-292B5A94CCEE}"/>
              </a:ext>
            </a:extLst>
          </p:cNvPr>
          <p:cNvSpPr/>
          <p:nvPr/>
        </p:nvSpPr>
        <p:spPr>
          <a:xfrm>
            <a:off x="1170244" y="5384713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Визуализация местонахождения з/у на карте</a:t>
            </a:r>
            <a:endParaRPr lang="ru-RU" dirty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4C35F84-9819-46F4-9B8D-2C0B17A908B2}"/>
              </a:ext>
            </a:extLst>
          </p:cNvPr>
          <p:cNvCxnSpPr>
            <a:cxnSpLocks/>
          </p:cNvCxnSpPr>
          <p:nvPr/>
        </p:nvCxnSpPr>
        <p:spPr>
          <a:xfrm>
            <a:off x="940145" y="5409600"/>
            <a:ext cx="0" cy="4430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2">
            <a:extLst>
              <a:ext uri="{FF2B5EF4-FFF2-40B4-BE49-F238E27FC236}">
                <a16:creationId xmlns:a16="http://schemas.microsoft.com/office/drawing/2014/main" id="{E99BC1F7-ED73-468B-9B6C-F042F8EA6A44}"/>
              </a:ext>
            </a:extLst>
          </p:cNvPr>
          <p:cNvSpPr/>
          <p:nvPr/>
        </p:nvSpPr>
        <p:spPr>
          <a:xfrm>
            <a:off x="413345" y="5989965"/>
            <a:ext cx="11218157" cy="4276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ABEC44D-5118-4704-BA37-E18A2BC5C1D1}"/>
              </a:ext>
            </a:extLst>
          </p:cNvPr>
          <p:cNvSpPr/>
          <p:nvPr/>
        </p:nvSpPr>
        <p:spPr>
          <a:xfrm>
            <a:off x="1170244" y="5965078"/>
            <a:ext cx="1030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Снижение риска допущения ошибок при формировании отчетности</a:t>
            </a:r>
            <a:endParaRPr lang="ru-RU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3A2EDC7-0903-469B-9062-789506E9CB2F}"/>
              </a:ext>
            </a:extLst>
          </p:cNvPr>
          <p:cNvCxnSpPr>
            <a:cxnSpLocks/>
          </p:cNvCxnSpPr>
          <p:nvPr/>
        </p:nvCxnSpPr>
        <p:spPr>
          <a:xfrm>
            <a:off x="951404" y="5989965"/>
            <a:ext cx="0" cy="4276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A5BA58D-F73A-4167-8D3B-6F48D4076716}"/>
              </a:ext>
            </a:extLst>
          </p:cNvPr>
          <p:cNvSpPr txBox="1"/>
          <p:nvPr/>
        </p:nvSpPr>
        <p:spPr>
          <a:xfrm>
            <a:off x="472877" y="53387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E75757-DC70-469B-A1BC-D35CD362FC1D}"/>
              </a:ext>
            </a:extLst>
          </p:cNvPr>
          <p:cNvSpPr txBox="1"/>
          <p:nvPr/>
        </p:nvSpPr>
        <p:spPr>
          <a:xfrm>
            <a:off x="472877" y="587208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624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345891" y="6282893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7421" y="23663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ЭТАПЫ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РЕАЛИЗАЦИЯ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952" y="1243309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0067" y="12000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7851" y="1218422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Формирование технических требований к цифровому сервису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1253333" y="1243309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">
            <a:extLst>
              <a:ext uri="{FF2B5EF4-FFF2-40B4-BE49-F238E27FC236}">
                <a16:creationId xmlns:a16="http://schemas.microsoft.com/office/drawing/2014/main" id="{8AA5DAF9-F547-4418-8546-1BAACF3CA221}"/>
              </a:ext>
            </a:extLst>
          </p:cNvPr>
          <p:cNvSpPr/>
          <p:nvPr/>
        </p:nvSpPr>
        <p:spPr>
          <a:xfrm>
            <a:off x="630952" y="1846426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2995E1-ED5E-435A-BABD-38AD97F3B690}"/>
              </a:ext>
            </a:extLst>
          </p:cNvPr>
          <p:cNvSpPr txBox="1"/>
          <p:nvPr/>
        </p:nvSpPr>
        <p:spPr>
          <a:xfrm>
            <a:off x="770067" y="18032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708D907-7300-43CC-85EB-EA2453068938}"/>
              </a:ext>
            </a:extLst>
          </p:cNvPr>
          <p:cNvSpPr/>
          <p:nvPr/>
        </p:nvSpPr>
        <p:spPr>
          <a:xfrm>
            <a:off x="1387851" y="1821539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Разработка нормативных актов, регламентирующих перевод процесса в цифровой вид</a:t>
            </a:r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540DBB9-A6AC-4D48-8636-0F14664861FD}"/>
              </a:ext>
            </a:extLst>
          </p:cNvPr>
          <p:cNvCxnSpPr>
            <a:cxnSpLocks/>
          </p:cNvCxnSpPr>
          <p:nvPr/>
        </p:nvCxnSpPr>
        <p:spPr>
          <a:xfrm>
            <a:off x="1253333" y="1846426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2">
            <a:extLst>
              <a:ext uri="{FF2B5EF4-FFF2-40B4-BE49-F238E27FC236}">
                <a16:creationId xmlns:a16="http://schemas.microsoft.com/office/drawing/2014/main" id="{D16ED5F9-9E03-4E09-936F-2D4B73152E9F}"/>
              </a:ext>
            </a:extLst>
          </p:cNvPr>
          <p:cNvSpPr/>
          <p:nvPr/>
        </p:nvSpPr>
        <p:spPr>
          <a:xfrm>
            <a:off x="630952" y="2449543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67A52A-C522-4F3E-BB1F-BDAE8D829EC5}"/>
              </a:ext>
            </a:extLst>
          </p:cNvPr>
          <p:cNvSpPr txBox="1"/>
          <p:nvPr/>
        </p:nvSpPr>
        <p:spPr>
          <a:xfrm>
            <a:off x="770067" y="2406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EF2231-E396-49FF-AEC7-F354D3D26BCE}"/>
              </a:ext>
            </a:extLst>
          </p:cNvPr>
          <p:cNvSpPr/>
          <p:nvPr/>
        </p:nvSpPr>
        <p:spPr>
          <a:xfrm>
            <a:off x="1387851" y="2424656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Разработка цифрового сервиса</a:t>
            </a:r>
            <a:endParaRPr lang="ru-RU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D39134D-7BE3-467A-9C46-D45476E1B910}"/>
              </a:ext>
            </a:extLst>
          </p:cNvPr>
          <p:cNvCxnSpPr>
            <a:cxnSpLocks/>
          </p:cNvCxnSpPr>
          <p:nvPr/>
        </p:nvCxnSpPr>
        <p:spPr>
          <a:xfrm>
            <a:off x="1253333" y="2449543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2">
            <a:extLst>
              <a:ext uri="{FF2B5EF4-FFF2-40B4-BE49-F238E27FC236}">
                <a16:creationId xmlns:a16="http://schemas.microsoft.com/office/drawing/2014/main" id="{D71FE9FB-20DB-4EF3-9A1B-2F571C40F5E3}"/>
              </a:ext>
            </a:extLst>
          </p:cNvPr>
          <p:cNvSpPr/>
          <p:nvPr/>
        </p:nvSpPr>
        <p:spPr>
          <a:xfrm>
            <a:off x="630952" y="3034325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FACA48-1B5B-4691-A0A6-70C70A7E961F}"/>
              </a:ext>
            </a:extLst>
          </p:cNvPr>
          <p:cNvSpPr txBox="1"/>
          <p:nvPr/>
        </p:nvSpPr>
        <p:spPr>
          <a:xfrm>
            <a:off x="770067" y="29911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5A0C26A-3506-4F38-95F4-E2DCB7F3F8F9}"/>
              </a:ext>
            </a:extLst>
          </p:cNvPr>
          <p:cNvSpPr/>
          <p:nvPr/>
        </p:nvSpPr>
        <p:spPr>
          <a:xfrm>
            <a:off x="1387851" y="3009438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Развертывание программного продукта на серверных мощностях</a:t>
            </a:r>
            <a:endParaRPr lang="ru-RU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0F0A0722-323E-4182-AF0A-DD88BFD57C3F}"/>
              </a:ext>
            </a:extLst>
          </p:cNvPr>
          <p:cNvCxnSpPr>
            <a:cxnSpLocks/>
          </p:cNvCxnSpPr>
          <p:nvPr/>
        </p:nvCxnSpPr>
        <p:spPr>
          <a:xfrm>
            <a:off x="1253333" y="3034325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2">
            <a:extLst>
              <a:ext uri="{FF2B5EF4-FFF2-40B4-BE49-F238E27FC236}">
                <a16:creationId xmlns:a16="http://schemas.microsoft.com/office/drawing/2014/main" id="{3C218718-AE73-457D-9241-0E692CA89EDC}"/>
              </a:ext>
            </a:extLst>
          </p:cNvPr>
          <p:cNvSpPr/>
          <p:nvPr/>
        </p:nvSpPr>
        <p:spPr>
          <a:xfrm>
            <a:off x="630952" y="3656148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D4F90E-4B25-47DF-B08B-8DAFBFB69F81}"/>
              </a:ext>
            </a:extLst>
          </p:cNvPr>
          <p:cNvSpPr txBox="1"/>
          <p:nvPr/>
        </p:nvSpPr>
        <p:spPr>
          <a:xfrm>
            <a:off x="770067" y="36129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C824DC6-FC19-4278-82EA-27710ECF5A5E}"/>
              </a:ext>
            </a:extLst>
          </p:cNvPr>
          <p:cNvSpPr/>
          <p:nvPr/>
        </p:nvSpPr>
        <p:spPr>
          <a:xfrm>
            <a:off x="1387851" y="3631261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Ввод цифрового сервиса в эксплуатацию</a:t>
            </a:r>
            <a:endParaRPr lang="ru-RU" dirty="0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3565075-6975-411F-B548-C565C7AE85DB}"/>
              </a:ext>
            </a:extLst>
          </p:cNvPr>
          <p:cNvCxnSpPr>
            <a:cxnSpLocks/>
          </p:cNvCxnSpPr>
          <p:nvPr/>
        </p:nvCxnSpPr>
        <p:spPr>
          <a:xfrm>
            <a:off x="1253333" y="3656148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2">
            <a:extLst>
              <a:ext uri="{FF2B5EF4-FFF2-40B4-BE49-F238E27FC236}">
                <a16:creationId xmlns:a16="http://schemas.microsoft.com/office/drawing/2014/main" id="{823AC03A-D5F1-456D-B3A8-D31FB8B12C0B}"/>
              </a:ext>
            </a:extLst>
          </p:cNvPr>
          <p:cNvSpPr/>
          <p:nvPr/>
        </p:nvSpPr>
        <p:spPr>
          <a:xfrm>
            <a:off x="630952" y="4226628"/>
            <a:ext cx="10930095" cy="70788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BBFBFC-A758-4CA1-A36C-C6DEBCE2A82C}"/>
              </a:ext>
            </a:extLst>
          </p:cNvPr>
          <p:cNvSpPr txBox="1"/>
          <p:nvPr/>
        </p:nvSpPr>
        <p:spPr>
          <a:xfrm>
            <a:off x="770067" y="43497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6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8E0EC08-38CA-4A1C-8362-A58104BA7BE6}"/>
              </a:ext>
            </a:extLst>
          </p:cNvPr>
          <p:cNvSpPr/>
          <p:nvPr/>
        </p:nvSpPr>
        <p:spPr>
          <a:xfrm>
            <a:off x="1387850" y="4226628"/>
            <a:ext cx="10038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Мониторинг данных сводного отчета по выделению и обеспечению инженерной инфраструктурой з/у, предоставленных многодетным семьям</a:t>
            </a:r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636D0CF-43BB-4D32-9FCE-41BFFCA4A4BD}"/>
              </a:ext>
            </a:extLst>
          </p:cNvPr>
          <p:cNvCxnSpPr>
            <a:cxnSpLocks/>
          </p:cNvCxnSpPr>
          <p:nvPr/>
        </p:nvCxnSpPr>
        <p:spPr>
          <a:xfrm>
            <a:off x="1253333" y="4226628"/>
            <a:ext cx="0" cy="70788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2">
            <a:extLst>
              <a:ext uri="{FF2B5EF4-FFF2-40B4-BE49-F238E27FC236}">
                <a16:creationId xmlns:a16="http://schemas.microsoft.com/office/drawing/2014/main" id="{643EE311-EB4C-4923-888F-55FED6330D37}"/>
              </a:ext>
            </a:extLst>
          </p:cNvPr>
          <p:cNvSpPr/>
          <p:nvPr/>
        </p:nvSpPr>
        <p:spPr>
          <a:xfrm>
            <a:off x="630951" y="5086554"/>
            <a:ext cx="10930095" cy="375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A84870-2BA6-45F8-81D6-065674A9D209}"/>
              </a:ext>
            </a:extLst>
          </p:cNvPr>
          <p:cNvSpPr txBox="1"/>
          <p:nvPr/>
        </p:nvSpPr>
        <p:spPr>
          <a:xfrm>
            <a:off x="770066" y="50433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7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EDF6913-5D68-4F11-8C31-B3FA764B3CC5}"/>
              </a:ext>
            </a:extLst>
          </p:cNvPr>
          <p:cNvSpPr/>
          <p:nvPr/>
        </p:nvSpPr>
        <p:spPr>
          <a:xfrm>
            <a:off x="1387850" y="5061667"/>
            <a:ext cx="1003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Принятие управленческих решений на основе мониторинга данных</a:t>
            </a:r>
            <a:endParaRPr lang="ru-RU" dirty="0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6928EE8-6B4A-4F7D-8077-646FDDC4DD3F}"/>
              </a:ext>
            </a:extLst>
          </p:cNvPr>
          <p:cNvCxnSpPr>
            <a:cxnSpLocks/>
          </p:cNvCxnSpPr>
          <p:nvPr/>
        </p:nvCxnSpPr>
        <p:spPr>
          <a:xfrm>
            <a:off x="1253332" y="5086554"/>
            <a:ext cx="0" cy="3752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4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303557" y="6662835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6921" y="24535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ФУНКЦИОНАЛ ЦИФРОВОГО СЕРВИСА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6335" y="1959128"/>
            <a:ext cx="6528101" cy="1500285"/>
          </a:xfrm>
          <a:prstGeom prst="roundRect">
            <a:avLst>
              <a:gd name="adj" fmla="val 27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1B047A-3A80-4D2C-B3E9-8160B3A69F62}"/>
              </a:ext>
            </a:extLst>
          </p:cNvPr>
          <p:cNvSpPr/>
          <p:nvPr/>
        </p:nvSpPr>
        <p:spPr>
          <a:xfrm>
            <a:off x="3189995" y="1436859"/>
            <a:ext cx="5381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КАБИНЕТ МУНИЦИПАЛЬНОГО ОБРАЗОВАНИЯ</a:t>
            </a:r>
            <a:endParaRPr lang="ru-RU" sz="2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B0DA88-EB7A-4BA1-B463-6CCF8A43FD8F}"/>
              </a:ext>
            </a:extLst>
          </p:cNvPr>
          <p:cNvSpPr/>
          <p:nvPr/>
        </p:nvSpPr>
        <p:spPr>
          <a:xfrm>
            <a:off x="1656191" y="893988"/>
            <a:ext cx="887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000" b="1" dirty="0"/>
              <a:t>ЦИФРОВОЙ СЕРВИС РЕАЛИЗОВАН В СОСТАВЕ ДВУХ ОТДЕЛЬНЫХ КАБИНЕТОВ:</a:t>
            </a:r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7356E-61C1-440C-ADF4-C03C1EC53AD8}"/>
              </a:ext>
            </a:extLst>
          </p:cNvPr>
          <p:cNvSpPr txBox="1"/>
          <p:nvPr/>
        </p:nvSpPr>
        <p:spPr>
          <a:xfrm>
            <a:off x="5314434" y="1959128"/>
            <a:ext cx="6451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Сотрудники муниципальных образований заносят данные о земельных участках, сформированных для многодетных семей, указывая в том числе финансирование и визуализируя участок на карте региона. Внесенная информация направляется в курирующий орган исполнительной власти.</a:t>
            </a:r>
          </a:p>
        </p:txBody>
      </p:sp>
      <p:sp>
        <p:nvSpPr>
          <p:cNvPr id="18" name="Скругленный прямоугольник 18">
            <a:extLst>
              <a:ext uri="{FF2B5EF4-FFF2-40B4-BE49-F238E27FC236}">
                <a16:creationId xmlns:a16="http://schemas.microsoft.com/office/drawing/2014/main" id="{B3E255C4-A99F-44F1-9A83-05BABF5F2723}"/>
              </a:ext>
            </a:extLst>
          </p:cNvPr>
          <p:cNvSpPr/>
          <p:nvPr/>
        </p:nvSpPr>
        <p:spPr>
          <a:xfrm>
            <a:off x="143365" y="1954012"/>
            <a:ext cx="4981085" cy="4616661"/>
          </a:xfrm>
          <a:prstGeom prst="roundRect">
            <a:avLst>
              <a:gd name="adj" fmla="val 322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2A840-AC68-49D3-B979-E3F8BD56D15E}"/>
              </a:ext>
            </a:extLst>
          </p:cNvPr>
          <p:cNvSpPr txBox="1"/>
          <p:nvPr/>
        </p:nvSpPr>
        <p:spPr>
          <a:xfrm>
            <a:off x="173683" y="2000184"/>
            <a:ext cx="4841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Кабинет муниципального образования представлен четырьмя основными разделами: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статистика (мониторинг и анализ данных);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карта (интерактивная карта с возможностью отображения границ выделенных массивов под участки);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земельные массивы (данные с информацией о земельных массивах выделенных для многодетных семей);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dirty="0"/>
              <a:t>- очередь (данные с информацией о    количестве многодетных семей и количестве нуждающихся в земельных участках).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6931D4-F14F-4A97-8BBF-7E1C114E1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0" y="3572920"/>
            <a:ext cx="5257719" cy="24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365C91A-855B-420E-80DD-826498C78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66" y="4896160"/>
            <a:ext cx="3267075" cy="154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96E754-70C7-4D17-BD25-5BAC84D4C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73" y="4736638"/>
            <a:ext cx="2893413" cy="145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3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303557" y="6662835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6921" y="24535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ФУНКЦИОНАЛ ЦИФРОВОГО СЕРВИСА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6335" y="1959129"/>
            <a:ext cx="6528101" cy="807938"/>
          </a:xfrm>
          <a:prstGeom prst="roundRect">
            <a:avLst>
              <a:gd name="adj" fmla="val 27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1B047A-3A80-4D2C-B3E9-8160B3A69F62}"/>
              </a:ext>
            </a:extLst>
          </p:cNvPr>
          <p:cNvSpPr/>
          <p:nvPr/>
        </p:nvSpPr>
        <p:spPr>
          <a:xfrm>
            <a:off x="3189995" y="1436859"/>
            <a:ext cx="5381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КАБИНЕТ ОРГАНА ИСПОЛНИТЕЛЬНОЙ ВЛАСТИ</a:t>
            </a:r>
            <a:endParaRPr lang="ru-RU" sz="2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B0DA88-EB7A-4BA1-B463-6CCF8A43FD8F}"/>
              </a:ext>
            </a:extLst>
          </p:cNvPr>
          <p:cNvSpPr/>
          <p:nvPr/>
        </p:nvSpPr>
        <p:spPr>
          <a:xfrm>
            <a:off x="1656191" y="893988"/>
            <a:ext cx="887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000" b="1" dirty="0"/>
              <a:t>ЦИФРОВОЙ СЕРВИС РЕАЛИЗОВАН В СОСТАВЕ ДВУХ ОТДЕЛЬНЫХ КАБИНЕТОВ:</a:t>
            </a:r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7356E-61C1-440C-ADF4-C03C1EC53AD8}"/>
              </a:ext>
            </a:extLst>
          </p:cNvPr>
          <p:cNvSpPr txBox="1"/>
          <p:nvPr/>
        </p:nvSpPr>
        <p:spPr>
          <a:xfrm>
            <a:off x="5314434" y="2030255"/>
            <a:ext cx="645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Сводный отчет формируется автоматически на основании полученных от муниципальных образований данных. </a:t>
            </a:r>
          </a:p>
        </p:txBody>
      </p:sp>
      <p:sp>
        <p:nvSpPr>
          <p:cNvPr id="18" name="Скругленный прямоугольник 18">
            <a:extLst>
              <a:ext uri="{FF2B5EF4-FFF2-40B4-BE49-F238E27FC236}">
                <a16:creationId xmlns:a16="http://schemas.microsoft.com/office/drawing/2014/main" id="{B3E255C4-A99F-44F1-9A83-05BABF5F2723}"/>
              </a:ext>
            </a:extLst>
          </p:cNvPr>
          <p:cNvSpPr/>
          <p:nvPr/>
        </p:nvSpPr>
        <p:spPr>
          <a:xfrm>
            <a:off x="143365" y="1954013"/>
            <a:ext cx="4981085" cy="4285348"/>
          </a:xfrm>
          <a:prstGeom prst="roundRect">
            <a:avLst>
              <a:gd name="adj" fmla="val 188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2A840-AC68-49D3-B979-E3F8BD56D15E}"/>
              </a:ext>
            </a:extLst>
          </p:cNvPr>
          <p:cNvSpPr txBox="1"/>
          <p:nvPr/>
        </p:nvSpPr>
        <p:spPr>
          <a:xfrm>
            <a:off x="192165" y="1964980"/>
            <a:ext cx="48410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Кабинет органа исполнительной власти представлен пятью основными разделами:</a:t>
            </a:r>
          </a:p>
          <a:p>
            <a:r>
              <a:rPr lang="ru-RU" sz="1600" dirty="0"/>
              <a:t>- статистика (мониторинг и анализ данных);</a:t>
            </a:r>
          </a:p>
          <a:p>
            <a:r>
              <a:rPr lang="ru-RU" sz="1600" dirty="0"/>
              <a:t>- карта (интерактивная карта с возможностью отображения границ выделенных массивов под участки);</a:t>
            </a:r>
          </a:p>
          <a:p>
            <a:r>
              <a:rPr lang="ru-RU" sz="1600" dirty="0"/>
              <a:t>- земельные массивы (данные с информацией о земельных массивах выделенных для многодетных семей);</a:t>
            </a:r>
          </a:p>
          <a:p>
            <a:r>
              <a:rPr lang="ru-RU" sz="1600" dirty="0"/>
              <a:t>- очередь (данные с информацией о количестве многодетных семей и количестве нуждающихся в земельных участках);</a:t>
            </a:r>
          </a:p>
          <a:p>
            <a:r>
              <a:rPr lang="ru-RU" sz="1600" dirty="0"/>
              <a:t>- сводный отчет (сводная информация о земельных участках от всех муниципальных образований региона) реализована возможность просматривать консолидированную информацию как по земельных массивам, так и по конкретным участкам.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6931D4-F14F-4A97-8BBF-7E1C114E1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0559"/>
            <a:ext cx="5257719" cy="24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365C91A-855B-420E-80DD-826498C78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96" y="4533799"/>
            <a:ext cx="3267075" cy="154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96E754-70C7-4D17-BD25-5BAC84D4C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03" y="4374277"/>
            <a:ext cx="2893413" cy="145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18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303557" y="6643785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7421" y="23663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ФУНКЦИОНАЛ ЦИФРОВОГО СЕРВИСА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524" y="1018499"/>
            <a:ext cx="1052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СТАТИСТИКА И КАРТА ЗЕМЕЛЬНЫХ МАССИВОВ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28FEC-7776-4ECB-B5C5-C04072727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1932037"/>
            <a:ext cx="5343525" cy="282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F18CE8-AA6A-4A2B-8A1F-BDC6D4D44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25" y="1932037"/>
            <a:ext cx="5096673" cy="28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8">
            <a:extLst>
              <a:ext uri="{FF2B5EF4-FFF2-40B4-BE49-F238E27FC236}">
                <a16:creationId xmlns:a16="http://schemas.microsoft.com/office/drawing/2014/main" id="{5538E66B-1C3E-47C7-BB09-32CBD4BFC068}"/>
              </a:ext>
            </a:extLst>
          </p:cNvPr>
          <p:cNvSpPr/>
          <p:nvPr/>
        </p:nvSpPr>
        <p:spPr>
          <a:xfrm>
            <a:off x="416784" y="4928403"/>
            <a:ext cx="5406636" cy="1500285"/>
          </a:xfrm>
          <a:prstGeom prst="roundRect">
            <a:avLst>
              <a:gd name="adj" fmla="val 27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60ACD-7576-4C7F-AEC5-8D3DCD5C00A8}"/>
              </a:ext>
            </a:extLst>
          </p:cNvPr>
          <p:cNvSpPr txBox="1"/>
          <p:nvPr/>
        </p:nvSpPr>
        <p:spPr>
          <a:xfrm>
            <a:off x="454883" y="4928403"/>
            <a:ext cx="5343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Статистика – отображает количество выданных земельных участков и их обеспеченность инженерной инфраструктурой. Также реализован график расходования бюджета МО и величина предусмотренных в бюджете МО сумм (тыс.руб)</a:t>
            </a:r>
          </a:p>
        </p:txBody>
      </p:sp>
      <p:sp>
        <p:nvSpPr>
          <p:cNvPr id="20" name="Скругленный прямоугольник 18">
            <a:extLst>
              <a:ext uri="{FF2B5EF4-FFF2-40B4-BE49-F238E27FC236}">
                <a16:creationId xmlns:a16="http://schemas.microsoft.com/office/drawing/2014/main" id="{29DD38C8-20FB-4D70-9C38-274EA2FC1234}"/>
              </a:ext>
            </a:extLst>
          </p:cNvPr>
          <p:cNvSpPr/>
          <p:nvPr/>
        </p:nvSpPr>
        <p:spPr>
          <a:xfrm>
            <a:off x="6279233" y="4928403"/>
            <a:ext cx="5156868" cy="1500285"/>
          </a:xfrm>
          <a:prstGeom prst="roundRect">
            <a:avLst>
              <a:gd name="adj" fmla="val 27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F6605-77D7-491B-83CE-CCA3BA516C05}"/>
              </a:ext>
            </a:extLst>
          </p:cNvPr>
          <p:cNvSpPr txBox="1"/>
          <p:nvPr/>
        </p:nvSpPr>
        <p:spPr>
          <a:xfrm>
            <a:off x="6317332" y="4928403"/>
            <a:ext cx="509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Карта – интерактивная карта с отображением границ земельных массивов под участки предусмотренные для многодетных семей</a:t>
            </a:r>
          </a:p>
        </p:txBody>
      </p:sp>
    </p:spTree>
    <p:extLst>
      <p:ext uri="{BB962C8B-B14F-4D97-AF65-F5344CB8AC3E}">
        <p14:creationId xmlns:p14="http://schemas.microsoft.com/office/powerpoint/2010/main" val="322633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46A3D9-88D9-421F-B754-9F8D68A05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" y="238409"/>
            <a:ext cx="1336878" cy="4598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AC5C10-3367-4128-8796-A0A8A6992808}"/>
              </a:ext>
            </a:extLst>
          </p:cNvPr>
          <p:cNvCxnSpPr/>
          <p:nvPr/>
        </p:nvCxnSpPr>
        <p:spPr>
          <a:xfrm>
            <a:off x="143365" y="775200"/>
            <a:ext cx="11661071" cy="248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17B11A-51F9-4CD8-B764-CDD118578DFE}"/>
              </a:ext>
            </a:extLst>
          </p:cNvPr>
          <p:cNvCxnSpPr>
            <a:cxnSpLocks/>
          </p:cNvCxnSpPr>
          <p:nvPr/>
        </p:nvCxnSpPr>
        <p:spPr>
          <a:xfrm>
            <a:off x="303557" y="6355027"/>
            <a:ext cx="113406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7421" y="236630"/>
            <a:ext cx="981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РЕЗУЛЬТАТЫ ВНЕДРЕНИЯ ЦИФРОВОГО СЕРВИСА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92E10-4EB4-4280-A4DE-A3013946E428}"/>
              </a:ext>
            </a:extLst>
          </p:cNvPr>
          <p:cNvSpPr/>
          <p:nvPr/>
        </p:nvSpPr>
        <p:spPr>
          <a:xfrm>
            <a:off x="666750" y="1264459"/>
            <a:ext cx="10363199" cy="445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результат: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5 ч. до 2 мин. сокращены трудозатраты сотрудника, ответственного за сбор и обработку данных 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7 раз ускорен анализ данных по 29 показателям в динамике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0 сокращено количество ошибок при предоставлении информации  о земельном участке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результаты: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трудозатраты исполнителей (сотрудники 34 муниципальных образований ответственных за внесение данных) сокращены путем оптимизации процесса в части формирования и передачи данных в курирующий орган исполнительной власти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трудозатраты сотрудников органа исполнительной власти региона, ответственных за сбор и обработку данных, сокращены с 5 ч. до 2 мин.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обеспечено единое хранение данных за все отчетные периоды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выгрузка отчетных данных в автоматическом режиме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18">
            <a:extLst>
              <a:ext uri="{FF2B5EF4-FFF2-40B4-BE49-F238E27FC236}">
                <a16:creationId xmlns:a16="http://schemas.microsoft.com/office/drawing/2014/main" id="{3D002F64-CF5E-4201-8FAC-5D319D25561E}"/>
              </a:ext>
            </a:extLst>
          </p:cNvPr>
          <p:cNvSpPr/>
          <p:nvPr/>
        </p:nvSpPr>
        <p:spPr>
          <a:xfrm>
            <a:off x="303557" y="1127889"/>
            <a:ext cx="11381885" cy="4748488"/>
          </a:xfrm>
          <a:prstGeom prst="roundRect">
            <a:avLst>
              <a:gd name="adj" fmla="val 188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9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561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Текущая ситуация с взаимодействием информационных систем.</dc:title>
  <dc:creator>Минеев Алексей Александрович</dc:creator>
  <cp:lastModifiedBy>Пользователь</cp:lastModifiedBy>
  <cp:revision>155</cp:revision>
  <dcterms:created xsi:type="dcterms:W3CDTF">2020-07-09T10:30:41Z</dcterms:created>
  <dcterms:modified xsi:type="dcterms:W3CDTF">2024-02-28T01:45:11Z</dcterms:modified>
</cp:coreProperties>
</file>