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Inter SemiBold"/>
      <p:regular r:id="rId32"/>
      <p:bold r:id="rId33"/>
    </p:embeddedFont>
    <p:embeddedFont>
      <p:font typeface="Inter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CB4E87-8F1F-47C9-B8AC-4AAAAD595071}">
  <a:tblStyle styleId="{09CB4E87-8F1F-47C9-B8AC-4AAAAD5950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InterSemiBold-bold.fntdata"/><Relationship Id="rId10" Type="http://schemas.openxmlformats.org/officeDocument/2006/relationships/slide" Target="slides/slide4.xml"/><Relationship Id="rId32" Type="http://schemas.openxmlformats.org/officeDocument/2006/relationships/font" Target="fonts/InterSemiBold-regular.fntdata"/><Relationship Id="rId13" Type="http://schemas.openxmlformats.org/officeDocument/2006/relationships/slide" Target="slides/slide7.xml"/><Relationship Id="rId35" Type="http://schemas.openxmlformats.org/officeDocument/2006/relationships/font" Target="fonts/Inter-bold.fntdata"/><Relationship Id="rId12" Type="http://schemas.openxmlformats.org/officeDocument/2006/relationships/slide" Target="slides/slide6.xml"/><Relationship Id="rId34" Type="http://schemas.openxmlformats.org/officeDocument/2006/relationships/font" Target="fonts/Inter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99a3064b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99a3064b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b62e0bd6f1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b62e0bd6f1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24b51a4d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24b51a4d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6adfd3b0e_3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16adfd3b0e_3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6adfd3b0e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6adfd3b0e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98483b15a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98483b15a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6adfd3b0e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16adfd3b0e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6adfd3b0e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6adfd3b0e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16adfd3b0e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16adfd3b0e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8483b15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98483b15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6adfd3b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16adfd3b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6adfd3b0e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16adfd3b0e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6adfd3b0e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16adfd3b0e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6adfd3b0e_3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6adfd3b0e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6adfd3b0e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16adfd3b0e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8483b15a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8483b15a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15cbc99f50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15cbc99f50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6adfd3b0e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16adfd3b0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6adfd3b0e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16adfd3b0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62e0bd6f1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62e0bd6f1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6adfd3b0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16adfd3b0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8ca8b745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8ca8b745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6adfd3b0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6adfd3b0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6adfd3b0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6adfd3b0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Relationship Id="rId9" Type="http://schemas.openxmlformats.org/officeDocument/2006/relationships/image" Target="../media/image34.png"/><Relationship Id="rId5" Type="http://schemas.openxmlformats.org/officeDocument/2006/relationships/image" Target="../media/image9.jpg"/><Relationship Id="rId6" Type="http://schemas.openxmlformats.org/officeDocument/2006/relationships/image" Target="../media/image15.jpg"/><Relationship Id="rId7" Type="http://schemas.openxmlformats.org/officeDocument/2006/relationships/image" Target="../media/image22.jpg"/><Relationship Id="rId8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27.jpg"/><Relationship Id="rId5" Type="http://schemas.openxmlformats.org/officeDocument/2006/relationships/image" Target="../media/image16.png"/><Relationship Id="rId6" Type="http://schemas.openxmlformats.org/officeDocument/2006/relationships/hyperlink" Target="https://xn--80aaokborckchmshs6duhob.xn--p1ai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gif"/><Relationship Id="rId4" Type="http://schemas.openxmlformats.org/officeDocument/2006/relationships/image" Target="../media/image1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gif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hyperlink" Target="https://xn----8sbehgcimb3cfabqj3b.xn--p1ai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6938925" y="0"/>
            <a:ext cx="22050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8125" y="395450"/>
            <a:ext cx="6476099" cy="646027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11700" y="381000"/>
            <a:ext cx="5779800" cy="29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400">
                <a:solidFill>
                  <a:srgbClr val="00923A"/>
                </a:solidFill>
              </a:rPr>
              <a:t>Программа уроков</a:t>
            </a:r>
            <a:r>
              <a:rPr b="1" lang="ru" sz="5400">
                <a:solidFill>
                  <a:srgbClr val="00923A"/>
                </a:solidFill>
              </a:rPr>
              <a:t> «Школа Питания»</a:t>
            </a:r>
            <a:endParaRPr b="1" sz="5400">
              <a:solidFill>
                <a:srgbClr val="00923A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00923A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00923A"/>
                </a:solidFill>
              </a:rPr>
              <a:t>Памятка для педагогов</a:t>
            </a:r>
            <a:endParaRPr b="1" sz="2800">
              <a:solidFill>
                <a:srgbClr val="00923A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2208" l="0" r="0" t="2198"/>
          <a:stretch/>
        </p:blipFill>
        <p:spPr>
          <a:xfrm>
            <a:off x="311700" y="4190425"/>
            <a:ext cx="2061225" cy="5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/>
        </p:nvSpPr>
        <p:spPr>
          <a:xfrm>
            <a:off x="311700" y="76200"/>
            <a:ext cx="832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00923A"/>
                </a:solidFill>
              </a:rPr>
              <a:t>Порядок проведения </a:t>
            </a:r>
            <a:br>
              <a:rPr b="1" lang="ru" sz="3400">
                <a:solidFill>
                  <a:srgbClr val="00923A"/>
                </a:solidFill>
              </a:rPr>
            </a:br>
            <a:r>
              <a:rPr b="1" lang="ru" sz="3400">
                <a:solidFill>
                  <a:srgbClr val="00923A"/>
                </a:solidFill>
              </a:rPr>
              <a:t>уроков</a:t>
            </a:r>
            <a:endParaRPr b="1" sz="3400">
              <a:solidFill>
                <a:srgbClr val="00923A"/>
              </a:solidFill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25" y="882325"/>
            <a:ext cx="8345344" cy="405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25" y="450450"/>
            <a:ext cx="2720473" cy="14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975" y="450450"/>
            <a:ext cx="2152749" cy="149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0575" y="450450"/>
            <a:ext cx="2725673" cy="14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037" y="2140333"/>
            <a:ext cx="2055268" cy="263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8490" y="2134400"/>
            <a:ext cx="1868355" cy="265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21369" y="2134400"/>
            <a:ext cx="2086057" cy="265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7909" y="2140333"/>
            <a:ext cx="1868353" cy="263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 amt="8000"/>
          </a:blip>
          <a:srcRect b="0" l="38968" r="0" t="0"/>
          <a:stretch/>
        </p:blipFill>
        <p:spPr>
          <a:xfrm rot="5400000">
            <a:off x="4175375" y="169225"/>
            <a:ext cx="798900" cy="91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b="0" l="0" r="2286" t="0"/>
          <a:stretch/>
        </p:blipFill>
        <p:spPr>
          <a:xfrm>
            <a:off x="5169425" y="139575"/>
            <a:ext cx="1976150" cy="259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1900" y="525826"/>
            <a:ext cx="1753500" cy="1753500"/>
          </a:xfrm>
          <a:prstGeom prst="roundRect">
            <a:avLst>
              <a:gd fmla="val 8858" name="adj"/>
            </a:avLst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5239200" y="2571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>
                <a:solidFill>
                  <a:srgbClr val="00923A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питаниенапятёрочку.рф</a:t>
            </a:r>
            <a:r>
              <a:rPr b="1" lang="ru" sz="1800">
                <a:solidFill>
                  <a:srgbClr val="00923A"/>
                </a:solidFill>
              </a:rPr>
              <a:t> </a:t>
            </a:r>
            <a:endParaRPr b="1">
              <a:solidFill>
                <a:srgbClr val="00923A"/>
              </a:solidFill>
            </a:endParaRPr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471775" y="933000"/>
            <a:ext cx="47673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Попросите учеников заранее, до первого урока пройти тест на сайте. Время прохождения — 5 минут. </a:t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Все кто пройдёт тест станут участниками </a:t>
            </a:r>
            <a:r>
              <a:rPr lang="ru" sz="1600">
                <a:solidFill>
                  <a:srgbClr val="333333"/>
                </a:solidFill>
              </a:rPr>
              <a:t>розыгрыша</a:t>
            </a:r>
            <a:r>
              <a:rPr lang="ru" sz="1600">
                <a:solidFill>
                  <a:srgbClr val="333333"/>
                </a:solidFill>
              </a:rPr>
              <a:t> баллов на Выручай-карты Пятёрочки, которые можно будет потратить на вкусную и здоровую еду.</a:t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Это поможет вам заинтересовать учеников темой урока, а нам сравнить знания и компетенции детей в сфере ЗОЖ до и после уроков. Эти данные будут доступны только в общей статистике по всем регионам, которыми мы с радостью с вами поделимся. </a:t>
            </a:r>
            <a:endParaRPr b="1" sz="1600">
              <a:solidFill>
                <a:srgbClr val="333333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Тестирование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5239200" y="307617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600">
                <a:solidFill>
                  <a:srgbClr val="333333"/>
                </a:solidFill>
              </a:rPr>
              <a:t>Начните первый урок-теорию с обсуждения результатов теста.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Теоретический урок</a:t>
            </a:r>
            <a:endParaRPr b="1" sz="2700">
              <a:solidFill>
                <a:srgbClr val="00923A"/>
              </a:solidFill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b="12518" l="0" r="0" t="12518"/>
          <a:stretch/>
        </p:blipFill>
        <p:spPr>
          <a:xfrm>
            <a:off x="617925" y="1793450"/>
            <a:ext cx="4751176" cy="2671275"/>
          </a:xfrm>
          <a:prstGeom prst="rect">
            <a:avLst/>
          </a:prstGeom>
          <a:noFill/>
          <a:ln cap="flat" cmpd="sng" w="1143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Теоретический урок №1 </a:t>
            </a:r>
            <a:r>
              <a:rPr b="1" lang="ru">
                <a:solidFill>
                  <a:schemeClr val="dk1"/>
                </a:solidFill>
              </a:rPr>
              <a:t>про осознанное питание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1977775" y="1334975"/>
            <a:ext cx="60063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Сценарий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Презентация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Видеофрагменты </a:t>
            </a:r>
            <a:r>
              <a:rPr lang="ru">
                <a:solidFill>
                  <a:schemeClr val="dk1"/>
                </a:solidFill>
              </a:rPr>
              <a:t>из мультфильмов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Класс</a:t>
            </a:r>
            <a:r>
              <a:rPr lang="ru">
                <a:solidFill>
                  <a:schemeClr val="dk1"/>
                </a:solidFill>
              </a:rPr>
              <a:t>, оснащённый компьютером.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Видеопроектор</a:t>
            </a:r>
            <a:r>
              <a:rPr lang="ru">
                <a:solidFill>
                  <a:schemeClr val="dk1"/>
                </a:solidFill>
              </a:rPr>
              <a:t>, экран или электронная доска.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Динамики</a:t>
            </a:r>
            <a:r>
              <a:rPr lang="ru">
                <a:solidFill>
                  <a:schemeClr val="dk1"/>
                </a:solidFill>
              </a:rPr>
              <a:t> для воспроизведения звука.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Подключение к </a:t>
            </a:r>
            <a:r>
              <a:rPr b="1" lang="ru">
                <a:solidFill>
                  <a:schemeClr val="dk1"/>
                </a:solidFill>
              </a:rPr>
              <a:t>Интернету</a:t>
            </a:r>
            <a:r>
              <a:rPr lang="ru">
                <a:solidFill>
                  <a:schemeClr val="dk1"/>
                </a:solidFill>
              </a:rPr>
              <a:t> для воспроизведения видео или заранее </a:t>
            </a:r>
            <a:r>
              <a:rPr b="1" lang="ru">
                <a:solidFill>
                  <a:schemeClr val="dk1"/>
                </a:solidFill>
              </a:rPr>
              <a:t>загруженные</a:t>
            </a:r>
            <a:r>
              <a:rPr lang="ru">
                <a:solidFill>
                  <a:schemeClr val="dk1"/>
                </a:solidFill>
              </a:rPr>
              <a:t> материалы на компьютер учителя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Фотоаппарат</a:t>
            </a:r>
            <a:r>
              <a:rPr lang="ru">
                <a:solidFill>
                  <a:schemeClr val="dk1"/>
                </a:solidFill>
              </a:rPr>
              <a:t> или телефон с камерой.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 желанию можно распечатать и раздать ученикам: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Отрывки </a:t>
            </a:r>
            <a:r>
              <a:rPr lang="ru">
                <a:solidFill>
                  <a:schemeClr val="dk1"/>
                </a:solidFill>
              </a:rPr>
              <a:t>из литературы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Плакат</a:t>
            </a:r>
            <a:r>
              <a:rPr lang="ru">
                <a:solidFill>
                  <a:schemeClr val="dk1"/>
                </a:solidFill>
              </a:rPr>
              <a:t> «Есть или не есть»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Плакат</a:t>
            </a:r>
            <a:r>
              <a:rPr lang="ru">
                <a:solidFill>
                  <a:schemeClr val="dk1"/>
                </a:solidFill>
              </a:rPr>
              <a:t> «Есть или не есть. Что ты чувствуешь?»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527250" y="14457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Материалы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527250" y="2342625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Оборудование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527250" y="395295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Дополнительно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Теоретический урок №2 про сбалансированное питание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1977775" y="1334975"/>
            <a:ext cx="6006300" cy="28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Сценарий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Презентация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Класс</a:t>
            </a:r>
            <a:r>
              <a:rPr lang="ru">
                <a:solidFill>
                  <a:schemeClr val="dk1"/>
                </a:solidFill>
              </a:rPr>
              <a:t>, оснащённый компьютером.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Видеопроектор</a:t>
            </a:r>
            <a:r>
              <a:rPr lang="ru">
                <a:solidFill>
                  <a:schemeClr val="dk1"/>
                </a:solidFill>
              </a:rPr>
              <a:t>, экран или электронная доска.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Подключение к </a:t>
            </a:r>
            <a:r>
              <a:rPr b="1" lang="ru">
                <a:solidFill>
                  <a:schemeClr val="dk1"/>
                </a:solidFill>
              </a:rPr>
              <a:t>Интернету</a:t>
            </a:r>
            <a:r>
              <a:rPr lang="ru">
                <a:solidFill>
                  <a:schemeClr val="dk1"/>
                </a:solidFill>
              </a:rPr>
              <a:t> или заранее </a:t>
            </a:r>
            <a:r>
              <a:rPr b="1" lang="ru">
                <a:solidFill>
                  <a:schemeClr val="dk1"/>
                </a:solidFill>
              </a:rPr>
              <a:t>загруженные</a:t>
            </a:r>
            <a:r>
              <a:rPr lang="ru">
                <a:solidFill>
                  <a:schemeClr val="dk1"/>
                </a:solidFill>
              </a:rPr>
              <a:t> материалы на компьютер учителя.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Фотоаппарат</a:t>
            </a:r>
            <a:r>
              <a:rPr lang="ru">
                <a:solidFill>
                  <a:schemeClr val="dk1"/>
                </a:solidFill>
              </a:rPr>
              <a:t> или телефон с камерой.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 желанию можно распечатать и раздать ученикам: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Плакат</a:t>
            </a:r>
            <a:r>
              <a:rPr lang="ru">
                <a:solidFill>
                  <a:schemeClr val="dk1"/>
                </a:solidFill>
              </a:rPr>
              <a:t> «Твоя идеальная тарелка»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2" name="Google Shape;182;p27"/>
          <p:cNvSpPr/>
          <p:nvPr/>
        </p:nvSpPr>
        <p:spPr>
          <a:xfrm>
            <a:off x="527250" y="14457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Материалы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83" name="Google Shape;183;p27"/>
          <p:cNvSpPr/>
          <p:nvPr/>
        </p:nvSpPr>
        <p:spPr>
          <a:xfrm>
            <a:off x="527250" y="207185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Оборудование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527250" y="3699475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Дополнительно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Практический урок</a:t>
            </a:r>
            <a:endParaRPr b="1" sz="2700">
              <a:solidFill>
                <a:srgbClr val="00923A"/>
              </a:solidFill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9090" l="0" r="0" t="9090"/>
          <a:stretch/>
        </p:blipFill>
        <p:spPr>
          <a:xfrm>
            <a:off x="4848234" y="2384950"/>
            <a:ext cx="3697366" cy="2079775"/>
          </a:xfrm>
          <a:prstGeom prst="rect">
            <a:avLst/>
          </a:prstGeom>
          <a:noFill/>
          <a:ln cap="flat" cmpd="sng" w="1143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4">
            <a:alphaModFix/>
          </a:blip>
          <a:srcRect b="0" l="19" r="19" t="0"/>
          <a:stretch/>
        </p:blipFill>
        <p:spPr>
          <a:xfrm>
            <a:off x="617925" y="2385951"/>
            <a:ext cx="3697366" cy="2078773"/>
          </a:xfrm>
          <a:prstGeom prst="rect">
            <a:avLst/>
          </a:prstGeom>
          <a:noFill/>
          <a:ln cap="flat" cmpd="sng" w="1143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464100" y="1502575"/>
            <a:ext cx="4155600" cy="6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333333"/>
                </a:solidFill>
              </a:rPr>
              <a:t>Если в школе нет </a:t>
            </a:r>
            <a:br>
              <a:rPr b="1" lang="ru" sz="1400">
                <a:solidFill>
                  <a:srgbClr val="333333"/>
                </a:solidFill>
              </a:rPr>
            </a:br>
            <a:r>
              <a:rPr b="1" lang="ru" sz="1400">
                <a:solidFill>
                  <a:srgbClr val="333333"/>
                </a:solidFill>
              </a:rPr>
              <a:t>класса технологии с кухней</a:t>
            </a:r>
            <a:endParaRPr b="1" sz="14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rgbClr val="333333"/>
              </a:solidFill>
            </a:endParaRPr>
          </a:p>
        </p:txBody>
      </p:sp>
      <p:sp>
        <p:nvSpPr>
          <p:cNvPr id="193" name="Google Shape;193;p28"/>
          <p:cNvSpPr txBox="1"/>
          <p:nvPr>
            <p:ph idx="1" type="body"/>
          </p:nvPr>
        </p:nvSpPr>
        <p:spPr>
          <a:xfrm>
            <a:off x="4733544" y="1502575"/>
            <a:ext cx="4155600" cy="6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333333"/>
                </a:solidFill>
              </a:rPr>
              <a:t>Если в школе есть </a:t>
            </a:r>
            <a:br>
              <a:rPr b="1" lang="ru" sz="1400">
                <a:solidFill>
                  <a:srgbClr val="333333"/>
                </a:solidFill>
              </a:rPr>
            </a:br>
            <a:r>
              <a:rPr b="1" lang="ru" sz="1400">
                <a:solidFill>
                  <a:srgbClr val="333333"/>
                </a:solidFill>
              </a:rPr>
              <a:t>класс технологии с кухней</a:t>
            </a:r>
            <a:endParaRPr b="1" sz="14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Практический</a:t>
            </a:r>
            <a:r>
              <a:rPr b="1" lang="ru">
                <a:solidFill>
                  <a:schemeClr val="dk1"/>
                </a:solidFill>
              </a:rPr>
              <a:t> урок без кухни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2052875" y="1334975"/>
            <a:ext cx="5702700" cy="27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Сценарий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Презентация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Приложение </a:t>
            </a:r>
            <a:r>
              <a:rPr lang="ru">
                <a:solidFill>
                  <a:schemeClr val="dk1"/>
                </a:solidFill>
              </a:rPr>
              <a:t>(распечатать по количеству групп)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Пространство</a:t>
            </a:r>
            <a:r>
              <a:rPr lang="ru">
                <a:solidFill>
                  <a:schemeClr val="dk1"/>
                </a:solidFill>
              </a:rPr>
              <a:t> готовое для работы в группах.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Класс</a:t>
            </a:r>
            <a:r>
              <a:rPr lang="ru">
                <a:solidFill>
                  <a:schemeClr val="dk1"/>
                </a:solidFill>
              </a:rPr>
              <a:t>, оснащённый компьютером.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Видеопроектор</a:t>
            </a:r>
            <a:r>
              <a:rPr lang="ru">
                <a:solidFill>
                  <a:schemeClr val="dk1"/>
                </a:solidFill>
              </a:rPr>
              <a:t>, экран или электронная доска.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Фотоаппарат</a:t>
            </a:r>
            <a:r>
              <a:rPr lang="ru">
                <a:solidFill>
                  <a:schemeClr val="dk1"/>
                </a:solidFill>
              </a:rPr>
              <a:t> или телефон с камерой.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527250" y="14457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Материалы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527250" y="283385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Оборудование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Практический урок с кухней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1855875" y="1190100"/>
            <a:ext cx="7018200" cy="3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Сценарий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Фотографии блюд</a:t>
            </a:r>
            <a:r>
              <a:rPr lang="ru">
                <a:solidFill>
                  <a:schemeClr val="dk1"/>
                </a:solidFill>
              </a:rPr>
              <a:t> (распечатать или показать с экрана)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Технология приготовления</a:t>
            </a:r>
            <a:r>
              <a:rPr lang="ru">
                <a:solidFill>
                  <a:schemeClr val="dk1"/>
                </a:solidFill>
              </a:rPr>
              <a:t> (р</a:t>
            </a:r>
            <a:r>
              <a:rPr lang="ru">
                <a:solidFill>
                  <a:schemeClr val="dk1"/>
                </a:solidFill>
              </a:rPr>
              <a:t>аспечатать по количеству групп)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Класс</a:t>
            </a:r>
            <a:r>
              <a:rPr lang="ru">
                <a:solidFill>
                  <a:schemeClr val="dk1"/>
                </a:solidFill>
              </a:rPr>
              <a:t> кулинарии или технологии.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Места</a:t>
            </a:r>
            <a:r>
              <a:rPr lang="ru">
                <a:solidFill>
                  <a:schemeClr val="dk1"/>
                </a:solidFill>
              </a:rPr>
              <a:t> для первичной обработки продуктов со столами и раковинами.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Зона</a:t>
            </a:r>
            <a:r>
              <a:rPr lang="ru">
                <a:solidFill>
                  <a:schemeClr val="dk1"/>
                </a:solidFill>
              </a:rPr>
              <a:t> тепловой обработки продуктов и рабочие места.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Лабораторно-технологическое </a:t>
            </a:r>
            <a:r>
              <a:rPr b="1" lang="ru">
                <a:solidFill>
                  <a:schemeClr val="dk1"/>
                </a:solidFill>
              </a:rPr>
              <a:t>оборудование</a:t>
            </a:r>
            <a:r>
              <a:rPr lang="ru">
                <a:solidFill>
                  <a:schemeClr val="dk1"/>
                </a:solidFill>
              </a:rPr>
              <a:t> в кухонном блоке: варочная поверхность, холодильник, вытяжка.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Кухонная </a:t>
            </a:r>
            <a:r>
              <a:rPr b="1" lang="ru">
                <a:solidFill>
                  <a:schemeClr val="dk1"/>
                </a:solidFill>
              </a:rPr>
              <a:t>утварь</a:t>
            </a:r>
            <a:r>
              <a:rPr lang="ru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Комплекты</a:t>
            </a:r>
            <a:r>
              <a:rPr lang="ru">
                <a:solidFill>
                  <a:schemeClr val="dk1"/>
                </a:solidFill>
              </a:rPr>
              <a:t> специальной одежды и косынок (шапочек), соответствующих санитарно-гигиеническим требованиям к урокам технологии.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Продукты</a:t>
            </a:r>
            <a:r>
              <a:rPr lang="ru">
                <a:solidFill>
                  <a:schemeClr val="dk1"/>
                </a:solidFill>
              </a:rPr>
              <a:t> для приготовления по количеству учеников.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Фотоаппарат</a:t>
            </a:r>
            <a:r>
              <a:rPr lang="ru">
                <a:solidFill>
                  <a:schemeClr val="dk1"/>
                </a:solidFill>
              </a:rPr>
              <a:t> или телефон с камерой.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 желанию можно распечатать и раздать ученикам: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Плакат </a:t>
            </a:r>
            <a:r>
              <a:rPr lang="ru">
                <a:solidFill>
                  <a:schemeClr val="dk1"/>
                </a:solidFill>
              </a:rPr>
              <a:t>«Что нужно твоему организму?»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527250" y="14457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Материалы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209" name="Google Shape;209;p30"/>
          <p:cNvSpPr/>
          <p:nvPr/>
        </p:nvSpPr>
        <p:spPr>
          <a:xfrm>
            <a:off x="527250" y="252905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Оборудование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5515050" y="228600"/>
            <a:ext cx="354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chemeClr val="dk2"/>
                </a:solidFill>
              </a:rPr>
              <a:t>Таких уроков можно провести один, два или три, так как мы подготовили для вас три рецепта на выбор.</a:t>
            </a:r>
            <a:endParaRPr i="1"/>
          </a:p>
        </p:txBody>
      </p:sp>
      <p:sp>
        <p:nvSpPr>
          <p:cNvPr id="211" name="Google Shape;211;p30"/>
          <p:cNvSpPr/>
          <p:nvPr/>
        </p:nvSpPr>
        <p:spPr>
          <a:xfrm>
            <a:off x="527250" y="4600775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Дополнительно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/>
        </p:nvSpPr>
        <p:spPr>
          <a:xfrm>
            <a:off x="464100" y="228600"/>
            <a:ext cx="832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Проведение уроков</a:t>
            </a:r>
            <a:endParaRPr b="1" sz="2700">
              <a:solidFill>
                <a:srgbClr val="0092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Практический урок без кухни для закрепления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2052875" y="1334975"/>
            <a:ext cx="5702700" cy="3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Сценарий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Презентация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Рабочий лист</a:t>
            </a:r>
            <a:r>
              <a:rPr lang="ru">
                <a:solidFill>
                  <a:schemeClr val="dk1"/>
                </a:solidFill>
              </a:rPr>
              <a:t> (распечатать по количеству учеников)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Пространство</a:t>
            </a:r>
            <a:r>
              <a:rPr lang="ru">
                <a:solidFill>
                  <a:schemeClr val="dk1"/>
                </a:solidFill>
              </a:rPr>
              <a:t> готовое для работы в группах.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Класс</a:t>
            </a:r>
            <a:r>
              <a:rPr lang="ru">
                <a:solidFill>
                  <a:schemeClr val="dk1"/>
                </a:solidFill>
              </a:rPr>
              <a:t>, оснащённый компьютером.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Видеопроектор</a:t>
            </a:r>
            <a:r>
              <a:rPr lang="ru">
                <a:solidFill>
                  <a:schemeClr val="dk1"/>
                </a:solidFill>
              </a:rPr>
              <a:t>, экран или электронная доска.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ru">
                <a:solidFill>
                  <a:schemeClr val="dk1"/>
                </a:solidFill>
              </a:rPr>
              <a:t>Фотоаппарат</a:t>
            </a:r>
            <a:r>
              <a:rPr lang="ru">
                <a:solidFill>
                  <a:schemeClr val="dk1"/>
                </a:solidFill>
              </a:rPr>
              <a:t> или телефон с камерой.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 желанию можно распечатать и раздать ученикам: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«</a:t>
            </a:r>
            <a:r>
              <a:rPr b="1" lang="ru">
                <a:solidFill>
                  <a:schemeClr val="dk1"/>
                </a:solidFill>
              </a:rPr>
              <a:t>Бинго </a:t>
            </a:r>
            <a:r>
              <a:rPr lang="ru">
                <a:solidFill>
                  <a:schemeClr val="dk1"/>
                </a:solidFill>
              </a:rPr>
              <a:t>осознанного питания»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527250" y="14457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Материалы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527250" y="283385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Оборудование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527250" y="4048000"/>
            <a:ext cx="12219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Дополнительно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64100" y="304800"/>
            <a:ext cx="83232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Цель программы </a:t>
            </a:r>
            <a:br>
              <a:rPr b="1" lang="ru" sz="2700">
                <a:solidFill>
                  <a:srgbClr val="00923A"/>
                </a:solidFill>
              </a:rPr>
            </a:br>
            <a:r>
              <a:rPr b="1" lang="ru" sz="2700">
                <a:solidFill>
                  <a:srgbClr val="00923A"/>
                </a:solidFill>
              </a:rPr>
              <a:t>«Школа Питания» 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464100" y="1635350"/>
            <a:ext cx="3764100" cy="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333333"/>
                </a:solidFill>
              </a:rPr>
              <a:t>Научить ребёнка осознанно (с пониманием и опорой на научный подход) подходить к выбору питания, чтобы чувствовать себя здоровым, энергичным и полным сил. </a:t>
            </a:r>
            <a:endParaRPr b="1" sz="2000">
              <a:solidFill>
                <a:srgbClr val="333333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6938925" y="0"/>
            <a:ext cx="22050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426" y="514350"/>
            <a:ext cx="4518559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/>
        </p:nvSpPr>
        <p:spPr>
          <a:xfrm>
            <a:off x="464100" y="228600"/>
            <a:ext cx="7309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Домашние задания </a:t>
            </a:r>
            <a:br>
              <a:rPr b="1" lang="ru" sz="2700">
                <a:solidFill>
                  <a:srgbClr val="00923A"/>
                </a:solidFill>
              </a:rPr>
            </a:br>
            <a:r>
              <a:rPr b="1" lang="ru" sz="2700">
                <a:solidFill>
                  <a:srgbClr val="00923A"/>
                </a:solidFill>
              </a:rPr>
              <a:t>и рекомендации для семей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464100" y="1169800"/>
            <a:ext cx="5282400" cy="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33333"/>
                </a:solidFill>
              </a:rPr>
              <a:t>К каждому уроку есть домашнее задание, </a:t>
            </a:r>
            <a:br>
              <a:rPr lang="ru">
                <a:solidFill>
                  <a:srgbClr val="333333"/>
                </a:solidFill>
              </a:rPr>
            </a:br>
            <a:r>
              <a:rPr lang="ru">
                <a:solidFill>
                  <a:srgbClr val="333333"/>
                </a:solidFill>
              </a:rPr>
              <a:t>которое поможет укрепить полученные знания и навыки, а также отношения в семье. </a:t>
            </a:r>
            <a:endParaRPr b="1">
              <a:solidFill>
                <a:srgbClr val="333333"/>
              </a:solidFill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 b="7641" l="0" r="0" t="7641"/>
          <a:stretch/>
        </p:blipFill>
        <p:spPr>
          <a:xfrm>
            <a:off x="674625" y="2472255"/>
            <a:ext cx="3897374" cy="2191220"/>
          </a:xfrm>
          <a:prstGeom prst="rect">
            <a:avLst/>
          </a:prstGeom>
          <a:noFill/>
          <a:ln cap="flat" cmpd="sng" w="1143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252" y="1014801"/>
            <a:ext cx="2625750" cy="372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464100" y="228600"/>
            <a:ext cx="5968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Мониторинг прохождения программы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34" name="Google Shape;234;p33"/>
          <p:cNvSpPr txBox="1"/>
          <p:nvPr>
            <p:ph idx="1" type="body"/>
          </p:nvPr>
        </p:nvSpPr>
        <p:spPr>
          <a:xfrm>
            <a:off x="464100" y="1367475"/>
            <a:ext cx="5968200" cy="26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До 9 апреля мы иногда будем вас спрашивать о том, как проходят занятия, просить делиться фото и видео с уроков, оставлять честную обратную связь.</a:t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33333"/>
                </a:solidFill>
              </a:rPr>
              <a:t>Нам важно, чтобы каждая школа, педагог и ученик получили максимум пользы от этих занятий, поэтому мы готовы максимально быстро реагировать на любые запросы и вносить правки. Мы на вашей стороне!</a:t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ru" sz="1600">
                <a:solidFill>
                  <a:srgbClr val="333333"/>
                </a:solidFill>
              </a:rPr>
              <a:t>После 9 апреля мы отправим вам форму обратной связи, после заполнения которой вы получите все благодарности, сертификаты и другие бонусы.</a:t>
            </a:r>
            <a:endParaRPr sz="1600">
              <a:solidFill>
                <a:srgbClr val="333333"/>
              </a:solidFill>
            </a:endParaRPr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6938925" y="0"/>
            <a:ext cx="22050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4"/>
          <p:cNvPicPr preferRelativeResize="0"/>
          <p:nvPr/>
        </p:nvPicPr>
        <p:blipFill rotWithShape="1">
          <a:blip r:embed="rId3">
            <a:alphaModFix amt="8000"/>
          </a:blip>
          <a:srcRect b="0" l="38968" r="0" t="0"/>
          <a:stretch/>
        </p:blipFill>
        <p:spPr>
          <a:xfrm rot="5400000">
            <a:off x="4175375" y="169225"/>
            <a:ext cx="798900" cy="9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464100" y="1327875"/>
            <a:ext cx="5705700" cy="33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Повторное тестирование будет проходить в рамках Олимпиады в сфере ЗОЖ.</a:t>
            </a:r>
            <a:br>
              <a:rPr lang="ru" sz="1600">
                <a:solidFill>
                  <a:srgbClr val="333333"/>
                </a:solidFill>
              </a:rPr>
            </a:br>
            <a:br>
              <a:rPr lang="ru" sz="1600">
                <a:solidFill>
                  <a:srgbClr val="333333"/>
                </a:solidFill>
              </a:rPr>
            </a:br>
            <a:r>
              <a:rPr lang="ru" sz="1600">
                <a:solidFill>
                  <a:srgbClr val="333333"/>
                </a:solidFill>
              </a:rPr>
              <a:t>Кстати в ней могут принять участие все ученики, даже те, кто не участвовал в уроках. </a:t>
            </a:r>
            <a:br>
              <a:rPr lang="ru" sz="1600">
                <a:solidFill>
                  <a:srgbClr val="333333"/>
                </a:solidFill>
              </a:rPr>
            </a:br>
            <a:br>
              <a:rPr lang="ru" sz="1600">
                <a:solidFill>
                  <a:srgbClr val="333333"/>
                </a:solidFill>
              </a:rPr>
            </a:br>
            <a:r>
              <a:rPr lang="ru" sz="1600">
                <a:solidFill>
                  <a:srgbClr val="333333"/>
                </a:solidFill>
              </a:rPr>
              <a:t>Олимпиада состоится онлайн с 3 по 9 апреля 2025 года. Подробности мы вышлем вам в феврале-марте 2025 года, а пока вы можете добавить олимпиаду в план внеурочной деятельности и воспитательной работы. </a:t>
            </a:r>
            <a:endParaRPr b="1" sz="1600">
              <a:solidFill>
                <a:srgbClr val="333333"/>
              </a:solidFill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464100" y="228600"/>
            <a:ext cx="6135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Повторное т</a:t>
            </a:r>
            <a:r>
              <a:rPr b="1" lang="ru" sz="2700">
                <a:solidFill>
                  <a:srgbClr val="00923A"/>
                </a:solidFill>
              </a:rPr>
              <a:t>естирование: Здоровая Олимпиада</a:t>
            </a:r>
            <a:endParaRPr b="1" sz="2700">
              <a:solidFill>
                <a:srgbClr val="00923A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/>
          <p:nvPr/>
        </p:nvSpPr>
        <p:spPr>
          <a:xfrm>
            <a:off x="2554825" y="982125"/>
            <a:ext cx="1719600" cy="2208000"/>
          </a:xfrm>
          <a:prstGeom prst="roundRect">
            <a:avLst>
              <a:gd fmla="val 7385" name="adj"/>
            </a:avLst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75" y="990625"/>
            <a:ext cx="1719727" cy="220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Подарки и бонусы за участие 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467750" y="4547325"/>
            <a:ext cx="85206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E52322"/>
              </a:solidFill>
            </a:endParaRPr>
          </a:p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471775" y="3218825"/>
            <a:ext cx="1975200" cy="13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33333"/>
                </a:solidFill>
              </a:rPr>
              <a:t>Материалы для уроков и плакаты </a:t>
            </a:r>
            <a:r>
              <a:rPr lang="ru" sz="1100">
                <a:solidFill>
                  <a:srgbClr val="333333"/>
                </a:solidFill>
              </a:rPr>
              <a:t>для оформления школьного пространства, которые помогут закрыть задачи по воспитательной работе в сфере ЗОЖ, вовлечению семей и т.д.</a:t>
            </a:r>
            <a:endParaRPr sz="1100">
              <a:solidFill>
                <a:srgbClr val="333333"/>
              </a:solidFill>
            </a:endParaRPr>
          </a:p>
        </p:txBody>
      </p:sp>
      <p:sp>
        <p:nvSpPr>
          <p:cNvPr id="252" name="Google Shape;252;p35"/>
          <p:cNvSpPr txBox="1"/>
          <p:nvPr>
            <p:ph idx="1" type="body"/>
          </p:nvPr>
        </p:nvSpPr>
        <p:spPr>
          <a:xfrm>
            <a:off x="2460025" y="3218825"/>
            <a:ext cx="1719600" cy="13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33333"/>
                </a:solidFill>
              </a:rPr>
              <a:t>Ценные призы </a:t>
            </a:r>
            <a:r>
              <a:rPr lang="ru" sz="1100">
                <a:solidFill>
                  <a:srgbClr val="333333"/>
                </a:solidFill>
              </a:rPr>
              <a:t>победителям олимпиады и самым активным школам.</a:t>
            </a:r>
            <a:r>
              <a:rPr lang="ru" sz="1100">
                <a:solidFill>
                  <a:srgbClr val="333333"/>
                </a:solidFill>
              </a:rPr>
              <a:t> </a:t>
            </a:r>
            <a:endParaRPr sz="1100">
              <a:solidFill>
                <a:srgbClr val="333333"/>
              </a:solidFill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 b="51013" l="3038" r="3170" t="1399"/>
          <a:stretch/>
        </p:blipFill>
        <p:spPr>
          <a:xfrm>
            <a:off x="4495800" y="933327"/>
            <a:ext cx="1563300" cy="998100"/>
          </a:xfrm>
          <a:prstGeom prst="roundRect">
            <a:avLst>
              <a:gd fmla="val 7176" name="adj"/>
            </a:avLst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>
            <p:ph idx="1" type="body"/>
          </p:nvPr>
        </p:nvSpPr>
        <p:spPr>
          <a:xfrm>
            <a:off x="6191025" y="892275"/>
            <a:ext cx="1641300" cy="9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33333"/>
                </a:solidFill>
              </a:rPr>
              <a:t>Розыгрыши бонусов </a:t>
            </a:r>
            <a:r>
              <a:rPr lang="ru" sz="1100">
                <a:solidFill>
                  <a:srgbClr val="333333"/>
                </a:solidFill>
              </a:rPr>
              <a:t>на «Выручай-карты» магазинов «Пятёрочка» и других подарков в ВК.</a:t>
            </a:r>
            <a:endParaRPr sz="1100">
              <a:solidFill>
                <a:srgbClr val="333333"/>
              </a:solidFill>
            </a:endParaRPr>
          </a:p>
        </p:txBody>
      </p:sp>
      <p:sp>
        <p:nvSpPr>
          <p:cNvPr id="255" name="Google Shape;255;p35"/>
          <p:cNvSpPr/>
          <p:nvPr/>
        </p:nvSpPr>
        <p:spPr>
          <a:xfrm>
            <a:off x="618000" y="4716975"/>
            <a:ext cx="80154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Сроки отправления призов (плакаты, бонусы, сертификаты) за участие в программе — апрель – май</a:t>
            </a:r>
            <a:endParaRPr b="1" sz="900">
              <a:solidFill>
                <a:schemeClr val="lt1"/>
              </a:solidFill>
            </a:endParaRPr>
          </a:p>
        </p:txBody>
      </p:sp>
      <p:grpSp>
        <p:nvGrpSpPr>
          <p:cNvPr id="256" name="Google Shape;256;p35"/>
          <p:cNvGrpSpPr/>
          <p:nvPr/>
        </p:nvGrpSpPr>
        <p:grpSpPr>
          <a:xfrm>
            <a:off x="4507175" y="2117825"/>
            <a:ext cx="1551900" cy="651300"/>
            <a:chOff x="4507175" y="2194025"/>
            <a:chExt cx="1551900" cy="651300"/>
          </a:xfrm>
        </p:grpSpPr>
        <p:sp>
          <p:nvSpPr>
            <p:cNvPr id="257" name="Google Shape;257;p35"/>
            <p:cNvSpPr/>
            <p:nvPr/>
          </p:nvSpPr>
          <p:spPr>
            <a:xfrm>
              <a:off x="4507175" y="2194025"/>
              <a:ext cx="1551900" cy="651300"/>
            </a:xfrm>
            <a:prstGeom prst="roundRect">
              <a:avLst>
                <a:gd fmla="val 6299" name="adj"/>
              </a:avLst>
            </a:prstGeom>
            <a:solidFill>
              <a:srgbClr val="E523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8" name="Google Shape;258;p35"/>
            <p:cNvPicPr preferRelativeResize="0"/>
            <p:nvPr/>
          </p:nvPicPr>
          <p:blipFill rotWithShape="1">
            <a:blip r:embed="rId5">
              <a:alphaModFix/>
            </a:blip>
            <a:srcRect b="46412" l="4232" r="0" t="0"/>
            <a:stretch/>
          </p:blipFill>
          <p:spPr>
            <a:xfrm>
              <a:off x="4892950" y="2221100"/>
              <a:ext cx="804600" cy="6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6191025" y="2035275"/>
            <a:ext cx="2442300" cy="8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33333"/>
                </a:solidFill>
              </a:rPr>
              <a:t>Компенсация</a:t>
            </a:r>
            <a:r>
              <a:rPr b="1" lang="ru" sz="1100">
                <a:solidFill>
                  <a:srgbClr val="333333"/>
                </a:solidFill>
              </a:rPr>
              <a:t> </a:t>
            </a:r>
            <a:r>
              <a:rPr lang="ru" sz="1100">
                <a:solidFill>
                  <a:srgbClr val="333333"/>
                </a:solidFill>
              </a:rPr>
              <a:t>на приобретение продуктов для практического урока в классах с кухней.</a:t>
            </a:r>
            <a:endParaRPr sz="1100">
              <a:solidFill>
                <a:srgbClr val="333333"/>
              </a:solidFill>
            </a:endParaRPr>
          </a:p>
        </p:txBody>
      </p:sp>
      <p:pic>
        <p:nvPicPr>
          <p:cNvPr id="260" name="Google Shape;26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2412" y="2981194"/>
            <a:ext cx="740510" cy="104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3809" y="2981194"/>
            <a:ext cx="740503" cy="104658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6191025" y="3102075"/>
            <a:ext cx="1812900" cy="8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33333"/>
                </a:solidFill>
              </a:rPr>
              <a:t>Благодарственные письма и сертификаты</a:t>
            </a:r>
            <a:r>
              <a:rPr lang="ru" sz="1100">
                <a:solidFill>
                  <a:srgbClr val="333333"/>
                </a:solidFill>
              </a:rPr>
              <a:t> участников.</a:t>
            </a:r>
            <a:endParaRPr sz="1100">
              <a:solidFill>
                <a:srgbClr val="333333"/>
              </a:solidFill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62188" y="1273889"/>
            <a:ext cx="1641300" cy="16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/>
        </p:nvSpPr>
        <p:spPr>
          <a:xfrm>
            <a:off x="519175" y="2369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Участие в группе ВК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269" name="Google Shape;269;p36"/>
          <p:cNvSpPr txBox="1"/>
          <p:nvPr/>
        </p:nvSpPr>
        <p:spPr>
          <a:xfrm>
            <a:off x="535525" y="1134525"/>
            <a:ext cx="4368900" cy="3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Для чего присоединяться к группе: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Пройти регистрацию и получить материалы.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Первыми видеть новости программы и Олимпиады.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Общаться с сообществом.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Вовлекать учеников в уроки и розыгрыши баллов.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Получать поддержку организаторов в чате группы.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5920325" y="661800"/>
            <a:ext cx="3347400" cy="4481700"/>
          </a:xfrm>
          <a:prstGeom prst="round2SameRect">
            <a:avLst>
              <a:gd fmla="val 515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925" y="2671375"/>
            <a:ext cx="1930500" cy="1930500"/>
          </a:xfrm>
          <a:prstGeom prst="roundRect">
            <a:avLst>
              <a:gd fmla="val 11551" name="adj"/>
            </a:avLst>
          </a:prstGeom>
          <a:noFill/>
          <a:ln cap="flat" cmpd="sng" w="762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  <a:effectLst>
            <a:outerShdw blurRad="1042988" rotWithShape="0" algn="bl" dir="5400000" dist="123825">
              <a:srgbClr val="000000">
                <a:alpha val="9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400" y="1626825"/>
            <a:ext cx="1753500" cy="1753500"/>
          </a:xfrm>
          <a:prstGeom prst="roundRect">
            <a:avLst>
              <a:gd fmla="val 11551" name="adj"/>
            </a:avLst>
          </a:prstGeom>
          <a:noFill/>
          <a:ln cap="flat" cmpd="sng" w="762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  <a:effectLst>
            <a:outerShdw blurRad="1042988" rotWithShape="0" algn="bl" dir="5400000" dist="123825">
              <a:srgbClr val="000000">
                <a:alpha val="9000"/>
              </a:srgbClr>
            </a:outerShdw>
          </a:effectLst>
        </p:spPr>
      </p:pic>
      <p:sp>
        <p:nvSpPr>
          <p:cNvPr id="277" name="Google Shape;277;p37"/>
          <p:cNvSpPr txBox="1"/>
          <p:nvPr/>
        </p:nvSpPr>
        <p:spPr>
          <a:xfrm>
            <a:off x="311700" y="76200"/>
            <a:ext cx="8323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solidFill>
                  <a:srgbClr val="00923A"/>
                </a:solidFill>
              </a:rPr>
              <a:t>Мы всегда на связи! </a:t>
            </a:r>
            <a:endParaRPr b="1" sz="3500">
              <a:solidFill>
                <a:srgbClr val="00923A"/>
              </a:solidFill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 b="0" l="1085" r="1085" t="0"/>
          <a:stretch/>
        </p:blipFill>
        <p:spPr>
          <a:xfrm>
            <a:off x="4521963" y="1528630"/>
            <a:ext cx="3897374" cy="2191219"/>
          </a:xfrm>
          <a:prstGeom prst="rect">
            <a:avLst/>
          </a:prstGeom>
          <a:noFill/>
          <a:ln cap="flat" cmpd="sng" w="1143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9" name="Google Shape;279;p37"/>
          <p:cNvSpPr txBox="1"/>
          <p:nvPr/>
        </p:nvSpPr>
        <p:spPr>
          <a:xfrm>
            <a:off x="311700" y="3591525"/>
            <a:ext cx="311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rgbClr val="00923A"/>
                </a:solidFill>
              </a:rPr>
              <a:t>Регистрация</a:t>
            </a:r>
            <a:endParaRPr b="1" sz="3200">
              <a:solidFill>
                <a:srgbClr val="00923A"/>
              </a:solidFill>
            </a:endParaRPr>
          </a:p>
        </p:txBody>
      </p:sp>
      <p:sp>
        <p:nvSpPr>
          <p:cNvPr id="280" name="Google Shape;280;p37"/>
          <p:cNvSpPr/>
          <p:nvPr/>
        </p:nvSpPr>
        <p:spPr>
          <a:xfrm rot="-600519">
            <a:off x="2752023" y="2190022"/>
            <a:ext cx="884092" cy="1677856"/>
          </a:xfrm>
          <a:custGeom>
            <a:rect b="b" l="l" r="r" t="t"/>
            <a:pathLst>
              <a:path extrusionOk="0" h="67113" w="35363">
                <a:moveTo>
                  <a:pt x="11736" y="67113"/>
                </a:moveTo>
                <a:cubicBezTo>
                  <a:pt x="15872" y="65522"/>
                  <a:pt x="20526" y="64556"/>
                  <a:pt x="23838" y="61612"/>
                </a:cubicBezTo>
                <a:cubicBezTo>
                  <a:pt x="33791" y="52765"/>
                  <a:pt x="37087" y="36162"/>
                  <a:pt x="34474" y="23104"/>
                </a:cubicBezTo>
                <a:cubicBezTo>
                  <a:pt x="31760" y="9540"/>
                  <a:pt x="13833" y="0"/>
                  <a:pt x="0" y="0"/>
                </a:cubicBezTo>
              </a:path>
            </a:pathLst>
          </a:custGeom>
          <a:noFill/>
          <a:ln cap="flat" cmpd="sng" w="28575">
            <a:solidFill>
              <a:srgbClr val="FFAD26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311700" y="3048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Преимущества программы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311700" y="1072150"/>
            <a:ext cx="7792800" cy="3814800"/>
          </a:xfrm>
          <a:prstGeom prst="roundRect">
            <a:avLst>
              <a:gd fmla="val 284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54000" spcFirstLastPara="1" rIns="54000" wrap="square" tIns="2700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Char char="●"/>
            </a:pPr>
            <a:r>
              <a:rPr b="1" lang="ru">
                <a:solidFill>
                  <a:srgbClr val="3C4043"/>
                </a:solidFill>
              </a:rPr>
              <a:t>Актуальное содержание, соответствующее официальным рекомендациям</a:t>
            </a:r>
            <a:r>
              <a:rPr lang="ru">
                <a:solidFill>
                  <a:srgbClr val="3C4043"/>
                </a:solidFill>
              </a:rPr>
              <a:t>: </a:t>
            </a:r>
            <a:r>
              <a:rPr i="1" lang="ru">
                <a:solidFill>
                  <a:srgbClr val="3C4043"/>
                </a:solidFill>
              </a:rPr>
              <a:t>осознанное</a:t>
            </a:r>
            <a:r>
              <a:rPr lang="ru">
                <a:solidFill>
                  <a:srgbClr val="3C4043"/>
                </a:solidFill>
              </a:rPr>
              <a:t> питание вместо только</a:t>
            </a:r>
            <a:r>
              <a:rPr lang="ru">
                <a:solidFill>
                  <a:srgbClr val="3C4043"/>
                </a:solidFill>
              </a:rPr>
              <a:t> </a:t>
            </a:r>
            <a:r>
              <a:rPr lang="ru">
                <a:solidFill>
                  <a:srgbClr val="3C4043"/>
                </a:solidFill>
              </a:rPr>
              <a:t>здорового питания.</a:t>
            </a:r>
            <a:r>
              <a:rPr lang="ru">
                <a:solidFill>
                  <a:srgbClr val="3C4043"/>
                </a:solidFill>
              </a:rPr>
              <a:t> Опора на ассоциации</a:t>
            </a:r>
            <a:r>
              <a:rPr lang="ru">
                <a:solidFill>
                  <a:srgbClr val="3C4043"/>
                </a:solidFill>
              </a:rPr>
              <a:t>: «выбор, самостоятельность, вкусная еда</a:t>
            </a:r>
            <a:r>
              <a:rPr lang="ru">
                <a:solidFill>
                  <a:srgbClr val="3C4043"/>
                </a:solidFill>
              </a:rPr>
              <a:t>»</a:t>
            </a:r>
            <a:r>
              <a:rPr lang="ru">
                <a:solidFill>
                  <a:srgbClr val="3C4043"/>
                </a:solidFill>
              </a:rPr>
              <a:t> вместо «ограничения, обязательность, невкусная еда». Ф</a:t>
            </a:r>
            <a:r>
              <a:rPr lang="ru">
                <a:solidFill>
                  <a:srgbClr val="3C4043"/>
                </a:solidFill>
              </a:rPr>
              <a:t>окус на адаптивных практических навыках и понимании себя, своего тела и здоровья.</a:t>
            </a:r>
            <a:endParaRPr>
              <a:solidFill>
                <a:srgbClr val="3C40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1400"/>
              <a:buChar char="●"/>
            </a:pPr>
            <a:r>
              <a:rPr b="1" lang="ru">
                <a:solidFill>
                  <a:srgbClr val="3C4043"/>
                </a:solidFill>
              </a:rPr>
              <a:t>Современн</a:t>
            </a:r>
            <a:r>
              <a:rPr b="1" lang="ru">
                <a:solidFill>
                  <a:srgbClr val="3C4043"/>
                </a:solidFill>
              </a:rPr>
              <a:t>ые педагогические стандарты</a:t>
            </a:r>
            <a:r>
              <a:rPr lang="ru">
                <a:solidFill>
                  <a:srgbClr val="3C4043"/>
                </a:solidFill>
              </a:rPr>
              <a:t>: самостоятельность, развитие</a:t>
            </a:r>
            <a:r>
              <a:rPr lang="ru">
                <a:solidFill>
                  <a:srgbClr val="3C4043"/>
                </a:solidFill>
              </a:rPr>
              <a:t> soft skills, интерактивность, игры, применение принципов педагогического дизайна, современный контент. Опора на доказательный подход при разработке. ФГОС и ФООП.</a:t>
            </a:r>
            <a:endParaRPr>
              <a:solidFill>
                <a:srgbClr val="3C40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1400"/>
              <a:buChar char="●"/>
            </a:pPr>
            <a:r>
              <a:rPr b="1" lang="ru">
                <a:solidFill>
                  <a:srgbClr val="3C4043"/>
                </a:solidFill>
              </a:rPr>
              <a:t>Оптимальный формат и забота о педагогах</a:t>
            </a:r>
            <a:r>
              <a:rPr lang="ru">
                <a:solidFill>
                  <a:srgbClr val="3C4043"/>
                </a:solidFill>
              </a:rPr>
              <a:t>: небольшое количество часов, поддержка, полностью оформленные и готовые материалы и методички.</a:t>
            </a:r>
            <a:endParaRPr>
              <a:solidFill>
                <a:srgbClr val="3C40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C4043"/>
              </a:buClr>
              <a:buSzPts val="1400"/>
              <a:buChar char="●"/>
            </a:pPr>
            <a:r>
              <a:rPr lang="ru">
                <a:solidFill>
                  <a:srgbClr val="3C4043"/>
                </a:solidFill>
              </a:rPr>
              <a:t>Ненавязчивое вовлечение семей.</a:t>
            </a:r>
            <a:endParaRPr>
              <a:solidFill>
                <a:srgbClr val="3C404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3C4043"/>
              </a:buClr>
              <a:buSzPts val="1400"/>
              <a:buChar char="●"/>
            </a:pPr>
            <a:r>
              <a:rPr lang="ru">
                <a:solidFill>
                  <a:srgbClr val="3C4043"/>
                </a:solidFill>
              </a:rPr>
              <a:t>Поддержка участников. </a:t>
            </a:r>
            <a:endParaRPr>
              <a:solidFill>
                <a:srgbClr val="3C40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311700" y="1138625"/>
            <a:ext cx="2029500" cy="3606000"/>
          </a:xfrm>
          <a:prstGeom prst="roundRect">
            <a:avLst>
              <a:gd fmla="val 611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Интерактивные </a:t>
            </a:r>
            <a:r>
              <a:rPr b="1" lang="ru">
                <a:solidFill>
                  <a:schemeClr val="dk1"/>
                </a:solidFill>
              </a:rPr>
              <a:t>теоретические</a:t>
            </a:r>
            <a:r>
              <a:rPr b="1" lang="ru">
                <a:solidFill>
                  <a:schemeClr val="dk1"/>
                </a:solidFill>
              </a:rPr>
              <a:t> уроки в классе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Развенчаем мифы о правильном питании.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Узнаем, какой он – настоящий голод</a:t>
            </a:r>
            <a:r>
              <a:rPr lang="ru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Познакомимся с правилами осознанного и сбалансированного питания.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2649200" y="1138625"/>
            <a:ext cx="2029500" cy="3606000"/>
          </a:xfrm>
          <a:prstGeom prst="roundRect">
            <a:avLst>
              <a:gd fmla="val 742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Интерактивные практические уроки с кухней или без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У</a:t>
            </a:r>
            <a:r>
              <a:rPr lang="ru" sz="1200">
                <a:solidFill>
                  <a:schemeClr val="dk1"/>
                </a:solidFill>
              </a:rPr>
              <a:t>знаем, как распознать насыщение.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Сформулируем правила вдумчивого приёма пищи.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Научимся распознавать тонкости вкуса.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4986700" y="1138625"/>
            <a:ext cx="2029500" cy="1608900"/>
          </a:xfrm>
          <a:prstGeom prst="roundRect">
            <a:avLst>
              <a:gd fmla="val 832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Домашний урок-готовка и семейная игра</a:t>
            </a:r>
            <a:endParaRPr b="1" sz="1500"/>
          </a:p>
        </p:txBody>
      </p:sp>
      <p:sp>
        <p:nvSpPr>
          <p:cNvPr id="79" name="Google Shape;79;p16"/>
          <p:cNvSpPr/>
          <p:nvPr/>
        </p:nvSpPr>
        <p:spPr>
          <a:xfrm>
            <a:off x="424075" y="1214913"/>
            <a:ext cx="241800" cy="248100"/>
          </a:xfrm>
          <a:prstGeom prst="roundRect">
            <a:avLst>
              <a:gd fmla="val 35047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1</a:t>
            </a:r>
            <a:endParaRPr sz="11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2779263" y="1214929"/>
            <a:ext cx="241800" cy="248100"/>
          </a:xfrm>
          <a:prstGeom prst="roundRect">
            <a:avLst>
              <a:gd fmla="val 35047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2</a:t>
            </a:r>
            <a:endParaRPr sz="11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5099525" y="1219746"/>
            <a:ext cx="241800" cy="248100"/>
          </a:xfrm>
          <a:prstGeom prst="roundRect">
            <a:avLst>
              <a:gd fmla="val 35047" name="adj"/>
            </a:avLst>
          </a:prstGeom>
          <a:solidFill>
            <a:srgbClr val="FFAD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3</a:t>
            </a:r>
            <a:endParaRPr sz="11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4986700" y="2932675"/>
            <a:ext cx="3937200" cy="1812000"/>
          </a:xfrm>
          <a:prstGeom prst="roundRect">
            <a:avLst>
              <a:gd fmla="val 832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Методрекомендации и дополнительные материалы</a:t>
            </a:r>
            <a:r>
              <a:rPr b="1" lang="ru">
                <a:solidFill>
                  <a:schemeClr val="dk1"/>
                </a:solidFill>
              </a:rPr>
              <a:t> </a:t>
            </a:r>
            <a:r>
              <a:rPr lang="ru">
                <a:solidFill>
                  <a:schemeClr val="dk1"/>
                </a:solidFill>
              </a:rPr>
              <a:t>для закрепляющих активностей на основе классных соревнований, внеурочных школьных мероприятий.</a:t>
            </a:r>
            <a:endParaRPr sz="1500"/>
          </a:p>
        </p:txBody>
      </p:sp>
      <p:sp>
        <p:nvSpPr>
          <p:cNvPr id="83" name="Google Shape;83;p16"/>
          <p:cNvSpPr/>
          <p:nvPr/>
        </p:nvSpPr>
        <p:spPr>
          <a:xfrm>
            <a:off x="5099525" y="3013796"/>
            <a:ext cx="241800" cy="248100"/>
          </a:xfrm>
          <a:prstGeom prst="roundRect">
            <a:avLst>
              <a:gd fmla="val 35047" name="adj"/>
            </a:avLst>
          </a:prstGeom>
          <a:solidFill>
            <a:srgbClr val="FFAD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4</a:t>
            </a:r>
            <a:endParaRPr sz="11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367" y="1309875"/>
            <a:ext cx="472763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7122900" y="1945325"/>
            <a:ext cx="1907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Основано на рекомендациях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проекта Роспотребнадзора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 </a:t>
            </a:r>
            <a:r>
              <a:rPr lang="ru" sz="800" u="sng">
                <a:solidFill>
                  <a:srgbClr val="E5232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«Здоровое питание»</a:t>
            </a:r>
            <a:endParaRPr sz="800">
              <a:solidFill>
                <a:srgbClr val="E52322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11700" y="3048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Содержание</a:t>
            </a:r>
            <a:r>
              <a:rPr b="1" lang="ru" sz="2700">
                <a:solidFill>
                  <a:srgbClr val="00923A"/>
                </a:solidFill>
              </a:rPr>
              <a:t> программы</a:t>
            </a:r>
            <a:endParaRPr b="1" sz="2700">
              <a:solidFill>
                <a:srgbClr val="00923A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 rot="5400000">
            <a:off x="3920325" y="-85825"/>
            <a:ext cx="1309000" cy="91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311700" y="381000"/>
            <a:ext cx="5779800" cy="22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rgbClr val="00923A"/>
                </a:solidFill>
              </a:rPr>
              <a:t>Как принять участие?</a:t>
            </a:r>
            <a:endParaRPr b="1" sz="5400">
              <a:solidFill>
                <a:srgbClr val="00923A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00923A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923A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1752600" y="1055850"/>
            <a:ext cx="70347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1. </a:t>
            </a:r>
            <a:r>
              <a:rPr b="1" lang="ru" sz="1500">
                <a:solidFill>
                  <a:schemeClr val="dk1"/>
                </a:solidFill>
              </a:rPr>
              <a:t>Регистрация на сайте</a:t>
            </a:r>
            <a:r>
              <a:rPr lang="ru" sz="1500">
                <a:solidFill>
                  <a:schemeClr val="dk1"/>
                </a:solidFill>
              </a:rPr>
              <a:t>  </a:t>
            </a:r>
            <a:br>
              <a:rPr b="1" lang="ru" sz="10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Получите все материалы к урокам, доступ к сообществу программы.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2. </a:t>
            </a:r>
            <a:r>
              <a:rPr b="1" lang="ru" sz="1500">
                <a:solidFill>
                  <a:schemeClr val="dk1"/>
                </a:solidFill>
              </a:rPr>
              <a:t>Подготовка к урокам</a:t>
            </a:r>
            <a:r>
              <a:rPr lang="ru" sz="1500">
                <a:solidFill>
                  <a:schemeClr val="dk1"/>
                </a:solidFill>
              </a:rPr>
              <a:t>  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Согласуйте и добавьте уроки в расписание, проинформируйте детей и родителей.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3. Прохождение тестирования учениками</a:t>
            </a:r>
            <a:r>
              <a:rPr b="1" lang="ru" sz="1500">
                <a:solidFill>
                  <a:schemeClr val="dk1"/>
                </a:solidFill>
              </a:rPr>
              <a:t>  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Попросите учеников пройти тест до уроков, чтобы получить возможность выиграть баллы на Выручай-карту.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4. </a:t>
            </a:r>
            <a:r>
              <a:rPr b="1" lang="ru" sz="1500">
                <a:solidFill>
                  <a:schemeClr val="dk1"/>
                </a:solidFill>
              </a:rPr>
              <a:t>Проведение уроков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Проведите уроки, сделайте</a:t>
            </a:r>
            <a:r>
              <a:rPr lang="ru" sz="1200">
                <a:solidFill>
                  <a:schemeClr val="dk1"/>
                </a:solidFill>
              </a:rPr>
              <a:t> фото</a:t>
            </a:r>
            <a:r>
              <a:rPr lang="ru" sz="1200">
                <a:solidFill>
                  <a:schemeClr val="dk1"/>
                </a:solidFill>
              </a:rPr>
              <a:t>, дайте домашнее задание, поделитесь обратной связью.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5. </a:t>
            </a:r>
            <a:r>
              <a:rPr b="1" lang="ru" sz="1500">
                <a:solidFill>
                  <a:schemeClr val="dk1"/>
                </a:solidFill>
              </a:rPr>
              <a:t>Повторное тестирование учеников в Олимпиаде и опрос педагогов</a:t>
            </a:r>
            <a:br>
              <a:rPr b="1" lang="ru" sz="15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Зарегистрируйте учеников в Олимпиаде</a:t>
            </a:r>
            <a:r>
              <a:rPr lang="ru" sz="1200">
                <a:solidFill>
                  <a:schemeClr val="dk1"/>
                </a:solidFill>
              </a:rPr>
              <a:t> и расскажите нам как прошли уроки.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6. </a:t>
            </a:r>
            <a:r>
              <a:rPr b="1" lang="ru" sz="1500">
                <a:solidFill>
                  <a:schemeClr val="dk1"/>
                </a:solidFill>
              </a:rPr>
              <a:t>Получение подарков и бонусов</a:t>
            </a:r>
            <a:r>
              <a:rPr lang="ru" sz="1500">
                <a:solidFill>
                  <a:schemeClr val="dk1"/>
                </a:solidFill>
              </a:rPr>
              <a:t>  </a:t>
            </a:r>
            <a:br>
              <a:rPr lang="ru" sz="15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Получите сертификаты, благодарности, призы за победы в Олимпиаде и другие бонусы.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527252" y="1167800"/>
            <a:ext cx="1057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lt1"/>
                </a:solidFill>
              </a:rPr>
              <a:t>до 15 марта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99" name="Google Shape;99;p18"/>
          <p:cNvSpPr/>
          <p:nvPr/>
        </p:nvSpPr>
        <p:spPr>
          <a:xfrm>
            <a:off x="527252" y="2475300"/>
            <a:ext cx="1057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 1 апреля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527252" y="3782800"/>
            <a:ext cx="1057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 9 апреля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527252" y="4394875"/>
            <a:ext cx="1057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до 30 мая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Этапы программы</a:t>
            </a:r>
            <a:endParaRPr b="1" sz="2700">
              <a:solidFill>
                <a:srgbClr val="00923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025" y="3114050"/>
            <a:ext cx="1566300" cy="1566300"/>
          </a:xfrm>
          <a:prstGeom prst="roundRect">
            <a:avLst>
              <a:gd fmla="val 11551" name="adj"/>
            </a:avLst>
          </a:prstGeom>
          <a:noFill/>
          <a:ln cap="flat" cmpd="sng" w="76200">
            <a:solidFill>
              <a:srgbClr val="00923A"/>
            </a:solidFill>
            <a:prstDash val="solid"/>
            <a:round/>
            <a:headEnd len="sm" w="sm" type="none"/>
            <a:tailEnd len="sm" w="sm" type="none"/>
          </a:ln>
          <a:effectLst>
            <a:outerShdw blurRad="1042988" rotWithShape="0" algn="bl" dir="5400000" dist="123825">
              <a:srgbClr val="000000">
                <a:alpha val="9000"/>
              </a:srgbClr>
            </a:outerShdw>
          </a:effectLst>
        </p:spPr>
      </p:pic>
      <p:sp>
        <p:nvSpPr>
          <p:cNvPr id="108" name="Google Shape;108;p19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Регистрация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64100" y="971000"/>
            <a:ext cx="3810000" cy="18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Заполните короткую форму регистрации в диалогах в группе ВКонтакте. </a:t>
            </a:r>
            <a:endParaRPr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333333"/>
                </a:solidFill>
              </a:rPr>
              <a:t>После регистрации вы получите доступ ко всем материалам и будете добавлены в список участников. </a:t>
            </a:r>
            <a:endParaRPr b="1" sz="1600">
              <a:solidFill>
                <a:srgbClr val="333333"/>
              </a:solidFill>
            </a:endParaRPr>
          </a:p>
        </p:txBody>
      </p:sp>
      <p:grpSp>
        <p:nvGrpSpPr>
          <p:cNvPr id="110" name="Google Shape;110;p19"/>
          <p:cNvGrpSpPr/>
          <p:nvPr/>
        </p:nvGrpSpPr>
        <p:grpSpPr>
          <a:xfrm>
            <a:off x="4393559" y="299840"/>
            <a:ext cx="4986117" cy="4663970"/>
            <a:chOff x="4923929" y="796000"/>
            <a:chExt cx="3925150" cy="3671550"/>
          </a:xfrm>
        </p:grpSpPr>
        <p:pic>
          <p:nvPicPr>
            <p:cNvPr id="111" name="Google Shape;11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23929" y="796000"/>
              <a:ext cx="3925150" cy="367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9"/>
            <p:cNvPicPr preferRelativeResize="0"/>
            <p:nvPr/>
          </p:nvPicPr>
          <p:blipFill rotWithShape="1">
            <a:blip r:embed="rId5">
              <a:alphaModFix/>
            </a:blip>
            <a:srcRect b="0" l="0" r="0" t="38893"/>
            <a:stretch/>
          </p:blipFill>
          <p:spPr>
            <a:xfrm rot="10800000">
              <a:off x="6030475" y="1814125"/>
              <a:ext cx="1589400" cy="2103300"/>
            </a:xfrm>
            <a:prstGeom prst="round1Rect">
              <a:avLst>
                <a:gd fmla="val 19405" name="adj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Подготовка к урокам</a:t>
            </a:r>
            <a:endParaRPr b="1" sz="2700">
              <a:solidFill>
                <a:srgbClr val="00923A"/>
              </a:solidFill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1396250" y="1123400"/>
            <a:ext cx="6763500" cy="35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333333"/>
                </a:solidFill>
              </a:rPr>
              <a:t>Изучите материалы уроков. </a:t>
            </a:r>
            <a:endParaRPr b="1" sz="16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333333"/>
                </a:solidFill>
              </a:rPr>
              <a:t>Выберите класс, в котором вы проведете уроки.</a:t>
            </a:r>
            <a:br>
              <a:rPr lang="ru" sz="1500">
                <a:solidFill>
                  <a:srgbClr val="333333"/>
                </a:solidFill>
              </a:rPr>
            </a:br>
            <a:r>
              <a:rPr lang="ru" sz="1300">
                <a:solidFill>
                  <a:srgbClr val="333333"/>
                </a:solidFill>
              </a:rPr>
              <a:t>Программа ориентирована на учеников 4-8 классов общеобразовательных школ, но может быть адаптирована для любого возраста.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33333"/>
                </a:solidFill>
              </a:rPr>
              <a:t>Выберите частью какой деятельности станут уроки.</a:t>
            </a:r>
            <a:br>
              <a:rPr lang="ru" sz="1500">
                <a:solidFill>
                  <a:srgbClr val="333333"/>
                </a:solidFill>
              </a:rPr>
            </a:br>
            <a:r>
              <a:rPr lang="ru" sz="1300">
                <a:solidFill>
                  <a:srgbClr val="333333"/>
                </a:solidFill>
              </a:rPr>
              <a:t>Уроки можно провести в рамках классных часов, внеурочной деятельности или уроки можно интегрировать в учебный план по таким предметам, как «Окружающий мир», «Обществознание», «Биология» или «Технология».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33333"/>
                </a:solidFill>
              </a:rPr>
              <a:t>Согласуйте проведение и добавьте уроки в расписание.</a:t>
            </a:r>
            <a:endParaRPr b="1" sz="15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ru" sz="1500">
                <a:solidFill>
                  <a:srgbClr val="333333"/>
                </a:solidFill>
              </a:rPr>
              <a:t>Проинформируйте других педагогов, школьников и их родителей.</a:t>
            </a:r>
            <a:br>
              <a:rPr lang="ru" sz="1700">
                <a:solidFill>
                  <a:srgbClr val="333333"/>
                </a:solidFill>
              </a:rPr>
            </a:br>
            <a:r>
              <a:rPr lang="ru" sz="1400">
                <a:solidFill>
                  <a:srgbClr val="333333"/>
                </a:solidFill>
              </a:rPr>
              <a:t>Рекомендуется позиционировать урок о здоровом питании как развлекательный интерактивный формат.</a:t>
            </a:r>
            <a:endParaRPr b="1" sz="1700">
              <a:solidFill>
                <a:srgbClr val="333333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527251" y="1217100"/>
            <a:ext cx="754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Шаг 1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527251" y="1654475"/>
            <a:ext cx="754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Шаг 2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527251" y="2463088"/>
            <a:ext cx="754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Шаг 3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527251" y="3421775"/>
            <a:ext cx="754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Шаг 4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527251" y="3895400"/>
            <a:ext cx="754200" cy="312000"/>
          </a:xfrm>
          <a:prstGeom prst="roundRect">
            <a:avLst>
              <a:gd fmla="val 50000" name="adj"/>
            </a:avLst>
          </a:prstGeom>
          <a:solidFill>
            <a:srgbClr val="009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lt1"/>
                </a:solidFill>
              </a:rPr>
              <a:t>Шаг 5</a:t>
            </a:r>
            <a:endParaRPr b="1"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464100" y="228600"/>
            <a:ext cx="832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00923A"/>
                </a:solidFill>
              </a:rPr>
              <a:t>Материалы</a:t>
            </a:r>
            <a:endParaRPr b="1" sz="2700">
              <a:solidFill>
                <a:srgbClr val="00923A"/>
              </a:solidFill>
            </a:endParaRPr>
          </a:p>
        </p:txBody>
      </p:sp>
      <p:graphicFrame>
        <p:nvGraphicFramePr>
          <p:cNvPr id="129" name="Google Shape;129;p21"/>
          <p:cNvGraphicFramePr/>
          <p:nvPr/>
        </p:nvGraphicFramePr>
        <p:xfrm>
          <a:off x="540300" y="96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{09CB4E87-8F1F-47C9-B8AC-4AAAAD595071}</a:tableStyleId>
              </a:tblPr>
              <a:tblGrid>
                <a:gridCol w="2666325"/>
                <a:gridCol w="5656875"/>
              </a:tblGrid>
              <a:tr h="51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Информационные документы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Методические рекомендации.</a:t>
                      </a:r>
                      <a:br>
                        <a:rPr lang="ru" sz="1000">
                          <a:solidFill>
                            <a:schemeClr val="dk1"/>
                          </a:solidFill>
                        </a:rPr>
                      </a:br>
                      <a:r>
                        <a:rPr lang="ru" sz="1000"/>
                        <a:t>Памятка-инструкция.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Теоретические</a:t>
                      </a:r>
                      <a:r>
                        <a:rPr b="1" lang="ru" sz="1000"/>
                        <a:t> уроки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Про осознанное питание.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</a:t>
                      </a:r>
                      <a:r>
                        <a:rPr lang="ru" sz="1000"/>
                        <a:t>ро сбалансированное питание.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Практические уроки без кухни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Практический урок без кухни.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Практический урок для закрепления материала.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Практический урок </a:t>
                      </a:r>
                      <a:br>
                        <a:rPr b="1" lang="ru" sz="1000"/>
                      </a:br>
                      <a:r>
                        <a:rPr b="1" lang="ru" sz="1000"/>
                        <a:t>в классе с кухней 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Выберите один из трёх рецептов или проведите три урока. 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Бургер, поке или банановые панкейки.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Домашний урок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Предложите детям приготовить дома один из трёх рецептов 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или все три. Сэндвич, гранола или салат.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b="1" lang="ru" sz="1000"/>
                        <a:t>Дополнительные </a:t>
                      </a:r>
                      <a:br>
                        <a:rPr b="1" lang="ru" sz="1000"/>
                      </a:br>
                      <a:r>
                        <a:rPr b="1" lang="ru" sz="1000"/>
                        <a:t>материалы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Плакат «Есть или не есть».</a:t>
                      </a:r>
                      <a:br>
                        <a:rPr lang="ru" sz="1000"/>
                      </a:br>
                      <a:r>
                        <a:rPr lang="ru" sz="1000"/>
                        <a:t>Плакат «Есть или не есть. Что ты чувствуешь?».</a:t>
                      </a:r>
                      <a:br>
                        <a:rPr lang="ru" sz="1000"/>
                      </a:br>
                      <a:r>
                        <a:rPr lang="ru" sz="1000"/>
                        <a:t>Плакат «Что нужно твоему организму?».</a:t>
                      </a:r>
                      <a:br>
                        <a:rPr lang="ru" sz="1000"/>
                      </a:br>
                      <a:r>
                        <a:rPr lang="ru" sz="1000"/>
                        <a:t>Плакат «Твоя идеальная тарелка».</a:t>
                      </a:r>
                      <a:br>
                        <a:rPr lang="ru" sz="1000"/>
                      </a:br>
                      <a:r>
                        <a:rPr lang="ru" sz="1000"/>
                        <a:t>Плакат «Бинго осознанного питания».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Карточная игра «Семейная кухня».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649" y="3166175"/>
            <a:ext cx="1350576" cy="17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3652" y="969500"/>
            <a:ext cx="1350575" cy="75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3662" y="1970418"/>
            <a:ext cx="1350574" cy="95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