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0"/>
  </p:notesMasterIdLst>
  <p:handoutMasterIdLst>
    <p:handoutMasterId r:id="rId11"/>
  </p:handoutMasterIdLst>
  <p:sldIdLst>
    <p:sldId id="295" r:id="rId3"/>
    <p:sldId id="296" r:id="rId4"/>
    <p:sldId id="318" r:id="rId5"/>
    <p:sldId id="302" r:id="rId6"/>
    <p:sldId id="319" r:id="rId7"/>
    <p:sldId id="320" r:id="rId8"/>
    <p:sldId id="258" r:id="rId9"/>
  </p:sldIdLst>
  <p:sldSz cx="12192000" cy="6858000"/>
  <p:notesSz cx="6810375" cy="9942513"/>
  <p:embeddedFontLst>
    <p:embeddedFont>
      <p:font typeface="Bahnschrift SemiLight" panose="020B0502040204020203" pitchFamily="34" charset="0"/>
      <p:regular r:id="rId12"/>
    </p:embeddedFont>
    <p:embeddedFont>
      <p:font typeface="Panton Bold" panose="020B0604020202020204" charset="0"/>
      <p:bold r:id="rId13"/>
    </p:embeddedFont>
    <p:embeddedFont>
      <p:font typeface="Panton" panose="020B0604020202020204" charset="0"/>
      <p:regular r:id="rId14"/>
      <p:bold r:id="rId15"/>
      <p:italic r:id="rId16"/>
      <p:boldItalic r:id="rId17"/>
    </p:embeddedFont>
    <p:embeddedFont>
      <p:font typeface="Panton SemiBold" panose="020B0604020202020204" charset="0"/>
      <p:regular r:id="rId18"/>
      <p:bold r:id="rId19"/>
      <p:italic r:id="rId20"/>
      <p:boldItalic r:id="rId21"/>
    </p:embeddedFont>
    <p:embeddedFont>
      <p:font typeface="Open Sans Bold" panose="020B0604020202020204" charset="0"/>
      <p:bold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Open Sans" panose="020B0604020202020204" charset="0"/>
      <p:regular r:id="rId25"/>
      <p:bold r:id="rId26"/>
      <p:italic r:id="rId27"/>
      <p:boldItalic r:id="rId28"/>
    </p:embeddedFont>
    <p:embeddedFont>
      <p:font typeface="PP Pangram Sans Semibold" panose="020B0604020202020204" charset="-52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3" pos="325" userDrawn="1">
          <p15:clr>
            <a:srgbClr val="A4A3A4"/>
          </p15:clr>
        </p15:guide>
        <p15:guide id="4" orient="horz" pos="32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8" pos="7333" userDrawn="1">
          <p15:clr>
            <a:srgbClr val="A4A3A4"/>
          </p15:clr>
        </p15:guide>
        <p15:guide id="9" pos="7673" userDrawn="1">
          <p15:clr>
            <a:srgbClr val="A4A3A4"/>
          </p15:clr>
        </p15:guide>
        <p15:guide id="10" orient="horz" pos="3986" userDrawn="1">
          <p15:clr>
            <a:srgbClr val="A4A3A4"/>
          </p15:clr>
        </p15:guide>
        <p15:guide id="11" orient="horz" pos="3589" userDrawn="1">
          <p15:clr>
            <a:srgbClr val="A4A3A4"/>
          </p15:clr>
        </p15:guide>
        <p15:guide id="14" pos="5166" userDrawn="1">
          <p15:clr>
            <a:srgbClr val="A4A3A4"/>
          </p15:clr>
        </p15:guide>
        <p15:guide id="15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DC2"/>
    <a:srgbClr val="C2250F"/>
    <a:srgbClr val="2B328A"/>
    <a:srgbClr val="B7E5FF"/>
    <a:srgbClr val="E73136"/>
    <a:srgbClr val="E9EEF1"/>
    <a:srgbClr val="E53014"/>
    <a:srgbClr val="F5F5F5"/>
    <a:srgbClr val="F8F8F8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94" autoAdjust="0"/>
    <p:restoredTop sz="93971" autoAdjust="0"/>
  </p:normalViewPr>
  <p:slideViewPr>
    <p:cSldViewPr snapToGrid="0">
      <p:cViewPr>
        <p:scale>
          <a:sx n="66" d="100"/>
          <a:sy n="66" d="100"/>
        </p:scale>
        <p:origin x="-2514" y="-1044"/>
      </p:cViewPr>
      <p:guideLst>
        <p:guide orient="horz" pos="323"/>
        <p:guide orient="horz" pos="913"/>
        <p:guide orient="horz" pos="3986"/>
        <p:guide orient="horz" pos="3589"/>
        <p:guide pos="325"/>
        <p:guide pos="7333"/>
        <p:guide pos="7673"/>
        <p:guide pos="5166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21" Type="http://schemas.openxmlformats.org/officeDocument/2006/relationships/font" Target="fonts/font10.fntdata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font" Target="fonts/font2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24" Type="http://schemas.openxmlformats.org/officeDocument/2006/relationships/font" Target="fonts/font13.fntdata"/><Relationship Id="rId32" Type="http://schemas.openxmlformats.org/officeDocument/2006/relationships/font" Target="fonts/font21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07436-7B2F-4DEE-91F2-474715898BA1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F7B80-AFF6-4B89-874A-FC878A322D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320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49CAE1-CB73-422B-BD26-8924DFB4FF53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77373-942C-4C9A-980A-61C61D027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871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77373-942C-4C9A-980A-61C61D02701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908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77373-942C-4C9A-980A-61C61D02701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908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77373-942C-4C9A-980A-61C61D02701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734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4FC310-3F69-862E-8F69-E80116880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B85F7B4-08AD-F0C5-1831-D0B6EC2902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CB81917-AFF4-5445-7A99-F00068DBB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31E5-504E-48DE-988B-09EC9C101D40}" type="datetime1">
              <a:rPr lang="ru-RU" smtClean="0"/>
              <a:t>26.07.2024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2503BC6-C4B5-6742-CFEA-29A700CBB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6902935-EEED-137D-108A-84E0EA423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01B5-3382-4675-85FB-44706BBCC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234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C3CA2E-27EF-54DB-3593-D349D8A92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3C61E8A-D528-3155-052B-4AC220E9ED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A2E497B-0DD3-53AB-2E8F-501DF040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1058A-62BB-4182-A03E-A8C5F19E183D}" type="datetime1">
              <a:rPr lang="ru-RU" smtClean="0"/>
              <a:t>26.07.2024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A137103-815C-4320-3B1A-EA59D6785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5B73278-A8B8-B660-2927-A2CECA0C7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01B5-3382-4675-85FB-44706BBCC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165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1A683B07-6EBD-C4F9-8018-0A0AB41D05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296C346-7E02-21F4-1703-CF89F0E18C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0374E34-E92B-0A57-FD95-54A97966E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C38DA-5D0A-4DC8-A3E7-EC26768EBBD1}" type="datetime1">
              <a:rPr lang="ru-RU" smtClean="0"/>
              <a:t>26.07.2024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CDEDB9F-CD4B-61CC-3A7C-717FBB43E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929856C-83EB-C3EE-6890-C2B7D37C2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01B5-3382-4675-85FB-44706BBCC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262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B14EF91-FC9D-52CB-8752-9E72E7652E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 flipH="1">
            <a:off x="0" y="-2856443"/>
            <a:ext cx="12192000" cy="66590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68B3A7-F6A5-B3EF-0B1B-2BD8D30781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425B868-6340-D21D-18E2-7EAE865543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315A07-25C0-1ED2-5EC3-52646CC32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56E31-28DF-4ECD-8F9D-B49A78E1266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82D32AB-DCA3-DA0A-5294-EAB50F493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D510D72B-6434-DC4A-A382-951B0FCB8A9C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838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xmlns="" id="{2F4E68B2-536E-B2A8-0785-11C22B3BC0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5000"/>
          </a:blip>
          <a:srcRect b="63697"/>
          <a:stretch/>
        </p:blipFill>
        <p:spPr>
          <a:xfrm>
            <a:off x="3348196" y="5658701"/>
            <a:ext cx="8834930" cy="1216545"/>
          </a:xfrm>
          <a:prstGeom prst="rect">
            <a:avLst/>
          </a:prstGeom>
        </p:spPr>
      </p:pic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xmlns="" id="{247E3093-A6AC-3F5F-E725-50E8FE4713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5000"/>
          </a:blip>
          <a:srcRect l="1152" t="93713" r="1318"/>
          <a:stretch/>
        </p:blipFill>
        <p:spPr>
          <a:xfrm>
            <a:off x="1" y="0"/>
            <a:ext cx="12192000" cy="185160"/>
          </a:xfrm>
          <a:prstGeom prst="rect">
            <a:avLst/>
          </a:prstGeom>
        </p:spPr>
      </p:pic>
      <p:sp>
        <p:nvSpPr>
          <p:cNvPr id="7" name="Triangle 6">
            <a:extLst>
              <a:ext uri="{FF2B5EF4-FFF2-40B4-BE49-F238E27FC236}">
                <a16:creationId xmlns:a16="http://schemas.microsoft.com/office/drawing/2014/main" xmlns="" id="{28473ADB-510C-2812-D343-F5CE561D4D83}"/>
              </a:ext>
            </a:extLst>
          </p:cNvPr>
          <p:cNvSpPr/>
          <p:nvPr userDrawn="1"/>
        </p:nvSpPr>
        <p:spPr>
          <a:xfrm>
            <a:off x="1" y="5862918"/>
            <a:ext cx="1108038" cy="1013758"/>
          </a:xfrm>
          <a:prstGeom prst="triangle">
            <a:avLst>
              <a:gd name="adj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D6DA18-B14F-CAC2-450B-DCE653AC8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rgbClr val="0070C0"/>
                </a:solidFill>
                <a:latin typeface="Panton Bold" panose="00000800000000000000" pitchFamily="2" charset="-52"/>
              </a:defRPr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E8232C-212D-344F-C183-7A2ED16E3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0124"/>
            <a:ext cx="10515600" cy="4351338"/>
          </a:xfrm>
        </p:spPr>
        <p:txBody>
          <a:bodyPr/>
          <a:lstStyle>
            <a:lvl1pPr>
              <a:defRPr>
                <a:solidFill>
                  <a:srgbClr val="0DADCE"/>
                </a:solidFill>
                <a:latin typeface="Panton" panose="00000500000000000000" pitchFamily="2" charset="-52"/>
              </a:defRPr>
            </a:lvl1pPr>
            <a:lvl2pPr>
              <a:defRPr>
                <a:solidFill>
                  <a:srgbClr val="0DADCE"/>
                </a:solidFill>
                <a:latin typeface="Panton" panose="00000500000000000000" pitchFamily="2" charset="-52"/>
              </a:defRPr>
            </a:lvl2pPr>
            <a:lvl3pPr>
              <a:defRPr>
                <a:solidFill>
                  <a:srgbClr val="0DADCE"/>
                </a:solidFill>
                <a:latin typeface="Panton" panose="00000500000000000000" pitchFamily="2" charset="-52"/>
              </a:defRPr>
            </a:lvl3pPr>
            <a:lvl4pPr>
              <a:defRPr>
                <a:solidFill>
                  <a:srgbClr val="0DADCE"/>
                </a:solidFill>
                <a:latin typeface="Panton" panose="00000500000000000000" pitchFamily="2" charset="-52"/>
              </a:defRPr>
            </a:lvl4pPr>
            <a:lvl5pPr>
              <a:defRPr>
                <a:solidFill>
                  <a:srgbClr val="0DADCE"/>
                </a:solidFill>
                <a:latin typeface="Panton" panose="00000500000000000000" pitchFamily="2" charset="-52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521306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B1D59E-59A6-190D-EDBA-B205F4EE9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4453E92-4D60-66C4-E536-D519E4E49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A9EB1E-32E1-D677-94C8-237A10408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C164F-FA7E-494A-B9FA-26E978F48E3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D19B6D-444A-1393-E517-D48FDFB32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442F2B-AC9F-0632-302D-5CA739B20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D72B-6434-DC4A-A382-951B0FCB8A9C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037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A15683-D2D8-B583-1F6E-36F1EB570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EA5ADD-DFE4-92CB-4C49-0D795F4668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7865892-2FF0-BFF0-5E48-D607828895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FDFAF0D-B720-2E83-D112-0E8826098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6152E-BBF1-421B-85C0-AC9CB5AF65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CE516B-DCD4-3A8B-8483-37D90F9AC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23B0999-E53D-EDCC-5BDF-583FDA0E8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D72B-6434-DC4A-A382-951B0FCB8A9C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694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DE8489-31A3-9440-1C55-02E75A628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CF582E4-F836-E784-FA27-09D177D93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58A5789-148E-9F6E-FC72-43407D482F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2032A60-47B8-0026-2930-2207ED78B8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FDBEDE4-315F-EE3B-1F29-B57CAEC2AF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9761EF8-ADC1-3495-42DF-EC92FD03F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E5B17-A585-4B44-9574-10C44C26EC6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BB68231-9521-6BA0-8A88-FB539AE6F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85EDAFF-E90C-8B38-9DC4-A8AC38D4B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D72B-6434-DC4A-A382-951B0FCB8A9C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759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504C2C-A7CA-5117-CE55-5317120CF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7DA5EE9-B7C6-D85F-8DD9-68B9F3B1E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5DD8-1A1E-486F-A8B8-59EDC69B189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06F588E-5A5A-331B-8BD8-18E00BAA2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CDBD13B-73CF-7D82-0519-EFA227B47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D72B-6434-DC4A-A382-951B0FCB8A9C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7087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70CC518-079C-627F-8DF9-CBDB4217B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51D9-F559-41B3-AA21-CCC5DEDEC0F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24DD6F4-EC50-4250-1309-79C8F15B4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28E8B08-78BF-24E4-DEE9-80E3353BC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D72B-6434-DC4A-A382-951B0FCB8A9C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9443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FC1678-2182-3E22-B3E5-EE71E793A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7DD111-85A4-7F36-7CAC-11E446475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6B13F9B-7583-F6C5-4571-5F8DC1302A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7671CA2-F058-C7FA-E2FA-6C187C1A2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436E-04B1-40D5-995D-5F0A224B8A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B8FF8E9-7DAD-EB64-6621-12FB8A2CA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8DCB3F1-4E20-E759-2C0C-EF198A52D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D72B-6434-DC4A-A382-951B0FCB8A9C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689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5F72F2-018A-04C1-BA33-9A0E8DDED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2BE7FA1-5079-9E4D-1980-51542081B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418D7BF-2FED-1ABC-F0BB-8D74C1F5F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4ED59-BEBF-426A-A814-E56E3ADCC01E}" type="datetime1">
              <a:rPr lang="ru-RU" smtClean="0"/>
              <a:t>26.07.2024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A0D6188-BEB0-2F43-640C-90DD442CF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1CB6C34-A035-7983-D32A-29CB4CCAA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01B5-3382-4675-85FB-44706BBCC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174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D4D603-C410-747E-88B1-ED622578C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28DC91F-B272-7388-D12C-CD8A8D226A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BBD80DE-757F-5032-DB71-BEC259AB33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9F18109-8B49-30CF-AF84-B9EBA3302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BD46-D617-45FC-952B-E7F22BD2A0C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2515932-0799-4ED2-08AD-CF613C711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8957964-A3C7-BC23-479A-65B64DC3C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D72B-6434-DC4A-A382-951B0FCB8A9C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2083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C31BED-4643-84FE-C5D9-2DD79F8A0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CBBD520-4BA3-09B2-19D9-E38026AFE3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58A3245-CAF1-87D0-F47C-A14079CA3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4E833-DD1E-4BFB-81B7-1C63BED2D83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48AF0FA-BB91-F253-123D-110D4404B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937C39E-5368-3EC3-EFBD-1933AFC22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D72B-6434-DC4A-A382-951B0FCB8A9C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8623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9844010-1179-6DA4-AE25-3A0D60CFE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1175847-64B0-91EE-C7D3-7EC759A3E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CAB151-B517-FDD6-E2D0-193C81A12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48B52-A3EA-4A53-91D4-D7F5D55BDCD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AD33205-7579-F408-EFA4-406672C98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40CAEF-34DB-6C32-6468-D58AC4038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D72B-6434-DC4A-A382-951B0FCB8A9C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827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045ACE-7DB2-6CBB-87C3-88A718E67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1BF189B-0747-C2BE-47D3-B5591DFB5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7C1CA8C-9C55-4617-5A9C-B1F8B7ADA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AFCA5-1448-4F73-A216-768C8E8CD66D}" type="datetime1">
              <a:rPr lang="ru-RU" smtClean="0"/>
              <a:t>26.07.2024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FCA4566-9E00-5F4E-A524-20F6FCF76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C7F1780-C7D6-76F5-E36B-467156208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01B5-3382-4675-85FB-44706BBCC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960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F97478-E2A1-FF23-AB22-E52D9CF5C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CAB6E14-441D-865B-02F2-6FE7540CE0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EACC2FD-2A5F-CB0A-47AE-384AF2553E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A4653AB-6D58-5A3F-7EBE-8D6DBF82F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2CD0A-EC78-43B8-B07B-3138E178FABD}" type="datetime1">
              <a:rPr lang="ru-RU" smtClean="0"/>
              <a:t>26.07.2024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D436656-1987-DDBE-B1DB-80155B813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CDB2EB3-B9BE-363F-6212-DEB51CAA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01B5-3382-4675-85FB-44706BBCC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551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173456-5958-0202-400B-0974B7629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06532D8-2C93-C9FE-D0BA-3AE5A60D5A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57F449C-AB1F-AC25-CD2F-5966291B42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437ADAD-DDCF-D4F0-3535-0036742480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DE71127-3400-24E1-DB21-C6098FB3F7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6D2B23AC-1098-B554-B70F-9588730B2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7487D-F1AD-4001-B208-9EE635CC82C5}" type="datetime1">
              <a:rPr lang="ru-RU" smtClean="0"/>
              <a:t>26.07.2024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59DE113-6124-689F-8DFF-C32F49599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EF15571E-646C-77DD-D2CE-73CCB4F7F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01B5-3382-4675-85FB-44706BBCC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580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EE383D-4ABD-AF1F-8B84-74D16A3C3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D9B1EB7-BA4E-55B1-480B-6BA6CD0BD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E36E0-701D-4E7B-ADEB-D7B20CD27859}" type="datetime1">
              <a:rPr lang="ru-RU" smtClean="0"/>
              <a:t>26.07.2024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95C792A-5C2C-2F0C-4CB5-173BC87F5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3CF4CCC-60CE-054E-A79A-7EB13C83C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01B5-3382-4675-85FB-44706BBCC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036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823870A-FB14-D09F-DD31-40A29D5E1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695C4-A02F-41C3-89FD-87F25884623C}" type="datetime1">
              <a:rPr lang="ru-RU" smtClean="0"/>
              <a:t>26.07.2024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C207933-59DD-585D-CCD0-7368DA647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52952B5-EE1C-F8D9-8CBC-D2BEA7A1B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01B5-3382-4675-85FB-44706BBCC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795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737E1F-F457-03A6-93B3-CF861C4D5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5A4247E-1978-A304-CDD9-6F897473C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75448D5-E712-E198-0949-67330DCBF7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F22C446-D795-C6FB-8BFF-7CF982812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989E2-1DD4-4F21-B272-CBF6C3FE5306}" type="datetime1">
              <a:rPr lang="ru-RU" smtClean="0"/>
              <a:t>26.07.2024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FFAFE95-D46F-F1EF-C7C0-57241FD46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82A1449-C5EB-0F7D-93D0-2B9CBBE5B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01B5-3382-4675-85FB-44706BBCC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014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8E6E34-C419-D4B8-C7DF-572A5A7B1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0145E33-B43A-50B9-2E49-F84FDABCA6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D047F0C-F08E-095D-AD53-D073BECBD9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2F1921D-4F31-237D-87D8-B925C6F3B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45D5-A44C-4971-92A3-1501A0886FF4}" type="datetime1">
              <a:rPr lang="ru-RU" smtClean="0"/>
              <a:t>26.07.2024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32C09CB-9856-6BC1-44AA-676FCA995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C056669-4CCC-9DE0-17F8-6DD9F3FBD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01B5-3382-4675-85FB-44706BBCC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053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5C9D8F-308B-4B51-0A89-906B3F3F0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7A06644-10A2-162E-BD78-D73024F41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8CBDFAC-7119-7A03-4AD8-B23BFFC436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665CF-51D7-4AB6-B0F4-16B90EFB608F}" type="datetime1">
              <a:rPr lang="ru-RU" smtClean="0"/>
              <a:t>26.07.2024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EC22CBD-C49B-3AEA-1C6A-7278FB2957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25DCF0A-567B-FC8C-510A-53E058FDC9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501B5-3382-4675-85FB-44706BBCC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772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EEF2EA8-CAAE-3295-E0DF-8024A11B5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DB562CE-BFEC-D48B-9DF2-76980566E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801F99-85A3-B4E0-8F5B-3C1D4EFA71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291A4-3B6D-4067-A3EB-CF12FAFCF24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26.07.2024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75A057E-B060-6EE4-0723-D4AFB7FBA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BA8FE2-6CAB-4B5F-533B-C998B2C4C1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0D72B-6434-DC4A-A382-951B0FCB8A9C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04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svg"/><Relationship Id="rId5" Type="http://schemas.openxmlformats.org/officeDocument/2006/relationships/image" Target="../media/image6.png"/><Relationship Id="rId4" Type="http://schemas.openxmlformats.org/officeDocument/2006/relationships/image" Target="../media/image12.sv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8">
            <a:extLst>
              <a:ext uri="{FF2B5EF4-FFF2-40B4-BE49-F238E27FC236}">
                <a16:creationId xmlns:a16="http://schemas.microsoft.com/office/drawing/2014/main" xmlns="" id="{55628F9E-C0AA-9EE9-4B1D-01223002A1E5}"/>
              </a:ext>
            </a:extLst>
          </p:cNvPr>
          <p:cNvSpPr/>
          <p:nvPr/>
        </p:nvSpPr>
        <p:spPr>
          <a:xfrm rot="1533917">
            <a:off x="7784409" y="4565098"/>
            <a:ext cx="5647115" cy="3468144"/>
          </a:xfrm>
          <a:prstGeom prst="triangle">
            <a:avLst>
              <a:gd name="adj" fmla="val 6687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68AA3C-A3F3-0929-C326-739AA7CC85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3005" y="2913239"/>
            <a:ext cx="11867323" cy="2142882"/>
          </a:xfrm>
        </p:spPr>
        <p:txBody>
          <a:bodyPr>
            <a:noAutofit/>
          </a:bodyPr>
          <a:lstStyle/>
          <a:p>
            <a:pPr algn="l"/>
            <a:r>
              <a:rPr lang="ru-RU" sz="3600" dirty="0">
                <a:solidFill>
                  <a:srgbClr val="2B328A"/>
                </a:solidFill>
                <a:latin typeface="Bahnschrift SemiLight" panose="020B0502040204020203" pitchFamily="34" charset="0"/>
              </a:rPr>
              <a:t>О старте </a:t>
            </a:r>
            <a:r>
              <a:rPr lang="ru-RU" sz="3600" dirty="0" smtClean="0">
                <a:solidFill>
                  <a:srgbClr val="2B328A"/>
                </a:solidFill>
                <a:latin typeface="Bahnschrift SemiLight" panose="020B0502040204020203" pitchFamily="34" charset="0"/>
              </a:rPr>
              <a:t>приема </a:t>
            </a:r>
            <a:r>
              <a:rPr lang="ru-RU" sz="3600" dirty="0">
                <a:solidFill>
                  <a:srgbClr val="2B328A"/>
                </a:solidFill>
                <a:latin typeface="Bahnschrift SemiLight" panose="020B0502040204020203" pitchFamily="34" charset="0"/>
              </a:rPr>
              <a:t>заявок на второй конкурс «Кубок Губернатора «Лучший шеф-повар 47-региона»</a:t>
            </a:r>
          </a:p>
        </p:txBody>
      </p:sp>
      <p:pic>
        <p:nvPicPr>
          <p:cNvPr id="1026" name="Picture 2" descr="Герб Ленинградской области - Геральдический портал (всё о флагах и гербах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05" y="812556"/>
            <a:ext cx="1095003" cy="123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xmlns="" id="{50A908D2-AF89-4F7B-80F4-1FA3B5C750A4}"/>
              </a:ext>
            </a:extLst>
          </p:cNvPr>
          <p:cNvSpPr txBox="1">
            <a:spLocks/>
          </p:cNvSpPr>
          <p:nvPr/>
        </p:nvSpPr>
        <p:spPr>
          <a:xfrm>
            <a:off x="393005" y="5839530"/>
            <a:ext cx="9698769" cy="919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</a:pPr>
            <a:endParaRPr lang="ru-RU" sz="3600" dirty="0">
              <a:solidFill>
                <a:srgbClr val="1081C5"/>
              </a:solidFill>
              <a:latin typeface="Panton" panose="00000500000000000000" pitchFamily="2" charset="-5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358775" y="2077152"/>
            <a:ext cx="7491153" cy="12249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2000" b="1" kern="0" dirty="0">
                <a:solidFill>
                  <a:srgbClr val="003EBA"/>
                </a:solidFill>
                <a:latin typeface="Bahnschrift SemiLight" panose="020B0502040204020203" pitchFamily="34" charset="0"/>
                <a:ea typeface="DejaVu Sans"/>
              </a:rPr>
              <a:t>Комитет по развитию малого, среднего бизнеса </a:t>
            </a:r>
          </a:p>
          <a:p>
            <a:pPr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2000" b="1" kern="0" dirty="0">
                <a:solidFill>
                  <a:srgbClr val="003EBA"/>
                </a:solidFill>
                <a:latin typeface="Bahnschrift SemiLight" panose="020B0502040204020203" pitchFamily="34" charset="0"/>
                <a:ea typeface="DejaVu Sans"/>
              </a:rPr>
              <a:t>и потребительского рынка</a:t>
            </a:r>
          </a:p>
          <a:p>
            <a:pPr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2000" b="1" kern="0" dirty="0">
                <a:solidFill>
                  <a:srgbClr val="003EBA"/>
                </a:solidFill>
                <a:latin typeface="Bahnschrift SemiLight" panose="020B0502040204020203" pitchFamily="34" charset="0"/>
                <a:ea typeface="DejaVu Sans"/>
              </a:rPr>
              <a:t>Ленинградской области                                                                </a:t>
            </a:r>
          </a:p>
          <a:p>
            <a:endParaRPr lang="ru-RU" sz="1600" kern="0" dirty="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28856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7AE23B2-4E7A-D48F-DBED-D7BBD34D29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-14287" y="6197600"/>
            <a:ext cx="12220575" cy="7011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CB8EA05-D027-5C20-5357-6A8AC4144E20}"/>
              </a:ext>
            </a:extLst>
          </p:cNvPr>
          <p:cNvSpPr txBox="1"/>
          <p:nvPr/>
        </p:nvSpPr>
        <p:spPr>
          <a:xfrm>
            <a:off x="-14287" y="320675"/>
            <a:ext cx="1169035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400">
                <a:solidFill>
                  <a:srgbClr val="2B328A"/>
                </a:solidFill>
                <a:latin typeface="PP Pangram Sans Semibold" panose="00000500000000000000" pitchFamily="50" charset="-52"/>
              </a:defRPr>
            </a:lvl1pPr>
          </a:lstStyle>
          <a:p>
            <a:pPr algn="ctr"/>
            <a:r>
              <a:rPr lang="ru-RU" sz="4000" dirty="0">
                <a:latin typeface="Bahnschrift SemiLight" panose="020B0502040204020203" pitchFamily="34" charset="0"/>
              </a:rPr>
              <a:t>Подача заявок на конкурс</a:t>
            </a:r>
          </a:p>
        </p:txBody>
      </p:sp>
      <p:sp>
        <p:nvSpPr>
          <p:cNvPr id="7" name="Номер слайда 44">
            <a:extLst>
              <a:ext uri="{FF2B5EF4-FFF2-40B4-BE49-F238E27FC236}">
                <a16:creationId xmlns:a16="http://schemas.microsoft.com/office/drawing/2014/main" xmlns="" id="{5DD8135F-8A6C-8D9E-5DDD-9F40D97E1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0450" y="6356350"/>
            <a:ext cx="752475" cy="365125"/>
          </a:xfrm>
        </p:spPr>
        <p:txBody>
          <a:bodyPr lIns="0" tIns="0" rIns="0" bIns="0"/>
          <a:lstStyle/>
          <a:p>
            <a:fld id="{544501B5-3382-4675-85FB-44706BBCC97F}" type="slidenum">
              <a:rPr lang="ru-RU" sz="2000">
                <a:solidFill>
                  <a:schemeClr val="bg1"/>
                </a:solidFill>
                <a:latin typeface="Panton SemiBold" panose="020B0604020202020204" charset="-52"/>
              </a:rPr>
              <a:pPr/>
              <a:t>2</a:t>
            </a:fld>
            <a:endParaRPr lang="ru-RU" sz="2000" dirty="0">
              <a:solidFill>
                <a:schemeClr val="bg1"/>
              </a:solidFill>
              <a:latin typeface="Panton SemiBold" panose="020B0604020202020204" charset="-52"/>
            </a:endParaRPr>
          </a:p>
        </p:txBody>
      </p:sp>
      <p:sp>
        <p:nvSpPr>
          <p:cNvPr id="5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/>
          <p:cNvSpPr>
            <a:spLocks noChangeAspect="1" noChangeArrowheads="1"/>
          </p:cNvSpPr>
          <p:nvPr/>
        </p:nvSpPr>
        <p:spPr bwMode="auto">
          <a:xfrm>
            <a:off x="-88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Picture 2" descr="Герб Ленинградской области - Геральдический портал (всё о флагах и гербах)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05" y="812556"/>
            <a:ext cx="1095003" cy="123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5" t="6772" r="29969" b="10949"/>
          <a:stretch/>
        </p:blipFill>
        <p:spPr bwMode="auto">
          <a:xfrm>
            <a:off x="10153806" y="407355"/>
            <a:ext cx="1774508" cy="204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Google Shape;365;p41"/>
          <p:cNvSpPr txBox="1"/>
          <p:nvPr/>
        </p:nvSpPr>
        <p:spPr>
          <a:xfrm>
            <a:off x="3783534" y="1232729"/>
            <a:ext cx="8429625" cy="3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</a:pPr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Light" panose="020B0502040204020203" pitchFamily="34" charset="0"/>
              </a:rPr>
              <a:t>ВСЕ АДМИНИСТРАЦИИ НАПРАВЛЯЮТ </a:t>
            </a: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</a:pPr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Light" panose="020B0502040204020203" pitchFamily="34" charset="0"/>
              </a:rPr>
              <a:t>ЗАЯВКУ  </a:t>
            </a:r>
            <a:r>
              <a:rPr lang="ru-RU" sz="2400" b="1" dirty="0" smtClean="0">
                <a:solidFill>
                  <a:srgbClr val="FF0000"/>
                </a:solidFill>
                <a:latin typeface="Bahnschrift SemiLight" panose="020B0502040204020203" pitchFamily="34" charset="0"/>
              </a:rPr>
              <a:t>ОТ </a:t>
            </a:r>
            <a:r>
              <a:rPr lang="ru-RU" sz="2400" b="1" dirty="0">
                <a:solidFill>
                  <a:srgbClr val="FF0000"/>
                </a:solidFill>
                <a:latin typeface="Bahnschrift SemiLight" panose="020B0502040204020203" pitchFamily="34" charset="0"/>
              </a:rPr>
              <a:t>РАЙОНА  </a:t>
            </a:r>
            <a:r>
              <a:rPr lang="ru-RU" sz="2400" b="1" dirty="0" smtClean="0">
                <a:solidFill>
                  <a:srgbClr val="FF0000"/>
                </a:solidFill>
                <a:latin typeface="Bahnschrift SemiLight" panose="020B0502040204020203" pitchFamily="34" charset="0"/>
              </a:rPr>
              <a:t>до 15.04.2024</a:t>
            </a: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</a:pPr>
            <a:r>
              <a:rPr lang="ru-RU" sz="2400" b="1" dirty="0" smtClean="0">
                <a:solidFill>
                  <a:srgbClr val="FF0000"/>
                </a:solidFill>
                <a:latin typeface="Bahnschrift SemiLight" panose="020B0502040204020203" pitchFamily="34" charset="0"/>
              </a:rPr>
              <a:t>для участия команды</a:t>
            </a:r>
            <a:endParaRPr lang="ru-RU" sz="2400" b="1" dirty="0">
              <a:solidFill>
                <a:srgbClr val="FF0000"/>
              </a:solidFill>
              <a:latin typeface="Bahnschrift SemiLight" panose="020B0502040204020203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ru-RU" sz="2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Bahnschrift SemiLight" panose="020B0502040204020203" pitchFamily="34" charset="0"/>
            </a:endParaRP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</a:pPr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Light" panose="020B0502040204020203" pitchFamily="34" charset="0"/>
              </a:rPr>
              <a:t>В КОМАНДУ ВХОДИТ </a:t>
            </a:r>
            <a:r>
              <a:rPr lang="ru-RU" sz="2400" b="1" dirty="0" smtClean="0">
                <a:solidFill>
                  <a:srgbClr val="FF0000"/>
                </a:solidFill>
                <a:latin typeface="Bahnschrift SemiLight" panose="020B0502040204020203" pitchFamily="34" charset="0"/>
              </a:rPr>
              <a:t>3 ЧЕЛОВЕКА: </a:t>
            </a: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</a:pPr>
            <a:r>
              <a:rPr lang="ru-RU" sz="2400" b="1" dirty="0" smtClean="0">
                <a:solidFill>
                  <a:srgbClr val="FF0000"/>
                </a:solidFill>
                <a:latin typeface="Bahnschrift SemiLight" panose="020B0502040204020203" pitchFamily="34" charset="0"/>
              </a:rPr>
              <a:t>1</a:t>
            </a:r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Light" panose="020B0502040204020203" pitchFamily="34" charset="0"/>
              </a:rPr>
              <a:t>. ШЕФ-ПОВАР </a:t>
            </a: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</a:pPr>
            <a:r>
              <a:rPr lang="ru-RU" sz="2400" b="1" dirty="0" smtClean="0">
                <a:solidFill>
                  <a:srgbClr val="FF0000"/>
                </a:solidFill>
                <a:latin typeface="Bahnschrift SemiLight" panose="020B0502040204020203" pitchFamily="34" charset="0"/>
              </a:rPr>
              <a:t>2</a:t>
            </a:r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Light" panose="020B0502040204020203" pitchFamily="34" charset="0"/>
              </a:rPr>
              <a:t>. ПОМОЩНИК (ПОВАР)</a:t>
            </a: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</a:pPr>
            <a:r>
              <a:rPr lang="ru-RU" sz="2400" b="1" dirty="0" smtClean="0">
                <a:solidFill>
                  <a:srgbClr val="FF0000"/>
                </a:solidFill>
                <a:latin typeface="Bahnschrift SemiLight" panose="020B0502040204020203" pitchFamily="34" charset="0"/>
              </a:rPr>
              <a:t>3</a:t>
            </a:r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Light" panose="020B0502040204020203" pitchFamily="34" charset="0"/>
              </a:rPr>
              <a:t>. </a:t>
            </a:r>
            <a:r>
              <a:rPr lang="ru-RU" sz="2400" b="1" dirty="0" smtClean="0">
                <a:solidFill>
                  <a:srgbClr val="FF0000"/>
                </a:solidFill>
                <a:latin typeface="Bahnschrift SemiLight" panose="020B0502040204020203" pitchFamily="34" charset="0"/>
              </a:rPr>
              <a:t>ЮНИОР НЕ СТАРШЕ 25 ЛЕТ</a:t>
            </a:r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Light" panose="020B0502040204020203" pitchFamily="34" charset="0"/>
              </a:rPr>
              <a:t> </a:t>
            </a: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</a:pP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  <a:latin typeface="Bahnschrift SemiLight" panose="020B0502040204020203" pitchFamily="34" charset="0"/>
            </a:endParaRPr>
          </a:p>
          <a:p>
            <a:pPr lvl="0">
              <a:buClr>
                <a:srgbClr val="FF0000"/>
              </a:buClr>
              <a:buSzPts val="1100"/>
            </a:pPr>
            <a:r>
              <a:rPr lang="ru-RU" sz="2400" b="1" dirty="0" smtClean="0">
                <a:solidFill>
                  <a:srgbClr val="FF0000"/>
                </a:solidFill>
                <a:latin typeface="Bahnschrift SemiLight" panose="020B0502040204020203" pitchFamily="34" charset="0"/>
              </a:rPr>
              <a:t>23.04.2024 в 13.00 </a:t>
            </a:r>
            <a:r>
              <a:rPr lang="ru-RU" sz="2400" b="1" dirty="0">
                <a:solidFill>
                  <a:srgbClr val="FF0000"/>
                </a:solidFill>
                <a:latin typeface="Bahnschrift SemiLight" panose="020B0502040204020203" pitchFamily="34" charset="0"/>
              </a:rPr>
              <a:t>ВКС </a:t>
            </a:r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Light" panose="020B0502040204020203" pitchFamily="34" charset="0"/>
              </a:rPr>
              <a:t>с организаторами конкурса, администрациями, участниками команд для уточнения всех технических вопросов проведения </a:t>
            </a:r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Light" panose="020B0502040204020203" pitchFamily="34" charset="0"/>
              </a:rPr>
              <a:t>конкурса</a:t>
            </a:r>
          </a:p>
          <a:p>
            <a:pPr lvl="0">
              <a:buClr>
                <a:srgbClr val="FF0000"/>
              </a:buClr>
              <a:buSzPts val="1100"/>
            </a:pPr>
            <a:r>
              <a:rPr lang="ru-RU" sz="2400" b="1" dirty="0" smtClean="0">
                <a:solidFill>
                  <a:srgbClr val="FF0000"/>
                </a:solidFill>
                <a:latin typeface="Bahnschrift SemiLight" panose="020B0502040204020203" pitchFamily="34" charset="0"/>
              </a:rPr>
              <a:t>Ссылка: </a:t>
            </a:r>
            <a:r>
              <a:rPr lang="en-US" sz="2400" b="1" dirty="0" smtClean="0">
                <a:solidFill>
                  <a:srgbClr val="FF0000"/>
                </a:solidFill>
                <a:latin typeface="Bahnschrift SemiLight" panose="020B0502040204020203" pitchFamily="34" charset="0"/>
              </a:rPr>
              <a:t>https</a:t>
            </a:r>
            <a:r>
              <a:rPr lang="en-US" sz="2400" b="1" dirty="0">
                <a:solidFill>
                  <a:srgbClr val="FF0000"/>
                </a:solidFill>
                <a:latin typeface="Bahnschrift SemiLight" panose="020B0502040204020203" pitchFamily="34" charset="0"/>
              </a:rPr>
              <a:t>://trueconf.lenreg.ru/c/3611262829</a:t>
            </a:r>
            <a:endParaRPr sz="2400" b="1" dirty="0">
              <a:solidFill>
                <a:srgbClr val="FF0000"/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2" name="Штриховая стрелка вправо 1"/>
          <p:cNvSpPr/>
          <p:nvPr/>
        </p:nvSpPr>
        <p:spPr>
          <a:xfrm>
            <a:off x="2119086" y="1332143"/>
            <a:ext cx="1451428" cy="1118585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Штриховая стрелка вправо 16"/>
          <p:cNvSpPr/>
          <p:nvPr/>
        </p:nvSpPr>
        <p:spPr>
          <a:xfrm>
            <a:off x="2133600" y="2955029"/>
            <a:ext cx="1451428" cy="1118585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Штриховая стрелка вправо 17"/>
          <p:cNvSpPr/>
          <p:nvPr/>
        </p:nvSpPr>
        <p:spPr>
          <a:xfrm>
            <a:off x="2119086" y="4677329"/>
            <a:ext cx="1451428" cy="1118585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03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7AE23B2-4E7A-D48F-DBED-D7BBD34D29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-14287" y="6197600"/>
            <a:ext cx="12220575" cy="7011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CB8EA05-D027-5C20-5357-6A8AC4144E20}"/>
              </a:ext>
            </a:extLst>
          </p:cNvPr>
          <p:cNvSpPr txBox="1"/>
          <p:nvPr/>
        </p:nvSpPr>
        <p:spPr>
          <a:xfrm>
            <a:off x="-14287" y="320675"/>
            <a:ext cx="1169035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400">
                <a:solidFill>
                  <a:srgbClr val="2B328A"/>
                </a:solidFill>
                <a:latin typeface="PP Pangram Sans Semibold" panose="00000500000000000000" pitchFamily="50" charset="-52"/>
              </a:defRPr>
            </a:lvl1pPr>
          </a:lstStyle>
          <a:p>
            <a:pPr algn="ctr"/>
            <a:r>
              <a:rPr lang="ru-RU" sz="4000" dirty="0" smtClean="0">
                <a:latin typeface="Bahnschrift SemiLight" panose="020B0502040204020203" pitchFamily="34" charset="0"/>
              </a:rPr>
              <a:t>Заявка на участие</a:t>
            </a:r>
            <a:endParaRPr lang="ru-RU" sz="4000" dirty="0">
              <a:latin typeface="Bahnschrift SemiLight" panose="020B0502040204020203" pitchFamily="34" charset="0"/>
            </a:endParaRPr>
          </a:p>
        </p:txBody>
      </p:sp>
      <p:sp>
        <p:nvSpPr>
          <p:cNvPr id="7" name="Номер слайда 44">
            <a:extLst>
              <a:ext uri="{FF2B5EF4-FFF2-40B4-BE49-F238E27FC236}">
                <a16:creationId xmlns:a16="http://schemas.microsoft.com/office/drawing/2014/main" xmlns="" id="{5DD8135F-8A6C-8D9E-5DDD-9F40D97E1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0450" y="6356350"/>
            <a:ext cx="752475" cy="365125"/>
          </a:xfrm>
        </p:spPr>
        <p:txBody>
          <a:bodyPr lIns="0" tIns="0" rIns="0" bIns="0"/>
          <a:lstStyle/>
          <a:p>
            <a:fld id="{544501B5-3382-4675-85FB-44706BBCC97F}" type="slidenum">
              <a:rPr lang="ru-RU" sz="2000">
                <a:solidFill>
                  <a:schemeClr val="bg1"/>
                </a:solidFill>
                <a:latin typeface="Panton SemiBold" panose="020B0604020202020204" charset="-52"/>
              </a:rPr>
              <a:pPr/>
              <a:t>3</a:t>
            </a:fld>
            <a:endParaRPr lang="ru-RU" sz="2000" dirty="0">
              <a:solidFill>
                <a:schemeClr val="bg1"/>
              </a:solidFill>
              <a:latin typeface="Panton SemiBold" panose="020B0604020202020204" charset="-52"/>
            </a:endParaRPr>
          </a:p>
        </p:txBody>
      </p:sp>
      <p:sp>
        <p:nvSpPr>
          <p:cNvPr id="5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/>
          <p:cNvSpPr>
            <a:spLocks noChangeAspect="1" noChangeArrowheads="1"/>
          </p:cNvSpPr>
          <p:nvPr/>
        </p:nvSpPr>
        <p:spPr bwMode="auto">
          <a:xfrm>
            <a:off x="-88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Picture 2" descr="Герб Ленинградской области - Геральдический портал (всё о флагах и гербах)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05" y="812556"/>
            <a:ext cx="1095003" cy="123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5" t="6772" r="29969" b="10949"/>
          <a:stretch/>
        </p:blipFill>
        <p:spPr bwMode="auto">
          <a:xfrm>
            <a:off x="10153806" y="407355"/>
            <a:ext cx="1774508" cy="204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74934"/>
              </p:ext>
            </p:extLst>
          </p:nvPr>
        </p:nvGraphicFramePr>
        <p:xfrm>
          <a:off x="2119085" y="936228"/>
          <a:ext cx="7765143" cy="4999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0638"/>
                <a:gridCol w="7124505"/>
              </a:tblGrid>
              <a:tr h="701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7" marR="562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Наименование, ИНН организации, где осуществляет деятельность шеф-повар (далее – основной участник)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7" marR="562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7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7" marR="562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ФИО и возраст основного участника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7" marR="562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7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7" marR="562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Телефон, </a:t>
                      </a:r>
                      <a:r>
                        <a:rPr lang="en-US" sz="1800">
                          <a:effectLst/>
                        </a:rPr>
                        <a:t>e</a:t>
                      </a:r>
                      <a:r>
                        <a:rPr lang="ru-RU" sz="1800">
                          <a:effectLst/>
                        </a:rPr>
                        <a:t>-</a:t>
                      </a:r>
                      <a:r>
                        <a:rPr lang="en-US" sz="1800">
                          <a:effectLst/>
                        </a:rPr>
                        <a:t>mail</a:t>
                      </a:r>
                      <a:r>
                        <a:rPr lang="ru-RU" sz="1800">
                          <a:effectLst/>
                        </a:rPr>
                        <a:t> основного участника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7" marR="562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7" marR="562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Образование, курсы, опыт участия в профессиональных конкурсах, опыт работы основного участника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7" marR="562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7" marR="562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Наименование, ИНН организации, где осуществляет деятельность помощник - повар (далее – помощник)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7" marR="562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7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7" marR="562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ФИО и возраст помощника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7" marR="562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7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7" marR="562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Телефон, </a:t>
                      </a:r>
                      <a:r>
                        <a:rPr lang="en-US" sz="1800">
                          <a:effectLst/>
                        </a:rPr>
                        <a:t>e</a:t>
                      </a:r>
                      <a:r>
                        <a:rPr lang="ru-RU" sz="1800">
                          <a:effectLst/>
                        </a:rPr>
                        <a:t>-</a:t>
                      </a:r>
                      <a:r>
                        <a:rPr lang="en-US" sz="1800">
                          <a:effectLst/>
                        </a:rPr>
                        <a:t>mail </a:t>
                      </a:r>
                      <a:r>
                        <a:rPr lang="ru-RU" sz="1800">
                          <a:effectLst/>
                        </a:rPr>
                        <a:t>помощника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7" marR="562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7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7" marR="562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ФИО и возраст помощника - юниора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7" marR="562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7" marR="562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Наименование, ИНН организации, где осуществляет деятельность (место учебы) помощник - юниор (далее – юниор)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7" marR="562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7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7" marR="562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ФИО и возраст юниор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7" marR="562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4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11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7" marR="562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ФИО, телефон, </a:t>
                      </a:r>
                      <a:r>
                        <a:rPr lang="en-US" sz="1800" dirty="0">
                          <a:effectLst/>
                        </a:rPr>
                        <a:t>e</a:t>
                      </a:r>
                      <a:r>
                        <a:rPr lang="ru-RU" sz="1800" dirty="0">
                          <a:effectLst/>
                        </a:rPr>
                        <a:t>-</a:t>
                      </a:r>
                      <a:r>
                        <a:rPr lang="en-US" sz="1800" dirty="0">
                          <a:effectLst/>
                        </a:rPr>
                        <a:t>mail </a:t>
                      </a:r>
                      <a:r>
                        <a:rPr lang="ru-RU" sz="1800" dirty="0">
                          <a:effectLst/>
                        </a:rPr>
                        <a:t>уполномоченного представителя администрации МР ЛО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267" marR="562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390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360478" y="6393363"/>
            <a:ext cx="2660072" cy="365125"/>
          </a:xfrm>
        </p:spPr>
        <p:txBody>
          <a:bodyPr/>
          <a:lstStyle/>
          <a:p>
            <a:fld id="{D510D72B-6434-DC4A-A382-951B0FCB8A9C}" type="slidenum">
              <a:rPr lang="x-none" sz="2000" smtClean="0">
                <a:solidFill>
                  <a:schemeClr val="bg1"/>
                </a:solidFill>
                <a:latin typeface="Panton SemiBold" panose="020B0604020202020204" charset="-52"/>
              </a:rPr>
              <a:pPr/>
              <a:t>4</a:t>
            </a:fld>
            <a:endParaRPr lang="x-none" sz="2000" dirty="0">
              <a:solidFill>
                <a:schemeClr val="bg1"/>
              </a:solidFill>
              <a:latin typeface="Panton SemiBold" panose="020B0604020202020204" charset="-52"/>
            </a:endParaRPr>
          </a:p>
        </p:txBody>
      </p:sp>
      <p:sp>
        <p:nvSpPr>
          <p:cNvPr id="18" name="Прямоугольный треугольник 17">
            <a:extLst>
              <a:ext uri="{FF2B5EF4-FFF2-40B4-BE49-F238E27FC236}">
                <a16:creationId xmlns="" xmlns:a16="http://schemas.microsoft.com/office/drawing/2014/main" id="{5915E732-44E6-42D1-8DC6-53E33AC4DB24}"/>
              </a:ext>
            </a:extLst>
          </p:cNvPr>
          <p:cNvSpPr/>
          <p:nvPr/>
        </p:nvSpPr>
        <p:spPr>
          <a:xfrm flipH="1">
            <a:off x="384257" y="3000648"/>
            <a:ext cx="504000" cy="504000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ый треугольник 9">
            <a:extLst>
              <a:ext uri="{FF2B5EF4-FFF2-40B4-BE49-F238E27FC236}">
                <a16:creationId xmlns="" xmlns:a16="http://schemas.microsoft.com/office/drawing/2014/main" id="{DCDF66AD-D53B-4D41-BBEC-8B908591BF22}"/>
              </a:ext>
            </a:extLst>
          </p:cNvPr>
          <p:cNvSpPr/>
          <p:nvPr/>
        </p:nvSpPr>
        <p:spPr>
          <a:xfrm flipH="1">
            <a:off x="384257" y="4743156"/>
            <a:ext cx="504000" cy="504000"/>
          </a:xfrm>
          <a:prstGeom prst="rtTriangle">
            <a:avLst/>
          </a:prstGeom>
          <a:solidFill>
            <a:srgbClr val="243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ый треугольник 10">
            <a:extLst>
              <a:ext uri="{FF2B5EF4-FFF2-40B4-BE49-F238E27FC236}">
                <a16:creationId xmlns="" xmlns:a16="http://schemas.microsoft.com/office/drawing/2014/main" id="{5915E732-44E6-42D1-8DC6-53E33AC4DB24}"/>
              </a:ext>
            </a:extLst>
          </p:cNvPr>
          <p:cNvSpPr/>
          <p:nvPr/>
        </p:nvSpPr>
        <p:spPr>
          <a:xfrm flipH="1">
            <a:off x="384257" y="5553005"/>
            <a:ext cx="504000" cy="504000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CB8EA05-D027-5C20-5357-6A8AC4144E20}"/>
              </a:ext>
            </a:extLst>
          </p:cNvPr>
          <p:cNvSpPr txBox="1"/>
          <p:nvPr/>
        </p:nvSpPr>
        <p:spPr>
          <a:xfrm>
            <a:off x="-14287" y="320675"/>
            <a:ext cx="1169035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400">
                <a:solidFill>
                  <a:srgbClr val="2B328A"/>
                </a:solidFill>
                <a:latin typeface="PP Pangram Sans Semibold" panose="00000500000000000000" pitchFamily="50" charset="-52"/>
              </a:defRPr>
            </a:lvl1pPr>
          </a:lstStyle>
          <a:p>
            <a:pPr algn="ctr"/>
            <a:r>
              <a:rPr lang="ru-RU" sz="4000" dirty="0" smtClean="0">
                <a:latin typeface="Bahnschrift SemiLight" panose="020B0502040204020203" pitchFamily="34" charset="0"/>
              </a:rPr>
              <a:t>РЕГЛАМЕНТ КОНКУРСА</a:t>
            </a:r>
            <a:endParaRPr lang="ru-RU" sz="4000" dirty="0">
              <a:latin typeface="Bahnschrift SemiLight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88571" y="1000392"/>
            <a:ext cx="1110342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rgbClr val="2B328A"/>
                </a:solidFill>
                <a:latin typeface="Bahnschrift SemiLight" panose="020B0502040204020203" pitchFamily="34" charset="0"/>
              </a:rPr>
              <a:t>К участию в соревнованиях допускаются участники, предъявившие на момент регистрации команды копию действующей </a:t>
            </a:r>
            <a:r>
              <a:rPr lang="ru-RU" sz="2400" b="1" dirty="0">
                <a:solidFill>
                  <a:srgbClr val="FF0000"/>
                </a:solidFill>
                <a:latin typeface="Bahnschrift SemiLight" panose="020B0502040204020203" pitchFamily="34" charset="0"/>
              </a:rPr>
              <a:t>медицинской книжки и предъявившие </a:t>
            </a:r>
            <a:r>
              <a:rPr lang="ru-RU" sz="2400" b="1" dirty="0">
                <a:solidFill>
                  <a:srgbClr val="2B328A"/>
                </a:solidFill>
                <a:latin typeface="Bahnschrift SemiLight" panose="020B0502040204020203" pitchFamily="34" charset="0"/>
              </a:rPr>
              <a:t>на момент начала соревнования её действующий оригинал</a:t>
            </a:r>
          </a:p>
          <a:p>
            <a:endParaRPr lang="ru-RU" sz="2400" dirty="0" smtClean="0">
              <a:latin typeface="Bahnschrift SemiLight" panose="020B0502040204020203" pitchFamily="34" charset="0"/>
            </a:endParaRPr>
          </a:p>
          <a:p>
            <a:r>
              <a:rPr lang="ru-RU" sz="2400" dirty="0" smtClean="0">
                <a:solidFill>
                  <a:srgbClr val="FF0000"/>
                </a:solidFill>
                <a:latin typeface="Bahnschrift SemiLight" panose="020B0502040204020203" pitchFamily="34" charset="0"/>
              </a:rPr>
              <a:t>ОБОРУДОВАНИЕ </a:t>
            </a:r>
            <a:endParaRPr lang="ru-RU" sz="2400" dirty="0">
              <a:solidFill>
                <a:srgbClr val="FF0000"/>
              </a:solidFill>
              <a:latin typeface="Bahnschrift SemiLight" panose="020B0502040204020203" pitchFamily="34" charset="0"/>
            </a:endParaRPr>
          </a:p>
          <a:p>
            <a:r>
              <a:rPr lang="ru-RU" sz="2400" dirty="0">
                <a:solidFill>
                  <a:srgbClr val="2B328A"/>
                </a:solidFill>
                <a:latin typeface="Bahnschrift SemiLight" panose="020B0502040204020203" pitchFamily="34" charset="0"/>
              </a:rPr>
              <a:t>Участникам предоставляются индивидуальные рабочие места, оснащенные одинаковым набором оборудования: производственные столы, конвекционная печь, индукционная плита, холодильный шкаф, блендер, сбивальная машина-миксер, а также морозильные шкафы (для общего пользования). </a:t>
            </a:r>
            <a:endParaRPr lang="ru-RU" sz="2400" dirty="0" smtClean="0">
              <a:solidFill>
                <a:srgbClr val="2B328A"/>
              </a:solidFill>
              <a:latin typeface="Bahnschrift SemiLight" panose="020B0502040204020203" pitchFamily="34" charset="0"/>
            </a:endParaRPr>
          </a:p>
          <a:p>
            <a:r>
              <a:rPr lang="ru-RU" sz="2400" dirty="0" smtClean="0">
                <a:solidFill>
                  <a:srgbClr val="2B328A"/>
                </a:solidFill>
                <a:latin typeface="Bahnschrift SemiLight" panose="020B0502040204020203" pitchFamily="34" charset="0"/>
              </a:rPr>
              <a:t>Все </a:t>
            </a:r>
            <a:r>
              <a:rPr lang="ru-RU" sz="2400" dirty="0">
                <a:solidFill>
                  <a:srgbClr val="2B328A"/>
                </a:solidFill>
                <a:latin typeface="Bahnschrift SemiLight" panose="020B0502040204020203" pitchFamily="34" charset="0"/>
              </a:rPr>
              <a:t>дополнительное оборудование участники могут привозить с собой, по предварительному согласованию с Оргкомитетом. </a:t>
            </a:r>
          </a:p>
          <a:p>
            <a:r>
              <a:rPr lang="ru-RU" sz="2400" dirty="0">
                <a:solidFill>
                  <a:srgbClr val="2B328A"/>
                </a:solidFill>
                <a:latin typeface="Bahnschrift SemiLight" panose="020B0502040204020203" pitchFamily="34" charset="0"/>
              </a:rPr>
              <a:t>Полный список оборудования индивидуального рабочего места и оборудования общей зоны предоставляется всем </a:t>
            </a:r>
            <a:r>
              <a:rPr lang="ru-RU" sz="2400" dirty="0" smtClean="0">
                <a:solidFill>
                  <a:srgbClr val="2B328A"/>
                </a:solidFill>
                <a:latin typeface="Bahnschrift SemiLight" panose="020B0502040204020203" pitchFamily="34" charset="0"/>
              </a:rPr>
              <a:t>                                    участникам </a:t>
            </a:r>
            <a:r>
              <a:rPr lang="ru-RU" sz="2400" dirty="0">
                <a:solidFill>
                  <a:srgbClr val="2B328A"/>
                </a:solidFill>
                <a:latin typeface="Bahnschrift SemiLight" panose="020B0502040204020203" pitchFamily="34" charset="0"/>
              </a:rPr>
              <a:t>дополнительно</a:t>
            </a:r>
            <a:r>
              <a:rPr lang="ru-RU" sz="2400" dirty="0" smtClean="0">
                <a:solidFill>
                  <a:srgbClr val="2B328A"/>
                </a:solidFill>
                <a:latin typeface="Bahnschrift SemiLight" panose="020B0502040204020203" pitchFamily="34" charset="0"/>
              </a:rPr>
              <a:t>.</a:t>
            </a:r>
            <a:endParaRPr lang="ru-RU" sz="2400" dirty="0">
              <a:solidFill>
                <a:srgbClr val="2B328A"/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215900" y="2873829"/>
            <a:ext cx="11874500" cy="1869327"/>
          </a:xfrm>
          <a:prstGeom prst="snip2DiagRect">
            <a:avLst/>
          </a:prstGeom>
          <a:noFill/>
          <a:ln>
            <a:solidFill>
              <a:srgbClr val="C225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с двумя вырезанными противолежащими углами 20"/>
          <p:cNvSpPr/>
          <p:nvPr/>
        </p:nvSpPr>
        <p:spPr>
          <a:xfrm>
            <a:off x="215900" y="4743156"/>
            <a:ext cx="11874500" cy="699701"/>
          </a:xfrm>
          <a:prstGeom prst="snip2DiagRect">
            <a:avLst/>
          </a:prstGeom>
          <a:noFill/>
          <a:ln>
            <a:solidFill>
              <a:srgbClr val="C225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вырезанными противолежащими углами 21"/>
          <p:cNvSpPr/>
          <p:nvPr/>
        </p:nvSpPr>
        <p:spPr>
          <a:xfrm>
            <a:off x="215900" y="5442857"/>
            <a:ext cx="11874500" cy="1189846"/>
          </a:xfrm>
          <a:prstGeom prst="snip2DiagRect">
            <a:avLst/>
          </a:prstGeom>
          <a:noFill/>
          <a:ln>
            <a:solidFill>
              <a:srgbClr val="C225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0" name="Google Shape;10797;p70"/>
          <p:cNvGrpSpPr/>
          <p:nvPr/>
        </p:nvGrpSpPr>
        <p:grpSpPr>
          <a:xfrm>
            <a:off x="384257" y="323238"/>
            <a:ext cx="627279" cy="754946"/>
            <a:chOff x="3127598" y="1513234"/>
            <a:chExt cx="289714" cy="347593"/>
          </a:xfrm>
          <a:solidFill>
            <a:schemeClr val="bg1"/>
          </a:solidFill>
        </p:grpSpPr>
        <p:sp>
          <p:nvSpPr>
            <p:cNvPr id="31" name="Google Shape;10798;p70"/>
            <p:cNvSpPr/>
            <p:nvPr/>
          </p:nvSpPr>
          <p:spPr>
            <a:xfrm>
              <a:off x="3127598" y="1513234"/>
              <a:ext cx="289714" cy="347593"/>
            </a:xfrm>
            <a:custGeom>
              <a:avLst/>
              <a:gdLst/>
              <a:ahLst/>
              <a:cxnLst/>
              <a:rect l="l" t="t" r="r" b="b"/>
              <a:pathLst>
                <a:path w="9145" h="10972" extrusionOk="0">
                  <a:moveTo>
                    <a:pt x="1917" y="8995"/>
                  </a:moveTo>
                  <a:lnTo>
                    <a:pt x="1917" y="10412"/>
                  </a:lnTo>
                  <a:lnTo>
                    <a:pt x="1358" y="9841"/>
                  </a:lnTo>
                  <a:lnTo>
                    <a:pt x="548" y="8995"/>
                  </a:lnTo>
                  <a:close/>
                  <a:moveTo>
                    <a:pt x="6192" y="0"/>
                  </a:moveTo>
                  <a:cubicBezTo>
                    <a:pt x="5828" y="0"/>
                    <a:pt x="5465" y="137"/>
                    <a:pt x="5191" y="411"/>
                  </a:cubicBezTo>
                  <a:lnTo>
                    <a:pt x="5156" y="435"/>
                  </a:lnTo>
                  <a:cubicBezTo>
                    <a:pt x="5096" y="494"/>
                    <a:pt x="5096" y="602"/>
                    <a:pt x="5168" y="661"/>
                  </a:cubicBezTo>
                  <a:cubicBezTo>
                    <a:pt x="5196" y="689"/>
                    <a:pt x="5235" y="704"/>
                    <a:pt x="5275" y="704"/>
                  </a:cubicBezTo>
                  <a:cubicBezTo>
                    <a:pt x="5319" y="704"/>
                    <a:pt x="5363" y="686"/>
                    <a:pt x="5394" y="649"/>
                  </a:cubicBezTo>
                  <a:lnTo>
                    <a:pt x="5430" y="613"/>
                  </a:lnTo>
                  <a:cubicBezTo>
                    <a:pt x="5644" y="399"/>
                    <a:pt x="5927" y="292"/>
                    <a:pt x="6209" y="292"/>
                  </a:cubicBezTo>
                  <a:cubicBezTo>
                    <a:pt x="6492" y="292"/>
                    <a:pt x="6775" y="399"/>
                    <a:pt x="6989" y="613"/>
                  </a:cubicBezTo>
                  <a:cubicBezTo>
                    <a:pt x="7418" y="1042"/>
                    <a:pt x="7418" y="1745"/>
                    <a:pt x="6989" y="2185"/>
                  </a:cubicBezTo>
                  <a:cubicBezTo>
                    <a:pt x="6775" y="2399"/>
                    <a:pt x="6492" y="2507"/>
                    <a:pt x="6209" y="2507"/>
                  </a:cubicBezTo>
                  <a:cubicBezTo>
                    <a:pt x="5927" y="2507"/>
                    <a:pt x="5644" y="2399"/>
                    <a:pt x="5430" y="2185"/>
                  </a:cubicBezTo>
                  <a:cubicBezTo>
                    <a:pt x="5168" y="1923"/>
                    <a:pt x="5049" y="1554"/>
                    <a:pt x="5132" y="1209"/>
                  </a:cubicBezTo>
                  <a:cubicBezTo>
                    <a:pt x="5144" y="1125"/>
                    <a:pt x="5084" y="1030"/>
                    <a:pt x="4989" y="1018"/>
                  </a:cubicBezTo>
                  <a:cubicBezTo>
                    <a:pt x="4982" y="1017"/>
                    <a:pt x="4975" y="1017"/>
                    <a:pt x="4967" y="1017"/>
                  </a:cubicBezTo>
                  <a:cubicBezTo>
                    <a:pt x="4890" y="1017"/>
                    <a:pt x="4809" y="1073"/>
                    <a:pt x="4798" y="1149"/>
                  </a:cubicBezTo>
                  <a:cubicBezTo>
                    <a:pt x="4751" y="1387"/>
                    <a:pt x="4775" y="1614"/>
                    <a:pt x="4846" y="1840"/>
                  </a:cubicBezTo>
                  <a:lnTo>
                    <a:pt x="3132" y="1840"/>
                  </a:lnTo>
                  <a:cubicBezTo>
                    <a:pt x="3048" y="1840"/>
                    <a:pt x="2965" y="1911"/>
                    <a:pt x="2965" y="2006"/>
                  </a:cubicBezTo>
                  <a:cubicBezTo>
                    <a:pt x="2965" y="2090"/>
                    <a:pt x="3048" y="2161"/>
                    <a:pt x="3132" y="2161"/>
                  </a:cubicBezTo>
                  <a:lnTo>
                    <a:pt x="4989" y="2161"/>
                  </a:lnTo>
                  <a:lnTo>
                    <a:pt x="5084" y="2304"/>
                  </a:lnTo>
                  <a:lnTo>
                    <a:pt x="4310" y="3078"/>
                  </a:lnTo>
                  <a:cubicBezTo>
                    <a:pt x="4251" y="3126"/>
                    <a:pt x="4251" y="3233"/>
                    <a:pt x="4310" y="3292"/>
                  </a:cubicBezTo>
                  <a:cubicBezTo>
                    <a:pt x="4334" y="3328"/>
                    <a:pt x="4382" y="3340"/>
                    <a:pt x="4429" y="3340"/>
                  </a:cubicBezTo>
                  <a:cubicBezTo>
                    <a:pt x="4477" y="3340"/>
                    <a:pt x="4513" y="3328"/>
                    <a:pt x="4548" y="3292"/>
                  </a:cubicBezTo>
                  <a:lnTo>
                    <a:pt x="5322" y="2518"/>
                  </a:lnTo>
                  <a:cubicBezTo>
                    <a:pt x="5572" y="2733"/>
                    <a:pt x="5882" y="2840"/>
                    <a:pt x="6203" y="2840"/>
                  </a:cubicBezTo>
                  <a:cubicBezTo>
                    <a:pt x="6561" y="2840"/>
                    <a:pt x="6930" y="2697"/>
                    <a:pt x="7215" y="2423"/>
                  </a:cubicBezTo>
                  <a:cubicBezTo>
                    <a:pt x="7287" y="2340"/>
                    <a:pt x="7358" y="2256"/>
                    <a:pt x="7418" y="2161"/>
                  </a:cubicBezTo>
                  <a:lnTo>
                    <a:pt x="8835" y="2161"/>
                  </a:lnTo>
                  <a:lnTo>
                    <a:pt x="8835" y="10662"/>
                  </a:lnTo>
                  <a:lnTo>
                    <a:pt x="2239" y="10662"/>
                  </a:lnTo>
                  <a:lnTo>
                    <a:pt x="2239" y="8864"/>
                  </a:lnTo>
                  <a:cubicBezTo>
                    <a:pt x="2239" y="8769"/>
                    <a:pt x="2167" y="8698"/>
                    <a:pt x="2072" y="8698"/>
                  </a:cubicBezTo>
                  <a:lnTo>
                    <a:pt x="334" y="8698"/>
                  </a:lnTo>
                  <a:lnTo>
                    <a:pt x="334" y="2161"/>
                  </a:lnTo>
                  <a:lnTo>
                    <a:pt x="2489" y="2161"/>
                  </a:lnTo>
                  <a:cubicBezTo>
                    <a:pt x="2584" y="2161"/>
                    <a:pt x="2655" y="2090"/>
                    <a:pt x="2655" y="2006"/>
                  </a:cubicBezTo>
                  <a:cubicBezTo>
                    <a:pt x="2655" y="1911"/>
                    <a:pt x="2584" y="1840"/>
                    <a:pt x="2489" y="1840"/>
                  </a:cubicBezTo>
                  <a:lnTo>
                    <a:pt x="167" y="1840"/>
                  </a:lnTo>
                  <a:cubicBezTo>
                    <a:pt x="84" y="1840"/>
                    <a:pt x="0" y="1911"/>
                    <a:pt x="0" y="2006"/>
                  </a:cubicBezTo>
                  <a:lnTo>
                    <a:pt x="0" y="8853"/>
                  </a:lnTo>
                  <a:cubicBezTo>
                    <a:pt x="0" y="8888"/>
                    <a:pt x="24" y="8936"/>
                    <a:pt x="48" y="8972"/>
                  </a:cubicBezTo>
                  <a:lnTo>
                    <a:pt x="1060" y="10007"/>
                  </a:lnTo>
                  <a:lnTo>
                    <a:pt x="1953" y="10936"/>
                  </a:lnTo>
                  <a:cubicBezTo>
                    <a:pt x="1989" y="10960"/>
                    <a:pt x="2024" y="10972"/>
                    <a:pt x="2072" y="10972"/>
                  </a:cubicBezTo>
                  <a:lnTo>
                    <a:pt x="8978" y="10972"/>
                  </a:lnTo>
                  <a:cubicBezTo>
                    <a:pt x="9073" y="10972"/>
                    <a:pt x="9144" y="10900"/>
                    <a:pt x="9144" y="10817"/>
                  </a:cubicBezTo>
                  <a:lnTo>
                    <a:pt x="9144" y="2006"/>
                  </a:lnTo>
                  <a:cubicBezTo>
                    <a:pt x="9132" y="1911"/>
                    <a:pt x="9073" y="1840"/>
                    <a:pt x="8978" y="1840"/>
                  </a:cubicBezTo>
                  <a:lnTo>
                    <a:pt x="7549" y="1840"/>
                  </a:lnTo>
                  <a:cubicBezTo>
                    <a:pt x="7704" y="1352"/>
                    <a:pt x="7585" y="792"/>
                    <a:pt x="7192" y="411"/>
                  </a:cubicBezTo>
                  <a:cubicBezTo>
                    <a:pt x="6918" y="137"/>
                    <a:pt x="6555" y="0"/>
                    <a:pt x="6192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799;p70"/>
            <p:cNvSpPr/>
            <p:nvPr/>
          </p:nvSpPr>
          <p:spPr>
            <a:xfrm>
              <a:off x="3254698" y="1788375"/>
              <a:ext cx="121493" cy="10233"/>
            </a:xfrm>
            <a:custGeom>
              <a:avLst/>
              <a:gdLst/>
              <a:ahLst/>
              <a:cxnLst/>
              <a:rect l="l" t="t" r="r" b="b"/>
              <a:pathLst>
                <a:path w="3835" h="323" extrusionOk="0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3680" y="322"/>
                  </a:lnTo>
                  <a:cubicBezTo>
                    <a:pt x="3763" y="322"/>
                    <a:pt x="3834" y="251"/>
                    <a:pt x="3834" y="168"/>
                  </a:cubicBezTo>
                  <a:cubicBezTo>
                    <a:pt x="3834" y="72"/>
                    <a:pt x="3763" y="1"/>
                    <a:pt x="3680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0800;p70"/>
            <p:cNvSpPr/>
            <p:nvPr/>
          </p:nvSpPr>
          <p:spPr>
            <a:xfrm>
              <a:off x="3185668" y="1638275"/>
              <a:ext cx="172783" cy="29051"/>
            </a:xfrm>
            <a:custGeom>
              <a:avLst/>
              <a:gdLst/>
              <a:ahLst/>
              <a:cxnLst/>
              <a:rect l="l" t="t" r="r" b="b"/>
              <a:pathLst>
                <a:path w="5454" h="917" extrusionOk="0">
                  <a:moveTo>
                    <a:pt x="168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750"/>
                  </a:lnTo>
                  <a:cubicBezTo>
                    <a:pt x="1" y="834"/>
                    <a:pt x="72" y="917"/>
                    <a:pt x="168" y="917"/>
                  </a:cubicBezTo>
                  <a:lnTo>
                    <a:pt x="5275" y="917"/>
                  </a:lnTo>
                  <a:cubicBezTo>
                    <a:pt x="5359" y="917"/>
                    <a:pt x="5430" y="834"/>
                    <a:pt x="5430" y="750"/>
                  </a:cubicBezTo>
                  <a:lnTo>
                    <a:pt x="5430" y="167"/>
                  </a:lnTo>
                  <a:cubicBezTo>
                    <a:pt x="5454" y="84"/>
                    <a:pt x="5382" y="0"/>
                    <a:pt x="5287" y="0"/>
                  </a:cubicBezTo>
                  <a:lnTo>
                    <a:pt x="4228" y="0"/>
                  </a:lnTo>
                  <a:cubicBezTo>
                    <a:pt x="4144" y="0"/>
                    <a:pt x="4073" y="84"/>
                    <a:pt x="4073" y="167"/>
                  </a:cubicBezTo>
                  <a:cubicBezTo>
                    <a:pt x="4073" y="262"/>
                    <a:pt x="4144" y="334"/>
                    <a:pt x="4228" y="334"/>
                  </a:cubicBezTo>
                  <a:lnTo>
                    <a:pt x="5121" y="334"/>
                  </a:lnTo>
                  <a:lnTo>
                    <a:pt x="5121" y="584"/>
                  </a:lnTo>
                  <a:lnTo>
                    <a:pt x="334" y="584"/>
                  </a:lnTo>
                  <a:lnTo>
                    <a:pt x="334" y="334"/>
                  </a:lnTo>
                  <a:lnTo>
                    <a:pt x="3597" y="334"/>
                  </a:lnTo>
                  <a:cubicBezTo>
                    <a:pt x="3680" y="334"/>
                    <a:pt x="3751" y="262"/>
                    <a:pt x="3751" y="167"/>
                  </a:cubicBezTo>
                  <a:cubicBezTo>
                    <a:pt x="3751" y="84"/>
                    <a:pt x="3680" y="0"/>
                    <a:pt x="3597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0801;p70"/>
            <p:cNvSpPr/>
            <p:nvPr/>
          </p:nvSpPr>
          <p:spPr>
            <a:xfrm>
              <a:off x="3186428" y="1681645"/>
              <a:ext cx="172022" cy="10581"/>
            </a:xfrm>
            <a:custGeom>
              <a:avLst/>
              <a:gdLst/>
              <a:ahLst/>
              <a:cxnLst/>
              <a:rect l="l" t="t" r="r" b="b"/>
              <a:pathLst>
                <a:path w="5430" h="334" extrusionOk="0">
                  <a:moveTo>
                    <a:pt x="155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55" y="334"/>
                  </a:cubicBezTo>
                  <a:lnTo>
                    <a:pt x="5263" y="334"/>
                  </a:lnTo>
                  <a:cubicBezTo>
                    <a:pt x="5358" y="334"/>
                    <a:pt x="5430" y="262"/>
                    <a:pt x="5430" y="167"/>
                  </a:cubicBezTo>
                  <a:cubicBezTo>
                    <a:pt x="5430" y="84"/>
                    <a:pt x="5358" y="0"/>
                    <a:pt x="5263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802;p70"/>
            <p:cNvSpPr/>
            <p:nvPr/>
          </p:nvSpPr>
          <p:spPr>
            <a:xfrm>
              <a:off x="3186428" y="1707306"/>
              <a:ext cx="172022" cy="10201"/>
            </a:xfrm>
            <a:custGeom>
              <a:avLst/>
              <a:gdLst/>
              <a:ahLst/>
              <a:cxnLst/>
              <a:rect l="l" t="t" r="r" b="b"/>
              <a:pathLst>
                <a:path w="5430" h="322" extrusionOk="0">
                  <a:moveTo>
                    <a:pt x="155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21"/>
                    <a:pt x="155" y="321"/>
                  </a:cubicBezTo>
                  <a:lnTo>
                    <a:pt x="5263" y="321"/>
                  </a:lnTo>
                  <a:cubicBezTo>
                    <a:pt x="5358" y="321"/>
                    <a:pt x="5430" y="250"/>
                    <a:pt x="5430" y="167"/>
                  </a:cubicBezTo>
                  <a:cubicBezTo>
                    <a:pt x="5430" y="71"/>
                    <a:pt x="5358" y="0"/>
                    <a:pt x="5263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365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360478" y="6393363"/>
            <a:ext cx="2660072" cy="365125"/>
          </a:xfrm>
        </p:spPr>
        <p:txBody>
          <a:bodyPr/>
          <a:lstStyle/>
          <a:p>
            <a:fld id="{D510D72B-6434-DC4A-A382-951B0FCB8A9C}" type="slidenum">
              <a:rPr lang="x-none" sz="2000" smtClean="0">
                <a:solidFill>
                  <a:schemeClr val="bg1"/>
                </a:solidFill>
                <a:latin typeface="Panton SemiBold" panose="020B0604020202020204" charset="-52"/>
              </a:rPr>
              <a:pPr/>
              <a:t>5</a:t>
            </a:fld>
            <a:endParaRPr lang="x-none" sz="2000" dirty="0">
              <a:solidFill>
                <a:schemeClr val="bg1"/>
              </a:solidFill>
              <a:latin typeface="Panton SemiBold" panose="020B0604020202020204" charset="-52"/>
            </a:endParaRPr>
          </a:p>
        </p:txBody>
      </p:sp>
      <p:sp>
        <p:nvSpPr>
          <p:cNvPr id="19" name="Прямоугольный треугольник 18">
            <a:extLst>
              <a:ext uri="{FF2B5EF4-FFF2-40B4-BE49-F238E27FC236}">
                <a16:creationId xmlns="" xmlns:a16="http://schemas.microsoft.com/office/drawing/2014/main" id="{DCDF66AD-D53B-4D41-BBEC-8B908591BF22}"/>
              </a:ext>
            </a:extLst>
          </p:cNvPr>
          <p:cNvSpPr/>
          <p:nvPr/>
        </p:nvSpPr>
        <p:spPr>
          <a:xfrm flipH="1">
            <a:off x="215900" y="1411217"/>
            <a:ext cx="504000" cy="504000"/>
          </a:xfrm>
          <a:prstGeom prst="rtTriangle">
            <a:avLst/>
          </a:prstGeom>
          <a:solidFill>
            <a:srgbClr val="243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ый треугольник 9">
            <a:extLst>
              <a:ext uri="{FF2B5EF4-FFF2-40B4-BE49-F238E27FC236}">
                <a16:creationId xmlns="" xmlns:a16="http://schemas.microsoft.com/office/drawing/2014/main" id="{DCDF66AD-D53B-4D41-BBEC-8B908591BF22}"/>
              </a:ext>
            </a:extLst>
          </p:cNvPr>
          <p:cNvSpPr/>
          <p:nvPr/>
        </p:nvSpPr>
        <p:spPr>
          <a:xfrm flipH="1">
            <a:off x="215900" y="3716654"/>
            <a:ext cx="504000" cy="504000"/>
          </a:xfrm>
          <a:prstGeom prst="rtTriangle">
            <a:avLst/>
          </a:prstGeom>
          <a:solidFill>
            <a:srgbClr val="243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ый треугольник 10">
            <a:extLst>
              <a:ext uri="{FF2B5EF4-FFF2-40B4-BE49-F238E27FC236}">
                <a16:creationId xmlns="" xmlns:a16="http://schemas.microsoft.com/office/drawing/2014/main" id="{5915E732-44E6-42D1-8DC6-53E33AC4DB24}"/>
              </a:ext>
            </a:extLst>
          </p:cNvPr>
          <p:cNvSpPr/>
          <p:nvPr/>
        </p:nvSpPr>
        <p:spPr>
          <a:xfrm flipH="1">
            <a:off x="215900" y="2946400"/>
            <a:ext cx="504000" cy="504000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ый треугольник 12">
            <a:extLst>
              <a:ext uri="{FF2B5EF4-FFF2-40B4-BE49-F238E27FC236}">
                <a16:creationId xmlns="" xmlns:a16="http://schemas.microsoft.com/office/drawing/2014/main" id="{5915E732-44E6-42D1-8DC6-53E33AC4DB24}"/>
              </a:ext>
            </a:extLst>
          </p:cNvPr>
          <p:cNvSpPr/>
          <p:nvPr/>
        </p:nvSpPr>
        <p:spPr>
          <a:xfrm flipH="1">
            <a:off x="215900" y="4420369"/>
            <a:ext cx="504000" cy="504000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ый треугольник 13">
            <a:extLst>
              <a:ext uri="{FF2B5EF4-FFF2-40B4-BE49-F238E27FC236}">
                <a16:creationId xmlns="" xmlns:a16="http://schemas.microsoft.com/office/drawing/2014/main" id="{DCDF66AD-D53B-4D41-BBEC-8B908591BF22}"/>
              </a:ext>
            </a:extLst>
          </p:cNvPr>
          <p:cNvSpPr/>
          <p:nvPr/>
        </p:nvSpPr>
        <p:spPr>
          <a:xfrm flipH="1">
            <a:off x="215900" y="5197213"/>
            <a:ext cx="504000" cy="504000"/>
          </a:xfrm>
          <a:prstGeom prst="rtTriangle">
            <a:avLst/>
          </a:prstGeom>
          <a:solidFill>
            <a:srgbClr val="243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CB8EA05-D027-5C20-5357-6A8AC4144E20}"/>
              </a:ext>
            </a:extLst>
          </p:cNvPr>
          <p:cNvSpPr txBox="1"/>
          <p:nvPr/>
        </p:nvSpPr>
        <p:spPr>
          <a:xfrm>
            <a:off x="-14287" y="320675"/>
            <a:ext cx="1169035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400">
                <a:solidFill>
                  <a:srgbClr val="2B328A"/>
                </a:solidFill>
                <a:latin typeface="PP Pangram Sans Semibold" panose="00000500000000000000" pitchFamily="50" charset="-52"/>
              </a:defRPr>
            </a:lvl1pPr>
          </a:lstStyle>
          <a:p>
            <a:pPr algn="ctr"/>
            <a:r>
              <a:rPr lang="ru-RU" sz="4000" dirty="0" smtClean="0">
                <a:latin typeface="Bahnschrift SemiLight" panose="020B0502040204020203" pitchFamily="34" charset="0"/>
              </a:rPr>
              <a:t>РЕГЛАМЕНТ КОНКУРСА</a:t>
            </a:r>
            <a:endParaRPr lang="ru-RU" sz="4000" dirty="0">
              <a:latin typeface="Bahnschrift SemiLight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88571" y="1000392"/>
            <a:ext cx="1110342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Bahnschrift SemiLight" panose="020B0502040204020203" pitchFamily="34" charset="0"/>
              </a:rPr>
              <a:t>ПОСУДА </a:t>
            </a:r>
            <a:r>
              <a:rPr lang="ru-RU" sz="2400" dirty="0">
                <a:solidFill>
                  <a:srgbClr val="FF0000"/>
                </a:solidFill>
                <a:latin typeface="Bahnschrift SemiLight" panose="020B0502040204020203" pitchFamily="34" charset="0"/>
              </a:rPr>
              <a:t>И ИНВЕНТАРЬ</a:t>
            </a:r>
          </a:p>
          <a:p>
            <a:r>
              <a:rPr lang="ru-RU" sz="2400" dirty="0" smtClean="0">
                <a:solidFill>
                  <a:srgbClr val="2B328A"/>
                </a:solidFill>
                <a:latin typeface="Bahnschrift SemiLight" panose="020B0502040204020203" pitchFamily="34" charset="0"/>
              </a:rPr>
              <a:t>На </a:t>
            </a:r>
            <a:r>
              <a:rPr lang="ru-RU" sz="2400" dirty="0">
                <a:solidFill>
                  <a:srgbClr val="2B328A"/>
                </a:solidFill>
                <a:latin typeface="Bahnschrift SemiLight" panose="020B0502040204020203" pitchFamily="34" charset="0"/>
              </a:rPr>
              <a:t>время проведения соревнований участникам предоставляется кухонная посуда и инвентарь: доски, сотейники, сковороды, миски. Участникам разрешается приносить собственный мелкий инвентарь и личный профессиональный инструмент. </a:t>
            </a:r>
          </a:p>
          <a:p>
            <a:r>
              <a:rPr lang="ru-RU" sz="2400" dirty="0" smtClean="0">
                <a:solidFill>
                  <a:srgbClr val="2B328A"/>
                </a:solidFill>
                <a:latin typeface="Bahnschrift SemiLight" panose="020B0502040204020203" pitchFamily="34" charset="0"/>
              </a:rPr>
              <a:t>Приготовленные </a:t>
            </a:r>
            <a:r>
              <a:rPr lang="ru-RU" sz="2400" dirty="0">
                <a:solidFill>
                  <a:srgbClr val="2B328A"/>
                </a:solidFill>
                <a:latin typeface="Bahnschrift SemiLight" panose="020B0502040204020203" pitchFamily="34" charset="0"/>
              </a:rPr>
              <a:t>блюда в обязательном порядке подаются и демонстрируются на тарелке диаметром не менее 27 см белого цвета.</a:t>
            </a:r>
          </a:p>
          <a:p>
            <a:r>
              <a:rPr lang="ru-RU" sz="2400" dirty="0" smtClean="0">
                <a:solidFill>
                  <a:srgbClr val="2B328A"/>
                </a:solidFill>
                <a:latin typeface="Bahnschrift SemiLight" panose="020B0502040204020203" pitchFamily="34" charset="0"/>
              </a:rPr>
              <a:t>Оргкомитет </a:t>
            </a:r>
            <a:r>
              <a:rPr lang="ru-RU" sz="2400" dirty="0">
                <a:solidFill>
                  <a:srgbClr val="2B328A"/>
                </a:solidFill>
                <a:latin typeface="Bahnschrift SemiLight" panose="020B0502040204020203" pitchFamily="34" charset="0"/>
              </a:rPr>
              <a:t>предоставляет участникам средства для уборки кухни (моющие и чистящие средства, губки, перчатки, мусорные мешки и пр.). </a:t>
            </a:r>
          </a:p>
          <a:p>
            <a:r>
              <a:rPr lang="ru-RU" sz="2400" dirty="0" smtClean="0">
                <a:solidFill>
                  <a:srgbClr val="2B328A"/>
                </a:solidFill>
                <a:latin typeface="Bahnschrift SemiLight" panose="020B0502040204020203" pitchFamily="34" charset="0"/>
              </a:rPr>
              <a:t>Участник </a:t>
            </a:r>
            <a:r>
              <a:rPr lang="ru-RU" sz="2400" dirty="0">
                <a:solidFill>
                  <a:srgbClr val="2B328A"/>
                </a:solidFill>
                <a:latin typeface="Bahnschrift SemiLight" panose="020B0502040204020203" pitchFamily="34" charset="0"/>
              </a:rPr>
              <a:t>несет материальную ответственность за пропавший и поврежденный инвентарь и посуду. </a:t>
            </a:r>
          </a:p>
          <a:p>
            <a:r>
              <a:rPr lang="ru-RU" sz="2400" dirty="0" smtClean="0">
                <a:solidFill>
                  <a:srgbClr val="2B328A"/>
                </a:solidFill>
                <a:latin typeface="Bahnschrift SemiLight" panose="020B0502040204020203" pitchFamily="34" charset="0"/>
              </a:rPr>
              <a:t>Участники </a:t>
            </a:r>
            <a:r>
              <a:rPr lang="ru-RU" sz="2400" dirty="0">
                <a:solidFill>
                  <a:srgbClr val="2B328A"/>
                </a:solidFill>
                <a:latin typeface="Bahnschrift SemiLight" panose="020B0502040204020203" pitchFamily="34" charset="0"/>
              </a:rPr>
              <a:t>используют собственные ножи. </a:t>
            </a:r>
          </a:p>
          <a:p>
            <a:r>
              <a:rPr lang="ru-RU" sz="2400" dirty="0">
                <a:solidFill>
                  <a:srgbClr val="2B328A"/>
                </a:solidFill>
                <a:latin typeface="Bahnschrift SemiLight" panose="020B0502040204020203" pitchFamily="34" charset="0"/>
              </a:rPr>
              <a:t>Полный список инвентаря и инструментов индивидуального рабочего места предоставляется всем участникам дополнительно.</a:t>
            </a:r>
          </a:p>
        </p:txBody>
      </p:sp>
      <p:sp>
        <p:nvSpPr>
          <p:cNvPr id="16" name="Прямоугольник с двумя вырезанными противолежащими углами 15"/>
          <p:cNvSpPr/>
          <p:nvPr/>
        </p:nvSpPr>
        <p:spPr>
          <a:xfrm>
            <a:off x="133514" y="1364343"/>
            <a:ext cx="12058486" cy="1582057"/>
          </a:xfrm>
          <a:prstGeom prst="snip2DiagRect">
            <a:avLst/>
          </a:prstGeom>
          <a:noFill/>
          <a:ln>
            <a:solidFill>
              <a:srgbClr val="C225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с двумя вырезанными противолежащими углами 16"/>
          <p:cNvSpPr/>
          <p:nvPr/>
        </p:nvSpPr>
        <p:spPr>
          <a:xfrm>
            <a:off x="133514" y="2953429"/>
            <a:ext cx="12058486" cy="718686"/>
          </a:xfrm>
          <a:prstGeom prst="snip2DiagRect">
            <a:avLst/>
          </a:prstGeom>
          <a:noFill/>
          <a:ln>
            <a:solidFill>
              <a:srgbClr val="C225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с двумя вырезанными противолежащими углами 19"/>
          <p:cNvSpPr/>
          <p:nvPr/>
        </p:nvSpPr>
        <p:spPr>
          <a:xfrm>
            <a:off x="133514" y="3687397"/>
            <a:ext cx="12058486" cy="718686"/>
          </a:xfrm>
          <a:prstGeom prst="snip2DiagRect">
            <a:avLst/>
          </a:prstGeom>
          <a:noFill/>
          <a:ln>
            <a:solidFill>
              <a:srgbClr val="C225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с двумя вырезанными противолежащими углами 20"/>
          <p:cNvSpPr/>
          <p:nvPr/>
        </p:nvSpPr>
        <p:spPr>
          <a:xfrm>
            <a:off x="133514" y="4420369"/>
            <a:ext cx="12058486" cy="718686"/>
          </a:xfrm>
          <a:prstGeom prst="snip2DiagRect">
            <a:avLst/>
          </a:prstGeom>
          <a:noFill/>
          <a:ln>
            <a:solidFill>
              <a:srgbClr val="C225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вырезанными противолежащими углами 21"/>
          <p:cNvSpPr/>
          <p:nvPr/>
        </p:nvSpPr>
        <p:spPr>
          <a:xfrm>
            <a:off x="133514" y="5139055"/>
            <a:ext cx="12058486" cy="1124316"/>
          </a:xfrm>
          <a:prstGeom prst="snip2DiagRect">
            <a:avLst/>
          </a:prstGeom>
          <a:noFill/>
          <a:ln>
            <a:solidFill>
              <a:srgbClr val="C225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Google Shape;10797;p70"/>
          <p:cNvGrpSpPr/>
          <p:nvPr/>
        </p:nvGrpSpPr>
        <p:grpSpPr>
          <a:xfrm>
            <a:off x="384257" y="323238"/>
            <a:ext cx="627279" cy="754946"/>
            <a:chOff x="3127598" y="1513234"/>
            <a:chExt cx="289714" cy="347593"/>
          </a:xfrm>
          <a:solidFill>
            <a:schemeClr val="bg1"/>
          </a:solidFill>
        </p:grpSpPr>
        <p:sp>
          <p:nvSpPr>
            <p:cNvPr id="24" name="Google Shape;10798;p70"/>
            <p:cNvSpPr/>
            <p:nvPr/>
          </p:nvSpPr>
          <p:spPr>
            <a:xfrm>
              <a:off x="3127598" y="1513234"/>
              <a:ext cx="289714" cy="347593"/>
            </a:xfrm>
            <a:custGeom>
              <a:avLst/>
              <a:gdLst/>
              <a:ahLst/>
              <a:cxnLst/>
              <a:rect l="l" t="t" r="r" b="b"/>
              <a:pathLst>
                <a:path w="9145" h="10972" extrusionOk="0">
                  <a:moveTo>
                    <a:pt x="1917" y="8995"/>
                  </a:moveTo>
                  <a:lnTo>
                    <a:pt x="1917" y="10412"/>
                  </a:lnTo>
                  <a:lnTo>
                    <a:pt x="1358" y="9841"/>
                  </a:lnTo>
                  <a:lnTo>
                    <a:pt x="548" y="8995"/>
                  </a:lnTo>
                  <a:close/>
                  <a:moveTo>
                    <a:pt x="6192" y="0"/>
                  </a:moveTo>
                  <a:cubicBezTo>
                    <a:pt x="5828" y="0"/>
                    <a:pt x="5465" y="137"/>
                    <a:pt x="5191" y="411"/>
                  </a:cubicBezTo>
                  <a:lnTo>
                    <a:pt x="5156" y="435"/>
                  </a:lnTo>
                  <a:cubicBezTo>
                    <a:pt x="5096" y="494"/>
                    <a:pt x="5096" y="602"/>
                    <a:pt x="5168" y="661"/>
                  </a:cubicBezTo>
                  <a:cubicBezTo>
                    <a:pt x="5196" y="689"/>
                    <a:pt x="5235" y="704"/>
                    <a:pt x="5275" y="704"/>
                  </a:cubicBezTo>
                  <a:cubicBezTo>
                    <a:pt x="5319" y="704"/>
                    <a:pt x="5363" y="686"/>
                    <a:pt x="5394" y="649"/>
                  </a:cubicBezTo>
                  <a:lnTo>
                    <a:pt x="5430" y="613"/>
                  </a:lnTo>
                  <a:cubicBezTo>
                    <a:pt x="5644" y="399"/>
                    <a:pt x="5927" y="292"/>
                    <a:pt x="6209" y="292"/>
                  </a:cubicBezTo>
                  <a:cubicBezTo>
                    <a:pt x="6492" y="292"/>
                    <a:pt x="6775" y="399"/>
                    <a:pt x="6989" y="613"/>
                  </a:cubicBezTo>
                  <a:cubicBezTo>
                    <a:pt x="7418" y="1042"/>
                    <a:pt x="7418" y="1745"/>
                    <a:pt x="6989" y="2185"/>
                  </a:cubicBezTo>
                  <a:cubicBezTo>
                    <a:pt x="6775" y="2399"/>
                    <a:pt x="6492" y="2507"/>
                    <a:pt x="6209" y="2507"/>
                  </a:cubicBezTo>
                  <a:cubicBezTo>
                    <a:pt x="5927" y="2507"/>
                    <a:pt x="5644" y="2399"/>
                    <a:pt x="5430" y="2185"/>
                  </a:cubicBezTo>
                  <a:cubicBezTo>
                    <a:pt x="5168" y="1923"/>
                    <a:pt x="5049" y="1554"/>
                    <a:pt x="5132" y="1209"/>
                  </a:cubicBezTo>
                  <a:cubicBezTo>
                    <a:pt x="5144" y="1125"/>
                    <a:pt x="5084" y="1030"/>
                    <a:pt x="4989" y="1018"/>
                  </a:cubicBezTo>
                  <a:cubicBezTo>
                    <a:pt x="4982" y="1017"/>
                    <a:pt x="4975" y="1017"/>
                    <a:pt x="4967" y="1017"/>
                  </a:cubicBezTo>
                  <a:cubicBezTo>
                    <a:pt x="4890" y="1017"/>
                    <a:pt x="4809" y="1073"/>
                    <a:pt x="4798" y="1149"/>
                  </a:cubicBezTo>
                  <a:cubicBezTo>
                    <a:pt x="4751" y="1387"/>
                    <a:pt x="4775" y="1614"/>
                    <a:pt x="4846" y="1840"/>
                  </a:cubicBezTo>
                  <a:lnTo>
                    <a:pt x="3132" y="1840"/>
                  </a:lnTo>
                  <a:cubicBezTo>
                    <a:pt x="3048" y="1840"/>
                    <a:pt x="2965" y="1911"/>
                    <a:pt x="2965" y="2006"/>
                  </a:cubicBezTo>
                  <a:cubicBezTo>
                    <a:pt x="2965" y="2090"/>
                    <a:pt x="3048" y="2161"/>
                    <a:pt x="3132" y="2161"/>
                  </a:cubicBezTo>
                  <a:lnTo>
                    <a:pt x="4989" y="2161"/>
                  </a:lnTo>
                  <a:lnTo>
                    <a:pt x="5084" y="2304"/>
                  </a:lnTo>
                  <a:lnTo>
                    <a:pt x="4310" y="3078"/>
                  </a:lnTo>
                  <a:cubicBezTo>
                    <a:pt x="4251" y="3126"/>
                    <a:pt x="4251" y="3233"/>
                    <a:pt x="4310" y="3292"/>
                  </a:cubicBezTo>
                  <a:cubicBezTo>
                    <a:pt x="4334" y="3328"/>
                    <a:pt x="4382" y="3340"/>
                    <a:pt x="4429" y="3340"/>
                  </a:cubicBezTo>
                  <a:cubicBezTo>
                    <a:pt x="4477" y="3340"/>
                    <a:pt x="4513" y="3328"/>
                    <a:pt x="4548" y="3292"/>
                  </a:cubicBezTo>
                  <a:lnTo>
                    <a:pt x="5322" y="2518"/>
                  </a:lnTo>
                  <a:cubicBezTo>
                    <a:pt x="5572" y="2733"/>
                    <a:pt x="5882" y="2840"/>
                    <a:pt x="6203" y="2840"/>
                  </a:cubicBezTo>
                  <a:cubicBezTo>
                    <a:pt x="6561" y="2840"/>
                    <a:pt x="6930" y="2697"/>
                    <a:pt x="7215" y="2423"/>
                  </a:cubicBezTo>
                  <a:cubicBezTo>
                    <a:pt x="7287" y="2340"/>
                    <a:pt x="7358" y="2256"/>
                    <a:pt x="7418" y="2161"/>
                  </a:cubicBezTo>
                  <a:lnTo>
                    <a:pt x="8835" y="2161"/>
                  </a:lnTo>
                  <a:lnTo>
                    <a:pt x="8835" y="10662"/>
                  </a:lnTo>
                  <a:lnTo>
                    <a:pt x="2239" y="10662"/>
                  </a:lnTo>
                  <a:lnTo>
                    <a:pt x="2239" y="8864"/>
                  </a:lnTo>
                  <a:cubicBezTo>
                    <a:pt x="2239" y="8769"/>
                    <a:pt x="2167" y="8698"/>
                    <a:pt x="2072" y="8698"/>
                  </a:cubicBezTo>
                  <a:lnTo>
                    <a:pt x="334" y="8698"/>
                  </a:lnTo>
                  <a:lnTo>
                    <a:pt x="334" y="2161"/>
                  </a:lnTo>
                  <a:lnTo>
                    <a:pt x="2489" y="2161"/>
                  </a:lnTo>
                  <a:cubicBezTo>
                    <a:pt x="2584" y="2161"/>
                    <a:pt x="2655" y="2090"/>
                    <a:pt x="2655" y="2006"/>
                  </a:cubicBezTo>
                  <a:cubicBezTo>
                    <a:pt x="2655" y="1911"/>
                    <a:pt x="2584" y="1840"/>
                    <a:pt x="2489" y="1840"/>
                  </a:cubicBezTo>
                  <a:lnTo>
                    <a:pt x="167" y="1840"/>
                  </a:lnTo>
                  <a:cubicBezTo>
                    <a:pt x="84" y="1840"/>
                    <a:pt x="0" y="1911"/>
                    <a:pt x="0" y="2006"/>
                  </a:cubicBezTo>
                  <a:lnTo>
                    <a:pt x="0" y="8853"/>
                  </a:lnTo>
                  <a:cubicBezTo>
                    <a:pt x="0" y="8888"/>
                    <a:pt x="24" y="8936"/>
                    <a:pt x="48" y="8972"/>
                  </a:cubicBezTo>
                  <a:lnTo>
                    <a:pt x="1060" y="10007"/>
                  </a:lnTo>
                  <a:lnTo>
                    <a:pt x="1953" y="10936"/>
                  </a:lnTo>
                  <a:cubicBezTo>
                    <a:pt x="1989" y="10960"/>
                    <a:pt x="2024" y="10972"/>
                    <a:pt x="2072" y="10972"/>
                  </a:cubicBezTo>
                  <a:lnTo>
                    <a:pt x="8978" y="10972"/>
                  </a:lnTo>
                  <a:cubicBezTo>
                    <a:pt x="9073" y="10972"/>
                    <a:pt x="9144" y="10900"/>
                    <a:pt x="9144" y="10817"/>
                  </a:cubicBezTo>
                  <a:lnTo>
                    <a:pt x="9144" y="2006"/>
                  </a:lnTo>
                  <a:cubicBezTo>
                    <a:pt x="9132" y="1911"/>
                    <a:pt x="9073" y="1840"/>
                    <a:pt x="8978" y="1840"/>
                  </a:cubicBezTo>
                  <a:lnTo>
                    <a:pt x="7549" y="1840"/>
                  </a:lnTo>
                  <a:cubicBezTo>
                    <a:pt x="7704" y="1352"/>
                    <a:pt x="7585" y="792"/>
                    <a:pt x="7192" y="411"/>
                  </a:cubicBezTo>
                  <a:cubicBezTo>
                    <a:pt x="6918" y="137"/>
                    <a:pt x="6555" y="0"/>
                    <a:pt x="6192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799;p70"/>
            <p:cNvSpPr/>
            <p:nvPr/>
          </p:nvSpPr>
          <p:spPr>
            <a:xfrm>
              <a:off x="3254698" y="1788375"/>
              <a:ext cx="121493" cy="10233"/>
            </a:xfrm>
            <a:custGeom>
              <a:avLst/>
              <a:gdLst/>
              <a:ahLst/>
              <a:cxnLst/>
              <a:rect l="l" t="t" r="r" b="b"/>
              <a:pathLst>
                <a:path w="3835" h="323" extrusionOk="0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3680" y="322"/>
                  </a:lnTo>
                  <a:cubicBezTo>
                    <a:pt x="3763" y="322"/>
                    <a:pt x="3834" y="251"/>
                    <a:pt x="3834" y="168"/>
                  </a:cubicBezTo>
                  <a:cubicBezTo>
                    <a:pt x="3834" y="72"/>
                    <a:pt x="3763" y="1"/>
                    <a:pt x="3680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0800;p70"/>
            <p:cNvSpPr/>
            <p:nvPr/>
          </p:nvSpPr>
          <p:spPr>
            <a:xfrm>
              <a:off x="3185668" y="1638275"/>
              <a:ext cx="172783" cy="29051"/>
            </a:xfrm>
            <a:custGeom>
              <a:avLst/>
              <a:gdLst/>
              <a:ahLst/>
              <a:cxnLst/>
              <a:rect l="l" t="t" r="r" b="b"/>
              <a:pathLst>
                <a:path w="5454" h="917" extrusionOk="0">
                  <a:moveTo>
                    <a:pt x="168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750"/>
                  </a:lnTo>
                  <a:cubicBezTo>
                    <a:pt x="1" y="834"/>
                    <a:pt x="72" y="917"/>
                    <a:pt x="168" y="917"/>
                  </a:cubicBezTo>
                  <a:lnTo>
                    <a:pt x="5275" y="917"/>
                  </a:lnTo>
                  <a:cubicBezTo>
                    <a:pt x="5359" y="917"/>
                    <a:pt x="5430" y="834"/>
                    <a:pt x="5430" y="750"/>
                  </a:cubicBezTo>
                  <a:lnTo>
                    <a:pt x="5430" y="167"/>
                  </a:lnTo>
                  <a:cubicBezTo>
                    <a:pt x="5454" y="84"/>
                    <a:pt x="5382" y="0"/>
                    <a:pt x="5287" y="0"/>
                  </a:cubicBezTo>
                  <a:lnTo>
                    <a:pt x="4228" y="0"/>
                  </a:lnTo>
                  <a:cubicBezTo>
                    <a:pt x="4144" y="0"/>
                    <a:pt x="4073" y="84"/>
                    <a:pt x="4073" y="167"/>
                  </a:cubicBezTo>
                  <a:cubicBezTo>
                    <a:pt x="4073" y="262"/>
                    <a:pt x="4144" y="334"/>
                    <a:pt x="4228" y="334"/>
                  </a:cubicBezTo>
                  <a:lnTo>
                    <a:pt x="5121" y="334"/>
                  </a:lnTo>
                  <a:lnTo>
                    <a:pt x="5121" y="584"/>
                  </a:lnTo>
                  <a:lnTo>
                    <a:pt x="334" y="584"/>
                  </a:lnTo>
                  <a:lnTo>
                    <a:pt x="334" y="334"/>
                  </a:lnTo>
                  <a:lnTo>
                    <a:pt x="3597" y="334"/>
                  </a:lnTo>
                  <a:cubicBezTo>
                    <a:pt x="3680" y="334"/>
                    <a:pt x="3751" y="262"/>
                    <a:pt x="3751" y="167"/>
                  </a:cubicBezTo>
                  <a:cubicBezTo>
                    <a:pt x="3751" y="84"/>
                    <a:pt x="3680" y="0"/>
                    <a:pt x="3597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0801;p70"/>
            <p:cNvSpPr/>
            <p:nvPr/>
          </p:nvSpPr>
          <p:spPr>
            <a:xfrm>
              <a:off x="3186428" y="1681645"/>
              <a:ext cx="172022" cy="10581"/>
            </a:xfrm>
            <a:custGeom>
              <a:avLst/>
              <a:gdLst/>
              <a:ahLst/>
              <a:cxnLst/>
              <a:rect l="l" t="t" r="r" b="b"/>
              <a:pathLst>
                <a:path w="5430" h="334" extrusionOk="0">
                  <a:moveTo>
                    <a:pt x="155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55" y="334"/>
                  </a:cubicBezTo>
                  <a:lnTo>
                    <a:pt x="5263" y="334"/>
                  </a:lnTo>
                  <a:cubicBezTo>
                    <a:pt x="5358" y="334"/>
                    <a:pt x="5430" y="262"/>
                    <a:pt x="5430" y="167"/>
                  </a:cubicBezTo>
                  <a:cubicBezTo>
                    <a:pt x="5430" y="84"/>
                    <a:pt x="5358" y="0"/>
                    <a:pt x="5263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0802;p70"/>
            <p:cNvSpPr/>
            <p:nvPr/>
          </p:nvSpPr>
          <p:spPr>
            <a:xfrm>
              <a:off x="3186428" y="1707306"/>
              <a:ext cx="172022" cy="10201"/>
            </a:xfrm>
            <a:custGeom>
              <a:avLst/>
              <a:gdLst/>
              <a:ahLst/>
              <a:cxnLst/>
              <a:rect l="l" t="t" r="r" b="b"/>
              <a:pathLst>
                <a:path w="5430" h="322" extrusionOk="0">
                  <a:moveTo>
                    <a:pt x="155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21"/>
                    <a:pt x="155" y="321"/>
                  </a:cubicBezTo>
                  <a:lnTo>
                    <a:pt x="5263" y="321"/>
                  </a:lnTo>
                  <a:cubicBezTo>
                    <a:pt x="5358" y="321"/>
                    <a:pt x="5430" y="250"/>
                    <a:pt x="5430" y="167"/>
                  </a:cubicBezTo>
                  <a:cubicBezTo>
                    <a:pt x="5430" y="71"/>
                    <a:pt x="5358" y="0"/>
                    <a:pt x="5263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6847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360478" y="6393363"/>
            <a:ext cx="2660072" cy="365125"/>
          </a:xfrm>
        </p:spPr>
        <p:txBody>
          <a:bodyPr/>
          <a:lstStyle/>
          <a:p>
            <a:fld id="{D510D72B-6434-DC4A-A382-951B0FCB8A9C}" type="slidenum">
              <a:rPr lang="x-none" sz="2000" smtClean="0">
                <a:solidFill>
                  <a:schemeClr val="bg1"/>
                </a:solidFill>
                <a:latin typeface="Panton SemiBold" panose="020B0604020202020204" charset="-52"/>
              </a:rPr>
              <a:pPr/>
              <a:t>6</a:t>
            </a:fld>
            <a:endParaRPr lang="x-none" sz="2000" dirty="0">
              <a:solidFill>
                <a:schemeClr val="bg1"/>
              </a:solidFill>
              <a:latin typeface="Panton SemiBold" panose="020B0604020202020204" charset="-52"/>
            </a:endParaRPr>
          </a:p>
        </p:txBody>
      </p:sp>
      <p:sp>
        <p:nvSpPr>
          <p:cNvPr id="18" name="Прямоугольный треугольник 17">
            <a:extLst>
              <a:ext uri="{FF2B5EF4-FFF2-40B4-BE49-F238E27FC236}">
                <a16:creationId xmlns="" xmlns:a16="http://schemas.microsoft.com/office/drawing/2014/main" id="{5915E732-44E6-42D1-8DC6-53E33AC4DB24}"/>
              </a:ext>
            </a:extLst>
          </p:cNvPr>
          <p:cNvSpPr/>
          <p:nvPr/>
        </p:nvSpPr>
        <p:spPr>
          <a:xfrm flipH="1">
            <a:off x="346789" y="3312547"/>
            <a:ext cx="504000" cy="504000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ый треугольник 9">
            <a:extLst>
              <a:ext uri="{FF2B5EF4-FFF2-40B4-BE49-F238E27FC236}">
                <a16:creationId xmlns="" xmlns:a16="http://schemas.microsoft.com/office/drawing/2014/main" id="{DCDF66AD-D53B-4D41-BBEC-8B908591BF22}"/>
              </a:ext>
            </a:extLst>
          </p:cNvPr>
          <p:cNvSpPr/>
          <p:nvPr/>
        </p:nvSpPr>
        <p:spPr>
          <a:xfrm flipH="1">
            <a:off x="384257" y="4743156"/>
            <a:ext cx="504000" cy="504000"/>
          </a:xfrm>
          <a:prstGeom prst="rtTriangle">
            <a:avLst/>
          </a:prstGeom>
          <a:solidFill>
            <a:srgbClr val="243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ый треугольник 10">
            <a:extLst>
              <a:ext uri="{FF2B5EF4-FFF2-40B4-BE49-F238E27FC236}">
                <a16:creationId xmlns="" xmlns:a16="http://schemas.microsoft.com/office/drawing/2014/main" id="{5915E732-44E6-42D1-8DC6-53E33AC4DB24}"/>
              </a:ext>
            </a:extLst>
          </p:cNvPr>
          <p:cNvSpPr/>
          <p:nvPr/>
        </p:nvSpPr>
        <p:spPr>
          <a:xfrm flipH="1">
            <a:off x="384257" y="5553005"/>
            <a:ext cx="504000" cy="504000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CB8EA05-D027-5C20-5357-6A8AC4144E20}"/>
              </a:ext>
            </a:extLst>
          </p:cNvPr>
          <p:cNvSpPr txBox="1"/>
          <p:nvPr/>
        </p:nvSpPr>
        <p:spPr>
          <a:xfrm>
            <a:off x="-14287" y="320675"/>
            <a:ext cx="1169035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400">
                <a:solidFill>
                  <a:srgbClr val="2B328A"/>
                </a:solidFill>
                <a:latin typeface="PP Pangram Sans Semibold" panose="00000500000000000000" pitchFamily="50" charset="-52"/>
              </a:defRPr>
            </a:lvl1pPr>
          </a:lstStyle>
          <a:p>
            <a:pPr algn="ctr"/>
            <a:r>
              <a:rPr lang="ru-RU" sz="4000" dirty="0" smtClean="0">
                <a:latin typeface="Bahnschrift SemiLight" panose="020B0502040204020203" pitchFamily="34" charset="0"/>
              </a:rPr>
              <a:t>РЕГЛАМЕНТ КОНКУРСА</a:t>
            </a:r>
            <a:endParaRPr lang="ru-RU" sz="4000" dirty="0">
              <a:latin typeface="Bahnschrift SemiLight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88571" y="1000392"/>
            <a:ext cx="1110342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Bahnschrift SemiLight" panose="020B0502040204020203" pitchFamily="34" charset="0"/>
              </a:rPr>
              <a:t>ТАЙМИНГ </a:t>
            </a:r>
            <a:endParaRPr lang="ru-RU" sz="2400" dirty="0">
              <a:solidFill>
                <a:srgbClr val="FF0000"/>
              </a:solidFill>
              <a:latin typeface="Bahnschrift SemiLight" panose="020B0502040204020203" pitchFamily="34" charset="0"/>
            </a:endParaRPr>
          </a:p>
          <a:p>
            <a:r>
              <a:rPr lang="ru-RU" sz="2400" dirty="0">
                <a:solidFill>
                  <a:srgbClr val="2B328A"/>
                </a:solidFill>
                <a:latin typeface="Bahnschrift SemiLight" panose="020B0502040204020203" pitchFamily="34" charset="0"/>
              </a:rPr>
              <a:t>Соревнования проводятся, </a:t>
            </a:r>
            <a:r>
              <a:rPr lang="ru-RU" sz="2400" dirty="0">
                <a:solidFill>
                  <a:srgbClr val="FF0000"/>
                </a:solidFill>
                <a:latin typeface="Bahnschrift SemiLight" panose="020B0502040204020203" pitchFamily="34" charset="0"/>
              </a:rPr>
              <a:t>на основании графика</a:t>
            </a:r>
            <a:r>
              <a:rPr lang="ru-RU" sz="2400" dirty="0">
                <a:solidFill>
                  <a:srgbClr val="2B328A"/>
                </a:solidFill>
                <a:latin typeface="Bahnschrift SemiLight" panose="020B0502040204020203" pitchFamily="34" charset="0"/>
              </a:rPr>
              <a:t>, в номинации «Лучший шеф-повар» с дегустацией. </a:t>
            </a:r>
          </a:p>
          <a:p>
            <a:r>
              <a:rPr lang="ru-RU" sz="2400" dirty="0">
                <a:solidFill>
                  <a:srgbClr val="2B328A"/>
                </a:solidFill>
                <a:latin typeface="Bahnschrift SemiLight" panose="020B0502040204020203" pitchFamily="34" charset="0"/>
              </a:rPr>
              <a:t>Каждая команда должна в течение </a:t>
            </a:r>
            <a:r>
              <a:rPr lang="ru-RU" sz="2400" dirty="0">
                <a:solidFill>
                  <a:srgbClr val="FF0000"/>
                </a:solidFill>
                <a:latin typeface="Bahnschrift SemiLight" panose="020B0502040204020203" pitchFamily="34" charset="0"/>
              </a:rPr>
              <a:t>90 минут </a:t>
            </a:r>
            <a:r>
              <a:rPr lang="ru-RU" sz="2400" dirty="0">
                <a:solidFill>
                  <a:srgbClr val="2B328A"/>
                </a:solidFill>
                <a:latin typeface="Bahnschrift SemiLight" panose="020B0502040204020203" pitchFamily="34" charset="0"/>
              </a:rPr>
              <a:t>приготовить блюда с использованием обязательных продуктов в общей тематике </a:t>
            </a:r>
            <a:r>
              <a:rPr lang="ru-RU" sz="2400" dirty="0">
                <a:solidFill>
                  <a:srgbClr val="FF0000"/>
                </a:solidFill>
                <a:latin typeface="Bahnschrift SemiLight" panose="020B0502040204020203" pitchFamily="34" charset="0"/>
              </a:rPr>
              <a:t>«Семейный обед</a:t>
            </a:r>
            <a:r>
              <a:rPr lang="ru-RU" sz="2400" dirty="0" smtClean="0">
                <a:solidFill>
                  <a:srgbClr val="FF0000"/>
                </a:solidFill>
                <a:latin typeface="Bahnschrift SemiLight" panose="020B0502040204020203" pitchFamily="34" charset="0"/>
              </a:rPr>
              <a:t>» </a:t>
            </a:r>
            <a:r>
              <a:rPr lang="ru-RU" sz="2400" dirty="0">
                <a:solidFill>
                  <a:srgbClr val="2B328A"/>
                </a:solidFill>
                <a:latin typeface="Bahnschrift SemiLight" panose="020B0502040204020203" pitchFamily="34" charset="0"/>
              </a:rPr>
              <a:t>(4 порции: 3 для дегустации жюри, 1 для демонстрации зрителям) </a:t>
            </a:r>
            <a:r>
              <a:rPr lang="ru-RU" sz="2400" dirty="0" smtClean="0">
                <a:solidFill>
                  <a:srgbClr val="2B328A"/>
                </a:solidFill>
                <a:latin typeface="Bahnschrift SemiLight" panose="020B0502040204020203" pitchFamily="34" charset="0"/>
              </a:rPr>
              <a:t>:</a:t>
            </a:r>
          </a:p>
          <a:p>
            <a:r>
              <a:rPr lang="ru-RU" sz="2400" dirty="0" smtClean="0">
                <a:solidFill>
                  <a:srgbClr val="2B328A"/>
                </a:solidFill>
                <a:latin typeface="Bahnschrift SemiLight" panose="020B0502040204020203" pitchFamily="34" charset="0"/>
              </a:rPr>
              <a:t>1. Закуска - </a:t>
            </a:r>
            <a:r>
              <a:rPr lang="ru-RU" sz="2400" dirty="0">
                <a:solidFill>
                  <a:srgbClr val="FF0000"/>
                </a:solidFill>
                <a:latin typeface="Bahnschrift SemiLight" panose="020B0502040204020203" pitchFamily="34" charset="0"/>
              </a:rPr>
              <a:t>обязательные продукты: </a:t>
            </a:r>
            <a:r>
              <a:rPr lang="ru-RU" sz="2400" dirty="0" smtClean="0">
                <a:solidFill>
                  <a:srgbClr val="FF0000"/>
                </a:solidFill>
                <a:latin typeface="Bahnschrift SemiLight" panose="020B0502040204020203" pitchFamily="34" charset="0"/>
              </a:rPr>
              <a:t>печень </a:t>
            </a:r>
            <a:r>
              <a:rPr lang="ru-RU" sz="2400" dirty="0">
                <a:solidFill>
                  <a:srgbClr val="FF0000"/>
                </a:solidFill>
                <a:latin typeface="Bahnschrift SemiLight" panose="020B0502040204020203" pitchFamily="34" charset="0"/>
              </a:rPr>
              <a:t>куриная, клюква </a:t>
            </a:r>
            <a:r>
              <a:rPr lang="ru-RU" sz="2400" dirty="0" smtClean="0">
                <a:solidFill>
                  <a:srgbClr val="FF0000"/>
                </a:solidFill>
                <a:latin typeface="Bahnschrift SemiLight" panose="020B0502040204020203" pitchFamily="34" charset="0"/>
              </a:rPr>
              <a:t>свежемороженая</a:t>
            </a:r>
          </a:p>
          <a:p>
            <a:r>
              <a:rPr lang="ru-RU" sz="2400" dirty="0" smtClean="0">
                <a:solidFill>
                  <a:srgbClr val="2B328A"/>
                </a:solidFill>
                <a:latin typeface="Bahnschrift SemiLight" panose="020B0502040204020203" pitchFamily="34" charset="0"/>
              </a:rPr>
              <a:t>2.  Основное блюдо </a:t>
            </a:r>
            <a:r>
              <a:rPr lang="ru-RU" sz="2400" dirty="0">
                <a:solidFill>
                  <a:srgbClr val="2B328A"/>
                </a:solidFill>
                <a:latin typeface="Bahnschrift SemiLight" panose="020B0502040204020203" pitchFamily="34" charset="0"/>
              </a:rPr>
              <a:t>- </a:t>
            </a:r>
            <a:r>
              <a:rPr lang="ru-RU" sz="2400" dirty="0">
                <a:solidFill>
                  <a:srgbClr val="FF0000"/>
                </a:solidFill>
                <a:latin typeface="Bahnschrift SemiLight" panose="020B0502040204020203" pitchFamily="34" charset="0"/>
              </a:rPr>
              <a:t>обязательные продукты: судак (филе), </a:t>
            </a:r>
            <a:r>
              <a:rPr lang="ru-RU" sz="2400" dirty="0" smtClean="0">
                <a:solidFill>
                  <a:srgbClr val="FF0000"/>
                </a:solidFill>
                <a:latin typeface="Bahnschrift SemiLight" panose="020B0502040204020203" pitchFamily="34" charset="0"/>
              </a:rPr>
              <a:t>картофель</a:t>
            </a:r>
          </a:p>
          <a:p>
            <a:r>
              <a:rPr lang="ru-RU" sz="2400" dirty="0" smtClean="0">
                <a:solidFill>
                  <a:srgbClr val="2B328A"/>
                </a:solidFill>
                <a:latin typeface="Bahnschrift SemiLight" panose="020B0502040204020203" pitchFamily="34" charset="0"/>
              </a:rPr>
              <a:t>3</a:t>
            </a:r>
            <a:r>
              <a:rPr lang="ru-RU" sz="2400" dirty="0">
                <a:solidFill>
                  <a:srgbClr val="2B328A"/>
                </a:solidFill>
                <a:latin typeface="Bahnschrift SemiLight" panose="020B0502040204020203" pitchFamily="34" charset="0"/>
              </a:rPr>
              <a:t>.  Десерт </a:t>
            </a:r>
            <a:r>
              <a:rPr lang="ru-RU" sz="2400" dirty="0" smtClean="0">
                <a:solidFill>
                  <a:srgbClr val="2B328A"/>
                </a:solidFill>
                <a:latin typeface="Bahnschrift SemiLight" panose="020B0502040204020203" pitchFamily="34" charset="0"/>
              </a:rPr>
              <a:t>- </a:t>
            </a:r>
            <a:r>
              <a:rPr lang="ru-RU" sz="2400" dirty="0" smtClean="0">
                <a:solidFill>
                  <a:srgbClr val="FF0000"/>
                </a:solidFill>
                <a:latin typeface="Bahnschrift SemiLight" panose="020B0502040204020203" pitchFamily="34" charset="0"/>
              </a:rPr>
              <a:t>обязательные </a:t>
            </a:r>
            <a:r>
              <a:rPr lang="ru-RU" sz="2400" dirty="0">
                <a:solidFill>
                  <a:srgbClr val="FF0000"/>
                </a:solidFill>
                <a:latin typeface="Bahnschrift SemiLight" panose="020B0502040204020203" pitchFamily="34" charset="0"/>
              </a:rPr>
              <a:t>продукты: яблоки, мёд</a:t>
            </a:r>
            <a:r>
              <a:rPr lang="ru-RU" sz="2400" dirty="0" smtClean="0">
                <a:solidFill>
                  <a:srgbClr val="FF0000"/>
                </a:solidFill>
                <a:latin typeface="Bahnschrift SemiLight" panose="020B0502040204020203" pitchFamily="34" charset="0"/>
              </a:rPr>
              <a:t>.</a:t>
            </a:r>
            <a:endParaRPr lang="ru-RU" sz="2400" dirty="0">
              <a:solidFill>
                <a:srgbClr val="FF0000"/>
              </a:solidFill>
              <a:latin typeface="Bahnschrift SemiLight" panose="020B0502040204020203" pitchFamily="34" charset="0"/>
            </a:endParaRPr>
          </a:p>
          <a:p>
            <a:r>
              <a:rPr lang="ru-RU" sz="2400" dirty="0" smtClean="0">
                <a:solidFill>
                  <a:srgbClr val="2B328A"/>
                </a:solidFill>
                <a:latin typeface="Bahnschrift SemiLight" panose="020B0502040204020203" pitchFamily="34" charset="0"/>
              </a:rPr>
              <a:t>На </a:t>
            </a:r>
            <a:r>
              <a:rPr lang="ru-RU" sz="2400" dirty="0">
                <a:solidFill>
                  <a:srgbClr val="2B328A"/>
                </a:solidFill>
                <a:latin typeface="Bahnschrift SemiLight" panose="020B0502040204020203" pitchFamily="34" charset="0"/>
              </a:rPr>
              <a:t>выполнение конкурсного задания каждой команде отводится 90 минут. Команды стартуют с 10-минутным интервалом.  </a:t>
            </a:r>
          </a:p>
          <a:p>
            <a:r>
              <a:rPr lang="ru-RU" sz="2400" dirty="0">
                <a:solidFill>
                  <a:srgbClr val="2B328A"/>
                </a:solidFill>
                <a:latin typeface="Bahnschrift SemiLight" panose="020B0502040204020203" pitchFamily="34" charset="0"/>
              </a:rPr>
              <a:t>Все 3 блюда должны быть поданы командой одновременно </a:t>
            </a:r>
            <a:endParaRPr lang="ru-RU" sz="2400" dirty="0" smtClean="0">
              <a:solidFill>
                <a:srgbClr val="2B328A"/>
              </a:solidFill>
              <a:latin typeface="Bahnschrift SemiLight" panose="020B0502040204020203" pitchFamily="34" charset="0"/>
            </a:endParaRPr>
          </a:p>
          <a:p>
            <a:r>
              <a:rPr lang="ru-RU" sz="2400" dirty="0" smtClean="0">
                <a:solidFill>
                  <a:srgbClr val="2B328A"/>
                </a:solidFill>
                <a:latin typeface="Bahnschrift SemiLight" panose="020B0502040204020203" pitchFamily="34" charset="0"/>
              </a:rPr>
              <a:t>ровно </a:t>
            </a:r>
            <a:r>
              <a:rPr lang="ru-RU" sz="2400" dirty="0">
                <a:solidFill>
                  <a:srgbClr val="2B328A"/>
                </a:solidFill>
                <a:latin typeface="Bahnschrift SemiLight" panose="020B0502040204020203" pitchFamily="34" charset="0"/>
              </a:rPr>
              <a:t>через 90 минут. Представитель команды делает </a:t>
            </a:r>
            <a:endParaRPr lang="ru-RU" sz="2400" dirty="0" smtClean="0">
              <a:solidFill>
                <a:srgbClr val="2B328A"/>
              </a:solidFill>
              <a:latin typeface="Bahnschrift SemiLight" panose="020B0502040204020203" pitchFamily="34" charset="0"/>
            </a:endParaRPr>
          </a:p>
          <a:p>
            <a:r>
              <a:rPr lang="ru-RU" sz="2400" dirty="0" smtClean="0">
                <a:solidFill>
                  <a:srgbClr val="2B328A"/>
                </a:solidFill>
                <a:latin typeface="Bahnschrift SemiLight" panose="020B0502040204020203" pitchFamily="34" charset="0"/>
              </a:rPr>
              <a:t>презентацию </a:t>
            </a:r>
            <a:r>
              <a:rPr lang="ru-RU" sz="2400" dirty="0">
                <a:solidFill>
                  <a:srgbClr val="2B328A"/>
                </a:solidFill>
                <a:latin typeface="Bahnschrift SemiLight" panose="020B0502040204020203" pitchFamily="34" charset="0"/>
              </a:rPr>
              <a:t>блюда перед жюри в течение 2 минут. </a:t>
            </a:r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215900" y="3252648"/>
            <a:ext cx="11874500" cy="1490508"/>
          </a:xfrm>
          <a:prstGeom prst="snip2DiagRect">
            <a:avLst/>
          </a:prstGeom>
          <a:noFill/>
          <a:ln>
            <a:solidFill>
              <a:srgbClr val="C225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с двумя вырезанными противолежащими углами 20"/>
          <p:cNvSpPr/>
          <p:nvPr/>
        </p:nvSpPr>
        <p:spPr>
          <a:xfrm>
            <a:off x="215900" y="4743156"/>
            <a:ext cx="11874500" cy="699701"/>
          </a:xfrm>
          <a:prstGeom prst="snip2DiagRect">
            <a:avLst/>
          </a:prstGeom>
          <a:noFill/>
          <a:ln>
            <a:solidFill>
              <a:srgbClr val="C225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вырезанными противолежащими углами 21"/>
          <p:cNvSpPr/>
          <p:nvPr/>
        </p:nvSpPr>
        <p:spPr>
          <a:xfrm>
            <a:off x="215900" y="5442857"/>
            <a:ext cx="11874500" cy="1189846"/>
          </a:xfrm>
          <a:prstGeom prst="snip2DiagRect">
            <a:avLst/>
          </a:prstGeom>
          <a:noFill/>
          <a:ln>
            <a:solidFill>
              <a:srgbClr val="C225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Google Shape;10797;p70"/>
          <p:cNvGrpSpPr/>
          <p:nvPr/>
        </p:nvGrpSpPr>
        <p:grpSpPr>
          <a:xfrm>
            <a:off x="384257" y="323238"/>
            <a:ext cx="627279" cy="754946"/>
            <a:chOff x="3127598" y="1513234"/>
            <a:chExt cx="289714" cy="347593"/>
          </a:xfrm>
          <a:solidFill>
            <a:schemeClr val="bg1"/>
          </a:solidFill>
        </p:grpSpPr>
        <p:sp>
          <p:nvSpPr>
            <p:cNvPr id="13" name="Google Shape;10798;p70"/>
            <p:cNvSpPr/>
            <p:nvPr/>
          </p:nvSpPr>
          <p:spPr>
            <a:xfrm>
              <a:off x="3127598" y="1513234"/>
              <a:ext cx="289714" cy="347593"/>
            </a:xfrm>
            <a:custGeom>
              <a:avLst/>
              <a:gdLst/>
              <a:ahLst/>
              <a:cxnLst/>
              <a:rect l="l" t="t" r="r" b="b"/>
              <a:pathLst>
                <a:path w="9145" h="10972" extrusionOk="0">
                  <a:moveTo>
                    <a:pt x="1917" y="8995"/>
                  </a:moveTo>
                  <a:lnTo>
                    <a:pt x="1917" y="10412"/>
                  </a:lnTo>
                  <a:lnTo>
                    <a:pt x="1358" y="9841"/>
                  </a:lnTo>
                  <a:lnTo>
                    <a:pt x="548" y="8995"/>
                  </a:lnTo>
                  <a:close/>
                  <a:moveTo>
                    <a:pt x="6192" y="0"/>
                  </a:moveTo>
                  <a:cubicBezTo>
                    <a:pt x="5828" y="0"/>
                    <a:pt x="5465" y="137"/>
                    <a:pt x="5191" y="411"/>
                  </a:cubicBezTo>
                  <a:lnTo>
                    <a:pt x="5156" y="435"/>
                  </a:lnTo>
                  <a:cubicBezTo>
                    <a:pt x="5096" y="494"/>
                    <a:pt x="5096" y="602"/>
                    <a:pt x="5168" y="661"/>
                  </a:cubicBezTo>
                  <a:cubicBezTo>
                    <a:pt x="5196" y="689"/>
                    <a:pt x="5235" y="704"/>
                    <a:pt x="5275" y="704"/>
                  </a:cubicBezTo>
                  <a:cubicBezTo>
                    <a:pt x="5319" y="704"/>
                    <a:pt x="5363" y="686"/>
                    <a:pt x="5394" y="649"/>
                  </a:cubicBezTo>
                  <a:lnTo>
                    <a:pt x="5430" y="613"/>
                  </a:lnTo>
                  <a:cubicBezTo>
                    <a:pt x="5644" y="399"/>
                    <a:pt x="5927" y="292"/>
                    <a:pt x="6209" y="292"/>
                  </a:cubicBezTo>
                  <a:cubicBezTo>
                    <a:pt x="6492" y="292"/>
                    <a:pt x="6775" y="399"/>
                    <a:pt x="6989" y="613"/>
                  </a:cubicBezTo>
                  <a:cubicBezTo>
                    <a:pt x="7418" y="1042"/>
                    <a:pt x="7418" y="1745"/>
                    <a:pt x="6989" y="2185"/>
                  </a:cubicBezTo>
                  <a:cubicBezTo>
                    <a:pt x="6775" y="2399"/>
                    <a:pt x="6492" y="2507"/>
                    <a:pt x="6209" y="2507"/>
                  </a:cubicBezTo>
                  <a:cubicBezTo>
                    <a:pt x="5927" y="2507"/>
                    <a:pt x="5644" y="2399"/>
                    <a:pt x="5430" y="2185"/>
                  </a:cubicBezTo>
                  <a:cubicBezTo>
                    <a:pt x="5168" y="1923"/>
                    <a:pt x="5049" y="1554"/>
                    <a:pt x="5132" y="1209"/>
                  </a:cubicBezTo>
                  <a:cubicBezTo>
                    <a:pt x="5144" y="1125"/>
                    <a:pt x="5084" y="1030"/>
                    <a:pt x="4989" y="1018"/>
                  </a:cubicBezTo>
                  <a:cubicBezTo>
                    <a:pt x="4982" y="1017"/>
                    <a:pt x="4975" y="1017"/>
                    <a:pt x="4967" y="1017"/>
                  </a:cubicBezTo>
                  <a:cubicBezTo>
                    <a:pt x="4890" y="1017"/>
                    <a:pt x="4809" y="1073"/>
                    <a:pt x="4798" y="1149"/>
                  </a:cubicBezTo>
                  <a:cubicBezTo>
                    <a:pt x="4751" y="1387"/>
                    <a:pt x="4775" y="1614"/>
                    <a:pt x="4846" y="1840"/>
                  </a:cubicBezTo>
                  <a:lnTo>
                    <a:pt x="3132" y="1840"/>
                  </a:lnTo>
                  <a:cubicBezTo>
                    <a:pt x="3048" y="1840"/>
                    <a:pt x="2965" y="1911"/>
                    <a:pt x="2965" y="2006"/>
                  </a:cubicBezTo>
                  <a:cubicBezTo>
                    <a:pt x="2965" y="2090"/>
                    <a:pt x="3048" y="2161"/>
                    <a:pt x="3132" y="2161"/>
                  </a:cubicBezTo>
                  <a:lnTo>
                    <a:pt x="4989" y="2161"/>
                  </a:lnTo>
                  <a:lnTo>
                    <a:pt x="5084" y="2304"/>
                  </a:lnTo>
                  <a:lnTo>
                    <a:pt x="4310" y="3078"/>
                  </a:lnTo>
                  <a:cubicBezTo>
                    <a:pt x="4251" y="3126"/>
                    <a:pt x="4251" y="3233"/>
                    <a:pt x="4310" y="3292"/>
                  </a:cubicBezTo>
                  <a:cubicBezTo>
                    <a:pt x="4334" y="3328"/>
                    <a:pt x="4382" y="3340"/>
                    <a:pt x="4429" y="3340"/>
                  </a:cubicBezTo>
                  <a:cubicBezTo>
                    <a:pt x="4477" y="3340"/>
                    <a:pt x="4513" y="3328"/>
                    <a:pt x="4548" y="3292"/>
                  </a:cubicBezTo>
                  <a:lnTo>
                    <a:pt x="5322" y="2518"/>
                  </a:lnTo>
                  <a:cubicBezTo>
                    <a:pt x="5572" y="2733"/>
                    <a:pt x="5882" y="2840"/>
                    <a:pt x="6203" y="2840"/>
                  </a:cubicBezTo>
                  <a:cubicBezTo>
                    <a:pt x="6561" y="2840"/>
                    <a:pt x="6930" y="2697"/>
                    <a:pt x="7215" y="2423"/>
                  </a:cubicBezTo>
                  <a:cubicBezTo>
                    <a:pt x="7287" y="2340"/>
                    <a:pt x="7358" y="2256"/>
                    <a:pt x="7418" y="2161"/>
                  </a:cubicBezTo>
                  <a:lnTo>
                    <a:pt x="8835" y="2161"/>
                  </a:lnTo>
                  <a:lnTo>
                    <a:pt x="8835" y="10662"/>
                  </a:lnTo>
                  <a:lnTo>
                    <a:pt x="2239" y="10662"/>
                  </a:lnTo>
                  <a:lnTo>
                    <a:pt x="2239" y="8864"/>
                  </a:lnTo>
                  <a:cubicBezTo>
                    <a:pt x="2239" y="8769"/>
                    <a:pt x="2167" y="8698"/>
                    <a:pt x="2072" y="8698"/>
                  </a:cubicBezTo>
                  <a:lnTo>
                    <a:pt x="334" y="8698"/>
                  </a:lnTo>
                  <a:lnTo>
                    <a:pt x="334" y="2161"/>
                  </a:lnTo>
                  <a:lnTo>
                    <a:pt x="2489" y="2161"/>
                  </a:lnTo>
                  <a:cubicBezTo>
                    <a:pt x="2584" y="2161"/>
                    <a:pt x="2655" y="2090"/>
                    <a:pt x="2655" y="2006"/>
                  </a:cubicBezTo>
                  <a:cubicBezTo>
                    <a:pt x="2655" y="1911"/>
                    <a:pt x="2584" y="1840"/>
                    <a:pt x="2489" y="1840"/>
                  </a:cubicBezTo>
                  <a:lnTo>
                    <a:pt x="167" y="1840"/>
                  </a:lnTo>
                  <a:cubicBezTo>
                    <a:pt x="84" y="1840"/>
                    <a:pt x="0" y="1911"/>
                    <a:pt x="0" y="2006"/>
                  </a:cubicBezTo>
                  <a:lnTo>
                    <a:pt x="0" y="8853"/>
                  </a:lnTo>
                  <a:cubicBezTo>
                    <a:pt x="0" y="8888"/>
                    <a:pt x="24" y="8936"/>
                    <a:pt x="48" y="8972"/>
                  </a:cubicBezTo>
                  <a:lnTo>
                    <a:pt x="1060" y="10007"/>
                  </a:lnTo>
                  <a:lnTo>
                    <a:pt x="1953" y="10936"/>
                  </a:lnTo>
                  <a:cubicBezTo>
                    <a:pt x="1989" y="10960"/>
                    <a:pt x="2024" y="10972"/>
                    <a:pt x="2072" y="10972"/>
                  </a:cubicBezTo>
                  <a:lnTo>
                    <a:pt x="8978" y="10972"/>
                  </a:lnTo>
                  <a:cubicBezTo>
                    <a:pt x="9073" y="10972"/>
                    <a:pt x="9144" y="10900"/>
                    <a:pt x="9144" y="10817"/>
                  </a:cubicBezTo>
                  <a:lnTo>
                    <a:pt x="9144" y="2006"/>
                  </a:lnTo>
                  <a:cubicBezTo>
                    <a:pt x="9132" y="1911"/>
                    <a:pt x="9073" y="1840"/>
                    <a:pt x="8978" y="1840"/>
                  </a:cubicBezTo>
                  <a:lnTo>
                    <a:pt x="7549" y="1840"/>
                  </a:lnTo>
                  <a:cubicBezTo>
                    <a:pt x="7704" y="1352"/>
                    <a:pt x="7585" y="792"/>
                    <a:pt x="7192" y="411"/>
                  </a:cubicBezTo>
                  <a:cubicBezTo>
                    <a:pt x="6918" y="137"/>
                    <a:pt x="6555" y="0"/>
                    <a:pt x="6192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0799;p70"/>
            <p:cNvSpPr/>
            <p:nvPr/>
          </p:nvSpPr>
          <p:spPr>
            <a:xfrm>
              <a:off x="3254698" y="1788375"/>
              <a:ext cx="121493" cy="10233"/>
            </a:xfrm>
            <a:custGeom>
              <a:avLst/>
              <a:gdLst/>
              <a:ahLst/>
              <a:cxnLst/>
              <a:rect l="l" t="t" r="r" b="b"/>
              <a:pathLst>
                <a:path w="3835" h="323" extrusionOk="0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3680" y="322"/>
                  </a:lnTo>
                  <a:cubicBezTo>
                    <a:pt x="3763" y="322"/>
                    <a:pt x="3834" y="251"/>
                    <a:pt x="3834" y="168"/>
                  </a:cubicBezTo>
                  <a:cubicBezTo>
                    <a:pt x="3834" y="72"/>
                    <a:pt x="3763" y="1"/>
                    <a:pt x="3680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0800;p70"/>
            <p:cNvSpPr/>
            <p:nvPr/>
          </p:nvSpPr>
          <p:spPr>
            <a:xfrm>
              <a:off x="3185668" y="1638275"/>
              <a:ext cx="172783" cy="29051"/>
            </a:xfrm>
            <a:custGeom>
              <a:avLst/>
              <a:gdLst/>
              <a:ahLst/>
              <a:cxnLst/>
              <a:rect l="l" t="t" r="r" b="b"/>
              <a:pathLst>
                <a:path w="5454" h="917" extrusionOk="0">
                  <a:moveTo>
                    <a:pt x="168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750"/>
                  </a:lnTo>
                  <a:cubicBezTo>
                    <a:pt x="1" y="834"/>
                    <a:pt x="72" y="917"/>
                    <a:pt x="168" y="917"/>
                  </a:cubicBezTo>
                  <a:lnTo>
                    <a:pt x="5275" y="917"/>
                  </a:lnTo>
                  <a:cubicBezTo>
                    <a:pt x="5359" y="917"/>
                    <a:pt x="5430" y="834"/>
                    <a:pt x="5430" y="750"/>
                  </a:cubicBezTo>
                  <a:lnTo>
                    <a:pt x="5430" y="167"/>
                  </a:lnTo>
                  <a:cubicBezTo>
                    <a:pt x="5454" y="84"/>
                    <a:pt x="5382" y="0"/>
                    <a:pt x="5287" y="0"/>
                  </a:cubicBezTo>
                  <a:lnTo>
                    <a:pt x="4228" y="0"/>
                  </a:lnTo>
                  <a:cubicBezTo>
                    <a:pt x="4144" y="0"/>
                    <a:pt x="4073" y="84"/>
                    <a:pt x="4073" y="167"/>
                  </a:cubicBezTo>
                  <a:cubicBezTo>
                    <a:pt x="4073" y="262"/>
                    <a:pt x="4144" y="334"/>
                    <a:pt x="4228" y="334"/>
                  </a:cubicBezTo>
                  <a:lnTo>
                    <a:pt x="5121" y="334"/>
                  </a:lnTo>
                  <a:lnTo>
                    <a:pt x="5121" y="584"/>
                  </a:lnTo>
                  <a:lnTo>
                    <a:pt x="334" y="584"/>
                  </a:lnTo>
                  <a:lnTo>
                    <a:pt x="334" y="334"/>
                  </a:lnTo>
                  <a:lnTo>
                    <a:pt x="3597" y="334"/>
                  </a:lnTo>
                  <a:cubicBezTo>
                    <a:pt x="3680" y="334"/>
                    <a:pt x="3751" y="262"/>
                    <a:pt x="3751" y="167"/>
                  </a:cubicBezTo>
                  <a:cubicBezTo>
                    <a:pt x="3751" y="84"/>
                    <a:pt x="3680" y="0"/>
                    <a:pt x="3597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801;p70"/>
            <p:cNvSpPr/>
            <p:nvPr/>
          </p:nvSpPr>
          <p:spPr>
            <a:xfrm>
              <a:off x="3186428" y="1681645"/>
              <a:ext cx="172022" cy="10581"/>
            </a:xfrm>
            <a:custGeom>
              <a:avLst/>
              <a:gdLst/>
              <a:ahLst/>
              <a:cxnLst/>
              <a:rect l="l" t="t" r="r" b="b"/>
              <a:pathLst>
                <a:path w="5430" h="334" extrusionOk="0">
                  <a:moveTo>
                    <a:pt x="155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55" y="334"/>
                  </a:cubicBezTo>
                  <a:lnTo>
                    <a:pt x="5263" y="334"/>
                  </a:lnTo>
                  <a:cubicBezTo>
                    <a:pt x="5358" y="334"/>
                    <a:pt x="5430" y="262"/>
                    <a:pt x="5430" y="167"/>
                  </a:cubicBezTo>
                  <a:cubicBezTo>
                    <a:pt x="5430" y="84"/>
                    <a:pt x="5358" y="0"/>
                    <a:pt x="5263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0802;p70"/>
            <p:cNvSpPr/>
            <p:nvPr/>
          </p:nvSpPr>
          <p:spPr>
            <a:xfrm>
              <a:off x="3186428" y="1707306"/>
              <a:ext cx="172022" cy="10201"/>
            </a:xfrm>
            <a:custGeom>
              <a:avLst/>
              <a:gdLst/>
              <a:ahLst/>
              <a:cxnLst/>
              <a:rect l="l" t="t" r="r" b="b"/>
              <a:pathLst>
                <a:path w="5430" h="322" extrusionOk="0">
                  <a:moveTo>
                    <a:pt x="155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21"/>
                    <a:pt x="155" y="321"/>
                  </a:cubicBezTo>
                  <a:lnTo>
                    <a:pt x="5263" y="321"/>
                  </a:lnTo>
                  <a:cubicBezTo>
                    <a:pt x="5358" y="321"/>
                    <a:pt x="5430" y="250"/>
                    <a:pt x="5430" y="167"/>
                  </a:cubicBezTo>
                  <a:cubicBezTo>
                    <a:pt x="5430" y="71"/>
                    <a:pt x="5358" y="0"/>
                    <a:pt x="5263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6479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D713CE3-5D2F-29EE-BC9B-DFBD8CCA19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-14287" y="6419850"/>
            <a:ext cx="12220575" cy="478930"/>
          </a:xfrm>
          <a:prstGeom prst="rect">
            <a:avLst/>
          </a:prstGeom>
        </p:spPr>
      </p:pic>
      <p:sp>
        <p:nvSpPr>
          <p:cNvPr id="125" name="Рисунок 99">
            <a:extLst>
              <a:ext uri="{FF2B5EF4-FFF2-40B4-BE49-F238E27FC236}">
                <a16:creationId xmlns:a16="http://schemas.microsoft.com/office/drawing/2014/main" xmlns="" id="{76C07867-3385-4E92-1414-EC149EA4A99B}"/>
              </a:ext>
            </a:extLst>
          </p:cNvPr>
          <p:cNvSpPr/>
          <p:nvPr/>
        </p:nvSpPr>
        <p:spPr>
          <a:xfrm rot="10800000">
            <a:off x="8842559" y="-1"/>
            <a:ext cx="4937631" cy="8552031"/>
          </a:xfrm>
          <a:custGeom>
            <a:avLst/>
            <a:gdLst>
              <a:gd name="connsiteX0" fmla="*/ 888206 w 888206"/>
              <a:gd name="connsiteY0" fmla="*/ 1538383 h 1538382"/>
              <a:gd name="connsiteX1" fmla="*/ 0 w 888206"/>
              <a:gd name="connsiteY1" fmla="*/ 1538383 h 1538382"/>
              <a:gd name="connsiteX2" fmla="*/ 0 w 888206"/>
              <a:gd name="connsiteY2" fmla="*/ 0 h 1538382"/>
              <a:gd name="connsiteX3" fmla="*/ 888206 w 888206"/>
              <a:gd name="connsiteY3" fmla="*/ 1538383 h 1538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8206" h="1538382">
                <a:moveTo>
                  <a:pt x="888206" y="1538383"/>
                </a:moveTo>
                <a:lnTo>
                  <a:pt x="0" y="1538383"/>
                </a:lnTo>
                <a:lnTo>
                  <a:pt x="0" y="0"/>
                </a:lnTo>
                <a:lnTo>
                  <a:pt x="888206" y="1538383"/>
                </a:lnTo>
                <a:close/>
              </a:path>
            </a:pathLst>
          </a:custGeom>
          <a:solidFill>
            <a:srgbClr val="2B328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CB8EA05-D027-5C20-5357-6A8AC4144E20}"/>
              </a:ext>
            </a:extLst>
          </p:cNvPr>
          <p:cNvSpPr txBox="1"/>
          <p:nvPr/>
        </p:nvSpPr>
        <p:spPr>
          <a:xfrm>
            <a:off x="515938" y="1227665"/>
            <a:ext cx="66071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400">
                <a:solidFill>
                  <a:srgbClr val="2B328A"/>
                </a:solidFill>
                <a:latin typeface="PP Pangram Sans Semibold" panose="00000500000000000000" pitchFamily="50" charset="-52"/>
              </a:defRPr>
            </a:lvl1pPr>
          </a:lstStyle>
          <a:p>
            <a:r>
              <a:rPr lang="ru-RU" sz="3200" dirty="0" smtClean="0"/>
              <a:t>Спасибо за внимание!</a:t>
            </a:r>
            <a:endParaRPr lang="ru-RU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86B90A6-19AD-6779-E767-E40C5DD8D3FD}"/>
              </a:ext>
            </a:extLst>
          </p:cNvPr>
          <p:cNvSpPr txBox="1"/>
          <p:nvPr/>
        </p:nvSpPr>
        <p:spPr>
          <a:xfrm>
            <a:off x="515938" y="2496041"/>
            <a:ext cx="8685212" cy="20774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sz="1600" dirty="0">
                <a:solidFill>
                  <a:srgbClr val="007DC2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КОМИТЕТ ПО РАЗВИТИЮ МАЛОГО, СРЕДНЕГО БИЗНЕСА И ПОТРЕБИТЕЛЬСКОГО РЫНКА ЛЕНИНГРАДСКОЙ </a:t>
            </a:r>
            <a:r>
              <a:rPr lang="ru-RU" sz="1600" dirty="0" smtClean="0">
                <a:solidFill>
                  <a:srgbClr val="007DC2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ОБЛАСТИ</a:t>
            </a:r>
          </a:p>
          <a:p>
            <a:endParaRPr lang="ru-RU" sz="1400" dirty="0">
              <a:solidFill>
                <a:srgbClr val="007DC2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  <a:p>
            <a:endParaRPr lang="ru-RU" sz="1400" dirty="0" smtClean="0">
              <a:solidFill>
                <a:srgbClr val="007DC2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  <a:p>
            <a:pPr algn="ctr"/>
            <a:endParaRPr lang="ru-RU" sz="1600" dirty="0">
              <a:solidFill>
                <a:srgbClr val="007DC2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  <a:p>
            <a:pPr algn="ctr"/>
            <a:r>
              <a:rPr lang="ru-RU" sz="1800" dirty="0" smtClean="0">
                <a:solidFill>
                  <a:srgbClr val="2B328A"/>
                </a:solidFill>
                <a:latin typeface="PP Pangram Sans Semibold" panose="00000500000000000000" pitchFamily="50" charset="-52"/>
                <a:ea typeface="+mn-ea"/>
                <a:cs typeface="+mn-cs"/>
              </a:rPr>
              <a:t>_____________Мы </a:t>
            </a:r>
            <a:r>
              <a:rPr lang="ru-RU" sz="1800" dirty="0">
                <a:solidFill>
                  <a:srgbClr val="2B328A"/>
                </a:solidFill>
                <a:latin typeface="PP Pangram Sans Semibold" panose="00000500000000000000" pitchFamily="50" charset="-52"/>
                <a:ea typeface="+mn-ea"/>
                <a:cs typeface="+mn-cs"/>
              </a:rPr>
              <a:t>в социальных сетях </a:t>
            </a:r>
            <a:r>
              <a:rPr lang="ru-RU" sz="1800" dirty="0" smtClean="0">
                <a:solidFill>
                  <a:srgbClr val="2B328A"/>
                </a:solidFill>
                <a:latin typeface="PP Pangram Sans Semibold" panose="00000500000000000000" pitchFamily="50" charset="-52"/>
                <a:ea typeface="+mn-ea"/>
                <a:cs typeface="+mn-cs"/>
              </a:rPr>
              <a:t>___________________</a:t>
            </a:r>
            <a:endParaRPr lang="ru-RU" sz="1800" dirty="0">
              <a:solidFill>
                <a:srgbClr val="2B328A"/>
              </a:solidFill>
              <a:latin typeface="PP Pangram Sans Semibold" panose="00000500000000000000" pitchFamily="50" charset="-52"/>
              <a:ea typeface="+mn-ea"/>
              <a:cs typeface="+mn-cs"/>
            </a:endParaRPr>
          </a:p>
          <a:p>
            <a:pPr algn="ctr"/>
            <a:endParaRPr lang="ru-RU" sz="1800" dirty="0">
              <a:solidFill>
                <a:srgbClr val="2B328A"/>
              </a:solidFill>
              <a:latin typeface="PP Pangram Sans Semibold" panose="00000500000000000000" pitchFamily="50" charset="-52"/>
              <a:ea typeface="+mn-ea"/>
              <a:cs typeface="+mn-cs"/>
            </a:endParaRPr>
          </a:p>
          <a:p>
            <a:pPr algn="ctr"/>
            <a:r>
              <a:rPr lang="ru-RU" sz="1200" b="1" dirty="0" err="1" smtClean="0"/>
              <a:t>Вконтакте</a:t>
            </a:r>
            <a:r>
              <a:rPr lang="ru-RU" sz="1200" b="1" dirty="0" smtClean="0"/>
              <a:t>                                                         </a:t>
            </a:r>
            <a:r>
              <a:rPr lang="en-US" sz="1200" b="1" dirty="0" smtClean="0"/>
              <a:t>Telegram</a:t>
            </a:r>
            <a:r>
              <a:rPr lang="ru-RU" sz="1200" b="1" dirty="0" smtClean="0"/>
              <a:t>                                                    </a:t>
            </a:r>
            <a:r>
              <a:rPr lang="ru-RU" sz="1200" b="1" dirty="0"/>
              <a:t>Одноклассники</a:t>
            </a:r>
          </a:p>
          <a:p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13" name="Номер слайда 44">
            <a:extLst>
              <a:ext uri="{FF2B5EF4-FFF2-40B4-BE49-F238E27FC236}">
                <a16:creationId xmlns:a16="http://schemas.microsoft.com/office/drawing/2014/main" xmlns="" id="{0287CD00-EE81-2492-5773-690C02F25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0450" y="6419850"/>
            <a:ext cx="828675" cy="438150"/>
          </a:xfrm>
        </p:spPr>
        <p:txBody>
          <a:bodyPr lIns="0" tIns="0" rIns="0" bIns="0"/>
          <a:lstStyle/>
          <a:p>
            <a:fld id="{544501B5-3382-4675-85FB-44706BBCC97F}" type="slidenum">
              <a:rPr lang="ru-RU" sz="2000">
                <a:solidFill>
                  <a:schemeClr val="bg1"/>
                </a:solidFill>
                <a:latin typeface="Panton SemiBold" panose="020B0604020202020204" charset="-52"/>
              </a:rPr>
              <a:pPr/>
              <a:t>7</a:t>
            </a:fld>
            <a:endParaRPr lang="ru-RU" sz="2000" dirty="0">
              <a:solidFill>
                <a:schemeClr val="bg1"/>
              </a:solidFill>
              <a:latin typeface="Panton SemiBold" panose="020B0604020202020204" charset="-52"/>
            </a:endParaRPr>
          </a:p>
        </p:txBody>
      </p:sp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A3CE4185-2EFA-DA90-71F5-B74E5289D1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381026" y="3565564"/>
            <a:ext cx="434751" cy="372482"/>
          </a:xfrm>
          <a:prstGeom prst="rect">
            <a:avLst/>
          </a:prstGeom>
        </p:spPr>
      </p:pic>
      <p:pic>
        <p:nvPicPr>
          <p:cNvPr id="74" name="Рисунок 73" descr="C:\Users\Администратор\Desktop\ВКонтакте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80" y="4634329"/>
            <a:ext cx="1563271" cy="156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Рисунок 85" descr="C:\Users\Администратор\Desktop\Телеграм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708" y="4634329"/>
            <a:ext cx="1563271" cy="156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Рисунок 86" descr="C:\Users\Администратор\Desktop\Одноклассники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840" y="4634328"/>
            <a:ext cx="1563271" cy="15632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507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4967</TotalTime>
  <Words>577</Words>
  <Application>Microsoft Office PowerPoint</Application>
  <PresentationFormat>Произвольный</PresentationFormat>
  <Paragraphs>83</Paragraphs>
  <Slides>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21" baseType="lpstr">
      <vt:lpstr>Arial</vt:lpstr>
      <vt:lpstr>Bahnschrift SemiLight</vt:lpstr>
      <vt:lpstr>Times New Roman</vt:lpstr>
      <vt:lpstr>Panton Bold</vt:lpstr>
      <vt:lpstr>Panton</vt:lpstr>
      <vt:lpstr>Panton SemiBold</vt:lpstr>
      <vt:lpstr>DejaVu Sans</vt:lpstr>
      <vt:lpstr>Open Sans Bold</vt:lpstr>
      <vt:lpstr>Calibri Light</vt:lpstr>
      <vt:lpstr>Open Sans</vt:lpstr>
      <vt:lpstr>PP Pangram Sans Semibold</vt:lpstr>
      <vt:lpstr>Calibri</vt:lpstr>
      <vt:lpstr>Тема Office</vt:lpstr>
      <vt:lpstr>Office Theme</vt:lpstr>
      <vt:lpstr>О старте приема заявок на второй конкурс «Кубок Губернатора «Лучший шеф-повар 47-региона»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Вероника Полякова</dc:creator>
  <cp:lastModifiedBy>Юлия Андреевна Продан</cp:lastModifiedBy>
  <cp:revision>95</cp:revision>
  <cp:lastPrinted>2024-04-04T10:45:28Z</cp:lastPrinted>
  <dcterms:created xsi:type="dcterms:W3CDTF">2023-03-23T10:13:19Z</dcterms:created>
  <dcterms:modified xsi:type="dcterms:W3CDTF">2024-07-26T12:11:33Z</dcterms:modified>
</cp:coreProperties>
</file>