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2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516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0"/>
  <c:style val="2"/>
  <c:chart>
    <c:title>
      <c:tx>
        <c:rich>
          <a:bodyPr rot="0"/>
          <a:lstStyle/>
          <a:p>
            <a:pPr>
              <a:defRPr sz="1862" b="0" strike="noStrike" spc="-1">
                <a:solidFill>
                  <a:srgbClr val="595959"/>
                </a:solidFill>
                <a:latin typeface="Calibri"/>
              </a:defRPr>
            </a:pPr>
            <a:r>
              <a:rPr lang="ru-RU" sz="1862" b="0" strike="noStrike" spc="-1">
                <a:solidFill>
                  <a:srgbClr val="595959"/>
                </a:solidFill>
                <a:latin typeface="Calibri"/>
              </a:rPr>
              <a:t>Заглавие диаграммы</a:t>
            </a:r>
          </a:p>
        </c:rich>
      </c:tx>
      <c:layout/>
      <c:overlay val="0"/>
      <c:spPr>
        <a:noFill/>
        <a:ln w="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число рожденных детей с СД </c:v>
                </c:pt>
              </c:strCache>
            </c:strRef>
          </c:tx>
          <c:spPr>
            <a:ln w="28440" cap="rnd">
              <a:solidFill>
                <a:srgbClr val="ED7D31"/>
              </a:solidFill>
              <a:round/>
            </a:ln>
          </c:spPr>
          <c:marker>
            <c:symbol val="none"/>
          </c:marker>
          <c:dLbls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1"/>
                <c:pt idx="0">
                  <c:v>50</c:v>
                </c:pt>
                <c:pt idx="1">
                  <c:v>47</c:v>
                </c:pt>
                <c:pt idx="2">
                  <c:v>47</c:v>
                </c:pt>
                <c:pt idx="3">
                  <c:v>42</c:v>
                </c:pt>
                <c:pt idx="4">
                  <c:v>40</c:v>
                </c:pt>
                <c:pt idx="5">
                  <c:v>47</c:v>
                </c:pt>
                <c:pt idx="6">
                  <c:v>53</c:v>
                </c:pt>
                <c:pt idx="7">
                  <c:v>43</c:v>
                </c:pt>
                <c:pt idx="8">
                  <c:v>52</c:v>
                </c:pt>
                <c:pt idx="9">
                  <c:v>50</c:v>
                </c:pt>
                <c:pt idx="10">
                  <c:v>47</c:v>
                </c:pt>
                <c:pt idx="11">
                  <c:v>44</c:v>
                </c:pt>
                <c:pt idx="12">
                  <c:v>35</c:v>
                </c:pt>
                <c:pt idx="13">
                  <c:v>38</c:v>
                </c:pt>
                <c:pt idx="14">
                  <c:v>39</c:v>
                </c:pt>
                <c:pt idx="15">
                  <c:v>32</c:v>
                </c:pt>
                <c:pt idx="16">
                  <c:v>29</c:v>
                </c:pt>
                <c:pt idx="17">
                  <c:v>27</c:v>
                </c:pt>
                <c:pt idx="18">
                  <c:v>28</c:v>
                </c:pt>
                <c:pt idx="19">
                  <c:v>36</c:v>
                </c:pt>
                <c:pt idx="20">
                  <c:v>40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число выявленных пренатально случаев СД  </c:v>
                </c:pt>
              </c:strCache>
            </c:strRef>
          </c:tx>
          <c:spPr>
            <a:ln w="28440" cap="rnd">
              <a:solidFill>
                <a:srgbClr val="FFC000"/>
              </a:solidFill>
              <a:round/>
            </a:ln>
          </c:spPr>
          <c:marker>
            <c:symbol val="none"/>
          </c:marker>
          <c:dLbls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21"/>
                <c:pt idx="0">
                  <c:v>11</c:v>
                </c:pt>
                <c:pt idx="1">
                  <c:v>13</c:v>
                </c:pt>
                <c:pt idx="2">
                  <c:v>15</c:v>
                </c:pt>
                <c:pt idx="3">
                  <c:v>16</c:v>
                </c:pt>
                <c:pt idx="4">
                  <c:v>22</c:v>
                </c:pt>
                <c:pt idx="5">
                  <c:v>27</c:v>
                </c:pt>
                <c:pt idx="6">
                  <c:v>35</c:v>
                </c:pt>
                <c:pt idx="7">
                  <c:v>50</c:v>
                </c:pt>
                <c:pt idx="8">
                  <c:v>55</c:v>
                </c:pt>
                <c:pt idx="9">
                  <c:v>62</c:v>
                </c:pt>
                <c:pt idx="10">
                  <c:v>75</c:v>
                </c:pt>
                <c:pt idx="11">
                  <c:v>91</c:v>
                </c:pt>
                <c:pt idx="12">
                  <c:v>91</c:v>
                </c:pt>
                <c:pt idx="13">
                  <c:v>102</c:v>
                </c:pt>
                <c:pt idx="14">
                  <c:v>108</c:v>
                </c:pt>
                <c:pt idx="15">
                  <c:v>103</c:v>
                </c:pt>
                <c:pt idx="16">
                  <c:v>104</c:v>
                </c:pt>
                <c:pt idx="17">
                  <c:v>110</c:v>
                </c:pt>
                <c:pt idx="18">
                  <c:v>82</c:v>
                </c:pt>
                <c:pt idx="19">
                  <c:v>87</c:v>
                </c:pt>
                <c:pt idx="20">
                  <c:v>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0">
              <a:noFill/>
            </a:ln>
          </c:spPr>
        </c:hiLowLines>
        <c:marker val="1"/>
        <c:smooth val="0"/>
        <c:axId val="104878848"/>
        <c:axId val="104880384"/>
      </c:lineChart>
      <c:catAx>
        <c:axId val="1048788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sz="1197" b="0" strike="noStrike" spc="-1">
                <a:solidFill>
                  <a:srgbClr val="595959"/>
                </a:solidFill>
                <a:latin typeface="Calibri"/>
              </a:defRPr>
            </a:pPr>
            <a:endParaRPr lang="ru-RU"/>
          </a:p>
        </c:txPr>
        <c:crossAx val="104880384"/>
        <c:crosses val="autoZero"/>
        <c:auto val="1"/>
        <c:lblAlgn val="ctr"/>
        <c:lblOffset val="100"/>
        <c:noMultiLvlLbl val="0"/>
      </c:catAx>
      <c:valAx>
        <c:axId val="104880384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6480">
            <a:noFill/>
          </a:ln>
        </c:spPr>
        <c:txPr>
          <a:bodyPr/>
          <a:lstStyle/>
          <a:p>
            <a:pPr>
              <a:defRPr sz="1197" b="0" strike="noStrike" spc="-1">
                <a:solidFill>
                  <a:srgbClr val="595959"/>
                </a:solidFill>
                <a:latin typeface="Calibri"/>
              </a:defRPr>
            </a:pPr>
            <a:endParaRPr lang="ru-RU"/>
          </a:p>
        </c:txPr>
        <c:crossAx val="104878848"/>
        <c:crosses val="autoZero"/>
        <c:crossBetween val="between"/>
      </c:valAx>
      <c:spPr>
        <a:noFill/>
        <a:ln w="0">
          <a:noFill/>
        </a:ln>
      </c:spPr>
    </c:plotArea>
    <c:legend>
      <c:legendPos val="b"/>
      <c:layout>
        <c:manualLayout>
          <c:xMode val="edge"/>
          <c:yMode val="edge"/>
          <c:x val="1.1473429951690799E-2"/>
          <c:y val="0.918568463098689"/>
          <c:w val="0.92270531400966205"/>
          <c:h val="6.6787823795894E-2"/>
        </c:manualLayout>
      </c:layout>
      <c:overlay val="0"/>
      <c:spPr>
        <a:noFill/>
        <a:ln w="0">
          <a:noFill/>
        </a:ln>
      </c:spPr>
      <c:txPr>
        <a:bodyPr/>
        <a:lstStyle/>
        <a:p>
          <a:pPr>
            <a:defRPr sz="2000" b="0" strike="noStrike" spc="-1">
              <a:solidFill>
                <a:srgbClr val="595959"/>
              </a:solidFill>
              <a:latin typeface="Calibri"/>
            </a:defRPr>
          </a:pPr>
          <a:endParaRPr lang="ru-RU"/>
        </a:p>
      </c:txPr>
    </c:legend>
    <c:plotVisOnly val="1"/>
    <c:dispBlanksAs val="gap"/>
    <c:showDLblsOverMax val="1"/>
  </c:chart>
  <c:spPr>
    <a:noFill/>
    <a:ln w="0">
      <a:noFill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0"/>
  <c:style val="2"/>
  <c:chart>
    <c:title>
      <c:tx>
        <c:rich>
          <a:bodyPr rot="0"/>
          <a:lstStyle/>
          <a:p>
            <a:pPr>
              <a:defRPr sz="1862" b="0" strike="noStrike" spc="-1">
                <a:solidFill>
                  <a:srgbClr val="595959"/>
                </a:solidFill>
                <a:latin typeface="Calibri"/>
              </a:defRPr>
            </a:pPr>
            <a:r>
              <a:rPr lang="ru-RU" sz="1862" b="0" strike="noStrike" spc="-1">
                <a:solidFill>
                  <a:srgbClr val="595959"/>
                </a:solidFill>
                <a:latin typeface="Calibri"/>
              </a:rPr>
              <a:t>Заглавие диаграммы</a:t>
            </a:r>
          </a:p>
        </c:rich>
      </c:tx>
      <c:layout/>
      <c:overlay val="0"/>
      <c:spPr>
        <a:noFill/>
        <a:ln w="0">
          <a:noFill/>
        </a:ln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отказ от ИД </c:v>
                </c:pt>
              </c:strCache>
            </c:strRef>
          </c:tx>
          <c:spPr>
            <a:solidFill>
              <a:srgbClr val="4472C4"/>
            </a:solidFill>
            <a:ln w="0">
              <a:noFill/>
            </a:ln>
          </c:spPr>
          <c:invertIfNegative val="0"/>
          <c:dLbls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1"/>
                <c:pt idx="0">
                  <c:v>2</c:v>
                </c:pt>
                <c:pt idx="1">
                  <c:v>13</c:v>
                </c:pt>
                <c:pt idx="2">
                  <c:v>9</c:v>
                </c:pt>
                <c:pt idx="3">
                  <c:v>5</c:v>
                </c:pt>
                <c:pt idx="4">
                  <c:v>6</c:v>
                </c:pt>
                <c:pt idx="5">
                  <c:v>10</c:v>
                </c:pt>
                <c:pt idx="6">
                  <c:v>10</c:v>
                </c:pt>
                <c:pt idx="7">
                  <c:v>4</c:v>
                </c:pt>
                <c:pt idx="8">
                  <c:v>7</c:v>
                </c:pt>
                <c:pt idx="9">
                  <c:v>8</c:v>
                </c:pt>
                <c:pt idx="10">
                  <c:v>9</c:v>
                </c:pt>
                <c:pt idx="11">
                  <c:v>2</c:v>
                </c:pt>
                <c:pt idx="12">
                  <c:v>3</c:v>
                </c:pt>
                <c:pt idx="13">
                  <c:v>4</c:v>
                </c:pt>
                <c:pt idx="14">
                  <c:v>3</c:v>
                </c:pt>
                <c:pt idx="15">
                  <c:v>7</c:v>
                </c:pt>
                <c:pt idx="16">
                  <c:v>4</c:v>
                </c:pt>
                <c:pt idx="17">
                  <c:v>6</c:v>
                </c:pt>
                <c:pt idx="18">
                  <c:v>8</c:v>
                </c:pt>
                <c:pt idx="19">
                  <c:v>12</c:v>
                </c:pt>
                <c:pt idx="20">
                  <c:v>7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выбор семьи - рождение ребенка с пренатально выявленным СД </c:v>
                </c:pt>
              </c:strCache>
            </c:strRef>
          </c:tx>
          <c:spPr>
            <a:solidFill>
              <a:srgbClr val="ED7D31"/>
            </a:solidFill>
            <a:ln w="0">
              <a:noFill/>
            </a:ln>
          </c:spPr>
          <c:invertIfNegative val="0"/>
          <c:dLbls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2</c:v>
                </c:pt>
                <c:pt idx="11">
                  <c:v>1</c:v>
                </c:pt>
                <c:pt idx="12">
                  <c:v>2</c:v>
                </c:pt>
                <c:pt idx="13">
                  <c:v>3</c:v>
                </c:pt>
                <c:pt idx="14">
                  <c:v>8</c:v>
                </c:pt>
                <c:pt idx="15">
                  <c:v>5</c:v>
                </c:pt>
                <c:pt idx="16">
                  <c:v>5</c:v>
                </c:pt>
                <c:pt idx="17">
                  <c:v>2</c:v>
                </c:pt>
                <c:pt idx="18">
                  <c:v>0</c:v>
                </c:pt>
                <c:pt idx="19">
                  <c:v>3</c:v>
                </c:pt>
                <c:pt idx="20">
                  <c:v>4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другие причины </c:v>
                </c:pt>
              </c:strCache>
            </c:strRef>
          </c:tx>
          <c:spPr>
            <a:solidFill>
              <a:srgbClr val="A5A5A5"/>
            </a:solidFill>
            <a:ln w="0">
              <a:noFill/>
            </a:ln>
          </c:spPr>
          <c:invertIfNegative val="0"/>
          <c:dLbls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21"/>
                <c:pt idx="0">
                  <c:v>48</c:v>
                </c:pt>
                <c:pt idx="1">
                  <c:v>34</c:v>
                </c:pt>
                <c:pt idx="2">
                  <c:v>38</c:v>
                </c:pt>
                <c:pt idx="3">
                  <c:v>37</c:v>
                </c:pt>
                <c:pt idx="4">
                  <c:v>34</c:v>
                </c:pt>
                <c:pt idx="5">
                  <c:v>37</c:v>
                </c:pt>
                <c:pt idx="6">
                  <c:v>43</c:v>
                </c:pt>
                <c:pt idx="7">
                  <c:v>39</c:v>
                </c:pt>
                <c:pt idx="8">
                  <c:v>45</c:v>
                </c:pt>
                <c:pt idx="9">
                  <c:v>41</c:v>
                </c:pt>
                <c:pt idx="10">
                  <c:v>36</c:v>
                </c:pt>
                <c:pt idx="11">
                  <c:v>41</c:v>
                </c:pt>
                <c:pt idx="12">
                  <c:v>30</c:v>
                </c:pt>
                <c:pt idx="13">
                  <c:v>31</c:v>
                </c:pt>
                <c:pt idx="14">
                  <c:v>28</c:v>
                </c:pt>
                <c:pt idx="15">
                  <c:v>20</c:v>
                </c:pt>
                <c:pt idx="16">
                  <c:v>20</c:v>
                </c:pt>
                <c:pt idx="17">
                  <c:v>19</c:v>
                </c:pt>
                <c:pt idx="18">
                  <c:v>20</c:v>
                </c:pt>
                <c:pt idx="19">
                  <c:v>29</c:v>
                </c:pt>
                <c:pt idx="20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4985344"/>
        <c:axId val="104986880"/>
      </c:barChart>
      <c:catAx>
        <c:axId val="1049853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sz="1197" b="0" strike="noStrike" spc="-1">
                <a:solidFill>
                  <a:srgbClr val="595959"/>
                </a:solidFill>
                <a:latin typeface="Calibri"/>
              </a:defRPr>
            </a:pPr>
            <a:endParaRPr lang="ru-RU"/>
          </a:p>
        </c:txPr>
        <c:crossAx val="104986880"/>
        <c:crosses val="autoZero"/>
        <c:auto val="1"/>
        <c:lblAlgn val="ctr"/>
        <c:lblOffset val="100"/>
        <c:noMultiLvlLbl val="0"/>
      </c:catAx>
      <c:valAx>
        <c:axId val="104986880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6480">
            <a:noFill/>
          </a:ln>
        </c:spPr>
        <c:txPr>
          <a:bodyPr/>
          <a:lstStyle/>
          <a:p>
            <a:pPr>
              <a:defRPr sz="1197" b="0" strike="noStrike" spc="-1">
                <a:solidFill>
                  <a:srgbClr val="595959"/>
                </a:solidFill>
                <a:latin typeface="Calibri"/>
              </a:defRPr>
            </a:pPr>
            <a:endParaRPr lang="ru-RU"/>
          </a:p>
        </c:txPr>
        <c:crossAx val="104985344"/>
        <c:crosses val="autoZero"/>
        <c:crossBetween val="between"/>
      </c:valAx>
      <c:spPr>
        <a:noFill/>
        <a:ln w="0">
          <a:noFill/>
        </a:ln>
      </c:spPr>
    </c:plotArea>
    <c:legend>
      <c:legendPos val="b"/>
      <c:layout/>
      <c:overlay val="0"/>
      <c:spPr>
        <a:noFill/>
        <a:ln w="0">
          <a:noFill/>
        </a:ln>
      </c:spPr>
      <c:txPr>
        <a:bodyPr/>
        <a:lstStyle/>
        <a:p>
          <a:pPr>
            <a:defRPr sz="1800" b="0" strike="noStrike" spc="-1">
              <a:solidFill>
                <a:srgbClr val="595959"/>
              </a:solidFill>
              <a:latin typeface="Calibri"/>
            </a:defRPr>
          </a:pPr>
          <a:endParaRPr lang="ru-RU"/>
        </a:p>
      </c:txPr>
    </c:legend>
    <c:plotVisOnly val="1"/>
    <c:dispBlanksAs val="gap"/>
    <c:showDLblsOverMax val="1"/>
  </c:chart>
  <c:spPr>
    <a:noFill/>
    <a:ln w="0">
      <a:noFill/>
    </a:ln>
  </c:spPr>
  <c:userShapes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0"/>
  <c:style val="2"/>
  <c:chart>
    <c:title>
      <c:tx>
        <c:rich>
          <a:bodyPr rot="0"/>
          <a:lstStyle/>
          <a:p>
            <a:pPr>
              <a:defRPr sz="1862" b="0" strike="noStrike" spc="-1">
                <a:solidFill>
                  <a:srgbClr val="595959"/>
                </a:solidFill>
                <a:latin typeface="Calibri"/>
              </a:defRPr>
            </a:pPr>
            <a:r>
              <a:rPr lang="ru-RU" sz="1862" b="0" strike="noStrike" spc="-1">
                <a:solidFill>
                  <a:srgbClr val="595959"/>
                </a:solidFill>
                <a:latin typeface="Calibri"/>
              </a:rPr>
              <a:t>Заглавие диаграммы</a:t>
            </a:r>
          </a:p>
        </c:rich>
      </c:tx>
      <c:layout/>
      <c:overlay val="0"/>
      <c:spPr>
        <a:noFill/>
        <a:ln w="0">
          <a:noFill/>
        </a:ln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отказ</c:v>
                </c:pt>
              </c:strCache>
            </c:strRef>
          </c:tx>
          <c:spPr>
            <a:solidFill>
              <a:srgbClr val="4472C4"/>
            </a:solidFill>
            <a:ln w="0">
              <a:noFill/>
            </a:ln>
          </c:spPr>
          <c:invertIfNegative val="0"/>
          <c:dLbls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15"/>
                <c:pt idx="0">
                  <c:v>29</c:v>
                </c:pt>
                <c:pt idx="1">
                  <c:v>6</c:v>
                </c:pt>
                <c:pt idx="2">
                  <c:v>26</c:v>
                </c:pt>
                <c:pt idx="3">
                  <c:v>8</c:v>
                </c:pt>
                <c:pt idx="4">
                  <c:v>12</c:v>
                </c:pt>
                <c:pt idx="5">
                  <c:v>8</c:v>
                </c:pt>
                <c:pt idx="6">
                  <c:v>4</c:v>
                </c:pt>
                <c:pt idx="7">
                  <c:v>2</c:v>
                </c:pt>
                <c:pt idx="8">
                  <c:v>3</c:v>
                </c:pt>
                <c:pt idx="9">
                  <c:v>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2</c:v>
                </c:pt>
                <c:pt idx="14">
                  <c:v>0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в семье </c:v>
                </c:pt>
              </c:strCache>
            </c:strRef>
          </c:tx>
          <c:spPr>
            <a:solidFill>
              <a:srgbClr val="ED7D31"/>
            </a:solidFill>
            <a:ln w="0">
              <a:noFill/>
            </a:ln>
          </c:spPr>
          <c:invertIfNegative val="0"/>
          <c:dLbls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15"/>
                <c:pt idx="0">
                  <c:v>24</c:v>
                </c:pt>
                <c:pt idx="1">
                  <c:v>27</c:v>
                </c:pt>
                <c:pt idx="2">
                  <c:v>26</c:v>
                </c:pt>
                <c:pt idx="3">
                  <c:v>46</c:v>
                </c:pt>
                <c:pt idx="4">
                  <c:v>35</c:v>
                </c:pt>
                <c:pt idx="5">
                  <c:v>36</c:v>
                </c:pt>
                <c:pt idx="6">
                  <c:v>31</c:v>
                </c:pt>
                <c:pt idx="7">
                  <c:v>36</c:v>
                </c:pt>
                <c:pt idx="8">
                  <c:v>36</c:v>
                </c:pt>
                <c:pt idx="9">
                  <c:v>29</c:v>
                </c:pt>
                <c:pt idx="10">
                  <c:v>29</c:v>
                </c:pt>
                <c:pt idx="11">
                  <c:v>27</c:v>
                </c:pt>
                <c:pt idx="12">
                  <c:v>28</c:v>
                </c:pt>
                <c:pt idx="13">
                  <c:v>34</c:v>
                </c:pt>
                <c:pt idx="14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5671808"/>
        <c:axId val="115673344"/>
      </c:barChart>
      <c:catAx>
        <c:axId val="1156718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sz="1197" b="0" strike="noStrike" spc="-1">
                <a:solidFill>
                  <a:srgbClr val="595959"/>
                </a:solidFill>
                <a:latin typeface="Calibri"/>
              </a:defRPr>
            </a:pPr>
            <a:endParaRPr lang="ru-RU"/>
          </a:p>
        </c:txPr>
        <c:crossAx val="115673344"/>
        <c:crosses val="autoZero"/>
        <c:auto val="1"/>
        <c:lblAlgn val="ctr"/>
        <c:lblOffset val="100"/>
        <c:noMultiLvlLbl val="0"/>
      </c:catAx>
      <c:valAx>
        <c:axId val="115673344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6480">
            <a:noFill/>
          </a:ln>
        </c:spPr>
        <c:txPr>
          <a:bodyPr/>
          <a:lstStyle/>
          <a:p>
            <a:pPr>
              <a:defRPr sz="1197" b="0" strike="noStrike" spc="-1">
                <a:solidFill>
                  <a:srgbClr val="595959"/>
                </a:solidFill>
                <a:latin typeface="Calibri"/>
              </a:defRPr>
            </a:pPr>
            <a:endParaRPr lang="ru-RU"/>
          </a:p>
        </c:txPr>
        <c:crossAx val="115671808"/>
        <c:crosses val="autoZero"/>
        <c:crossBetween val="between"/>
      </c:valAx>
      <c:spPr>
        <a:noFill/>
        <a:ln w="0">
          <a:noFill/>
        </a:ln>
      </c:spPr>
    </c:plotArea>
    <c:legend>
      <c:legendPos val="b"/>
      <c:layout/>
      <c:overlay val="0"/>
      <c:spPr>
        <a:noFill/>
        <a:ln w="0">
          <a:noFill/>
        </a:ln>
      </c:spPr>
      <c:txPr>
        <a:bodyPr/>
        <a:lstStyle/>
        <a:p>
          <a:pPr>
            <a:defRPr sz="1197" b="0" strike="noStrike" spc="-1">
              <a:solidFill>
                <a:srgbClr val="595959"/>
              </a:solidFill>
              <a:latin typeface="Calibri"/>
            </a:defRPr>
          </a:pPr>
          <a:endParaRPr lang="ru-RU"/>
        </a:p>
      </c:txPr>
    </c:legend>
    <c:plotVisOnly val="1"/>
    <c:dispBlanksAs val="gap"/>
    <c:showDLblsOverMax val="1"/>
  </c:chart>
  <c:spPr>
    <a:noFill/>
    <a:ln w="0">
      <a:noFill/>
    </a:ln>
  </c:spPr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0.28566</cdr:x>
      <cdr:y>0.02463</cdr:y>
    </cdr:from>
    <cdr:to>
      <cdr:x>0.36333</cdr:x>
      <cdr:y>0.15148</cdr:y>
    </cdr:to>
    <cdr:pic>
      <cdr:nvPicPr>
        <cdr:cNvPr id="139" name="Picture 2" descr="Солнечные дети"/>
        <cdr:cNvPicPr/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/>
      </cdr:blipFill>
      <cdr:spPr>
        <a:xfrm xmlns:a="http://schemas.openxmlformats.org/drawingml/2006/main">
          <a:off x="3003840" y="125640"/>
          <a:ext cx="816840" cy="646920"/>
        </a:xfrm>
        <a:prstGeom xmlns:a="http://schemas.openxmlformats.org/drawingml/2006/main" prst="rect">
          <a:avLst/>
        </a:prstGeom>
        <a:ln xmlns:a="http://schemas.openxmlformats.org/drawingml/2006/main" w="0">
          <a:noFill/>
        </a:ln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перемещения страницы щёлкните мышью</a:t>
            </a: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12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&lt;верхний колонтитул&gt;</a:t>
            </a:r>
          </a:p>
        </p:txBody>
      </p:sp>
      <p:sp>
        <p:nvSpPr>
          <p:cNvPr id="126" name="PlaceHolder 4"/>
          <p:cNvSpPr>
            <a:spLocks noGrp="1"/>
          </p:cNvSpPr>
          <p:nvPr>
            <p:ph type="dt" idx="10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  <p:sp>
        <p:nvSpPr>
          <p:cNvPr id="127" name="PlaceHolder 5"/>
          <p:cNvSpPr>
            <a:spLocks noGrp="1"/>
          </p:cNvSpPr>
          <p:nvPr>
            <p:ph type="ftr" idx="11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128" name="PlaceHolder 6"/>
          <p:cNvSpPr>
            <a:spLocks noGrp="1"/>
          </p:cNvSpPr>
          <p:nvPr>
            <p:ph type="sldNum" idx="12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FB6F9CA5-1CA3-4434-AE96-5935FB57675E}" type="slidenum"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75237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185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6" name="PlaceHolder 3"/>
          <p:cNvSpPr>
            <a:spLocks noGrp="1"/>
          </p:cNvSpPr>
          <p:nvPr>
            <p:ph type="sldNum" idx="13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8020E9DD-E824-4B7A-ABD6-C6DF11E6CA42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5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8CEADE0-9316-48E1-ACDE-2E9685193FB3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B617BA8-D6DD-4774-841F-5C6DCD47197A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C4E7366-2CEA-4595-AD1F-3D9D58C4B636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576D472-8725-4486-90E0-A4A4B7DE8EA8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8DD49179-45A5-48F5-A1E0-0C1D49C52D4E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3A085701-8545-41F9-A938-C1B37BFA431A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6F8E7A4E-8FA8-48B9-925B-2469D62D3E92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F5811235-F102-4DDD-8BA2-EFF27200F9E0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8C802F06-0FED-462E-A855-906B66528CB6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3B6BF9D3-AF17-41DB-B665-3F776704683B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297284E-EC72-430B-8BCE-442E7FFDF065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094F199-AC18-4AFF-8C19-EF6D027B28CD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598ECF8-088A-4BC0-B1EB-3ED7B6AADD5F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CD5DFD9B-ECD9-4BCE-BC97-189AFEB79825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7F65634-A5D3-4BB1-86ED-BD7859F079A5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CACDF9AC-6DAB-42A7-84AD-A2C3ECAB026D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1266519-31A4-4ED2-8AB3-A50298EB7149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12436F63-A66F-4D1F-9B47-E14F8B838BDF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71756CF9-F35A-4962-B38D-C04C30A9AEA8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95C6E407-F046-4706-A3B4-A89B93789E8E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C8AD07A1-78C6-476D-B328-4F77ADE45A82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D53468CB-F527-4B1A-917C-3AD55A53F1A1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62B3003-4C80-41A6-98E1-1700482FC688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394C12B3-AD8C-4FBC-9299-C5890B9D99B5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85BDEFC2-D27F-467E-BABD-DAD0FD322471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DBE9F9F2-3295-42E0-A8CC-BECFA1749833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2708E794-F269-4250-BFFD-C18A299E2469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1D549A4B-3E01-4A55-BB46-206753AD71F5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093F1D04-95A6-4021-8472-743E22BC93EF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D0EB5F8C-9DB1-490C-B8E6-AA2C8B560CAD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CE76378-74D1-493B-AC5E-C5E6CFC6D150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9E61F9D-DC83-4D3E-A39F-A8EFA9ACA111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DD295F5-0DAD-4F41-ADCF-89207668AC15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4ABC821-9FD3-4BB1-B055-ECF6CE2E2E8A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F2F70EB-30A3-4FDC-8CE7-DB65C3FF6E51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9383362-D593-4A8B-B018-682EEDB2CDEF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6000" b="0" strike="noStrike" spc="-1">
                <a:solidFill>
                  <a:srgbClr val="000000"/>
                </a:solidFill>
                <a:latin typeface="Calibri Light"/>
              </a:rPr>
              <a:t>Образец заголовка</a:t>
            </a:r>
            <a:endParaRPr lang="ru-RU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lang="ru-RU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ru-RU" sz="1200" b="0" strike="noStrike" spc="-1">
                <a:solidFill>
                  <a:srgbClr val="8B8B8B"/>
                </a:solidFill>
                <a:latin typeface="Calibri"/>
              </a:rPr>
              <a:t>&lt;дата/время&gt;</a:t>
            </a:r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78E610EF-A7B1-4DA2-B59B-E76F3B2FA651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Второй уровень структуры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Третий уровень структуры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 структуры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Шестой уровень структуры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ru-RU" sz="4400" b="0" strike="noStrike" spc="-1">
                <a:solidFill>
                  <a:srgbClr val="000000"/>
                </a:solidFill>
                <a:latin typeface="Calibri Light"/>
              </a:rPr>
              <a:t>Образец заголовка</a:t>
            </a:r>
            <a:endParaRPr lang="ru-RU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Образец текста</a:t>
            </a: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Второй уровень</a:t>
            </a: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Третий уровень</a:t>
            </a: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Четвертый уровень</a:t>
            </a: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lang="ru-RU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ru-RU" sz="1200" b="0" strike="noStrike" spc="-1">
                <a:solidFill>
                  <a:srgbClr val="8B8B8B"/>
                </a:solidFill>
                <a:latin typeface="Calibri"/>
              </a:rPr>
              <a:t>&lt;дата/время&gt;</a:t>
            </a:r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 idx="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sldNum" idx="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87CB8636-6547-4528-B786-7BF69BC7FBA4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dt" idx="7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lang="ru-RU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ru-RU" sz="1200" b="0" strike="noStrike" spc="-1">
                <a:solidFill>
                  <a:srgbClr val="8B8B8B"/>
                </a:solidFill>
                <a:latin typeface="Calibri"/>
              </a:rPr>
              <a:t>&lt;дата/время&gt;</a:t>
            </a:r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ftr" idx="8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sldNum" idx="9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62BC92D7-C7A4-496A-96E9-43300C0C5FDE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Второй уровень структуры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Третий уровень структуры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 структуры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Шестой уровень структуры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1523880" y="806400"/>
            <a:ext cx="9143640" cy="33228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 fontScale="98000"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3600" b="1" strike="noStrike" spc="-1">
                <a:solidFill>
                  <a:srgbClr val="000000"/>
                </a:solidFill>
                <a:latin typeface="Calibri Light"/>
              </a:rPr>
              <a:t>Опыт внедрения и реализации Приказа Министерства здравоохранения Свердловской области об улучшении качества медицинского обслуживания детей с хромосомной патологией (синдромом Дауна)</a:t>
            </a:r>
            <a:r>
              <a:rPr sz="6000"/>
              <a:t/>
            </a:r>
            <a:br>
              <a:rPr sz="6000"/>
            </a:br>
            <a:r>
              <a:rPr lang="ru-RU" sz="6000" b="0" strike="noStrike" spc="-1">
                <a:solidFill>
                  <a:srgbClr val="000000"/>
                </a:solidFill>
                <a:latin typeface="Calibri Light"/>
              </a:rPr>
              <a:t> </a:t>
            </a:r>
            <a:endParaRPr lang="ru-RU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subTitle"/>
          </p:nvPr>
        </p:nvSpPr>
        <p:spPr>
          <a:xfrm>
            <a:off x="1523880" y="4345920"/>
            <a:ext cx="9143640" cy="16120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71500" lnSpcReduction="20000"/>
          </a:bodyPr>
          <a:lstStyle/>
          <a:p>
            <a:pPr indent="0" algn="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3400" b="0" strike="noStrike" spc="-1">
                <a:solidFill>
                  <a:srgbClr val="000000"/>
                </a:solidFill>
                <a:latin typeface="Calibri"/>
              </a:rPr>
              <a:t>Главный врач ГАУЗ СО «КДЦ «ОЗМР», ГВС по медицинской генетике УрФО </a:t>
            </a:r>
            <a:endParaRPr lang="ru-RU" sz="3400" b="0" strike="noStrike" spc="-1">
              <a:solidFill>
                <a:srgbClr val="000000"/>
              </a:solidFill>
              <a:latin typeface="Arial"/>
            </a:endParaRPr>
          </a:p>
          <a:p>
            <a:pPr indent="0" algn="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3800" b="1" strike="noStrike" spc="-1">
                <a:solidFill>
                  <a:srgbClr val="000000"/>
                </a:solidFill>
                <a:latin typeface="Calibri"/>
              </a:rPr>
              <a:t>        Е.Б.Николаева</a:t>
            </a:r>
            <a:endParaRPr lang="ru-RU" sz="3800" b="0" strike="noStrike" spc="-1">
              <a:solidFill>
                <a:srgbClr val="000000"/>
              </a:solidFill>
              <a:latin typeface="Arial"/>
            </a:endParaRPr>
          </a:p>
          <a:p>
            <a:pPr indent="0" algn="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3200" b="0" strike="noStrike" spc="-1">
                <a:solidFill>
                  <a:srgbClr val="000000"/>
                </a:solidFill>
                <a:latin typeface="Calibri"/>
              </a:rPr>
              <a:t>Врач-генетик  отделения МГК ГАУЗ СО «КДЦ «ОЗМР», к.м.н.</a:t>
            </a: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  <a:p>
            <a:pPr indent="0" algn="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3800" b="1" strike="noStrike" spc="-1">
                <a:solidFill>
                  <a:srgbClr val="000000"/>
                </a:solidFill>
                <a:latin typeface="Calibri"/>
              </a:rPr>
              <a:t>Н.В. Никитина </a:t>
            </a:r>
            <a:endParaRPr lang="ru-RU" sz="3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501480" y="186120"/>
            <a:ext cx="10166040" cy="7182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0000"/>
          </a:bodyPr>
          <a:lstStyle/>
          <a:p>
            <a:pPr indent="0">
              <a:lnSpc>
                <a:spcPct val="9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4400"/>
              <a:t/>
            </a:r>
            <a:br>
              <a:rPr sz="4400"/>
            </a:br>
            <a:r>
              <a:rPr lang="ru-RU" sz="3600" b="1" strike="noStrike" spc="-1">
                <a:solidFill>
                  <a:srgbClr val="000000"/>
                </a:solidFill>
                <a:latin typeface="Calibri Light"/>
              </a:rPr>
              <a:t>1. Протокол уведомления </a:t>
            </a:r>
            <a:r>
              <a:rPr sz="4400"/>
              <a:t/>
            </a:r>
            <a:br>
              <a:rPr sz="4400"/>
            </a:br>
            <a:endParaRPr lang="ru-RU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501480" y="973440"/>
            <a:ext cx="11601720" cy="56980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87000" lnSpcReduction="10000"/>
          </a:bodyPr>
          <a:lstStyle/>
          <a:p>
            <a:pPr marL="214560" indent="0" algn="ctr">
              <a:lnSpc>
                <a:spcPct val="90000"/>
              </a:lnSpc>
              <a:spcBef>
                <a:spcPts val="901"/>
              </a:spcBef>
              <a:buNone/>
              <a:tabLst>
                <a:tab pos="0" algn="l"/>
              </a:tabLst>
            </a:pPr>
            <a:r>
              <a:rPr lang="ru-RU" sz="2800" b="1" strike="noStrike" spc="-1">
                <a:solidFill>
                  <a:srgbClr val="000000"/>
                </a:solidFill>
                <a:latin typeface="Calibri"/>
              </a:rPr>
              <a:t>В палате в течение первых суток </a:t>
            </a:r>
            <a:r>
              <a:rPr lang="ru-RU" sz="2800" b="1" u="sng" strike="noStrike" spc="-1">
                <a:solidFill>
                  <a:srgbClr val="000000"/>
                </a:solidFill>
                <a:uFillTx/>
                <a:latin typeface="Calibri"/>
              </a:rPr>
              <a:t>врач-неонатолог :</a:t>
            </a: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  <a:p>
            <a:pPr marL="214560" indent="0">
              <a:lnSpc>
                <a:spcPct val="90000"/>
              </a:lnSpc>
              <a:spcBef>
                <a:spcPts val="901"/>
              </a:spcBef>
              <a:buNone/>
              <a:tabLst>
                <a:tab pos="0" algn="l"/>
              </a:tabLst>
            </a:pPr>
            <a:r>
              <a:rPr lang="ru-RU" sz="2800" b="1" strike="noStrike" spc="-1">
                <a:solidFill>
                  <a:srgbClr val="000000"/>
                </a:solidFill>
                <a:latin typeface="Calibri"/>
              </a:rPr>
              <a:t>1.  </a:t>
            </a: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проводит (совместно с психологом, при наличии) беседу с женщиной о </a:t>
            </a:r>
            <a:r>
              <a:rPr lang="ru-RU" sz="2800" b="1" strike="noStrike" spc="-1">
                <a:solidFill>
                  <a:srgbClr val="FF0000"/>
                </a:solidFill>
                <a:latin typeface="Calibri"/>
              </a:rPr>
              <a:t>подозрении</a:t>
            </a:r>
            <a:r>
              <a:rPr lang="ru-RU" sz="2800" b="0" strike="noStrike" spc="-1">
                <a:solidFill>
                  <a:srgbClr val="FF0000"/>
                </a:solidFill>
                <a:latin typeface="Calibri"/>
              </a:rPr>
              <a:t> </a:t>
            </a: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на синдром Дауна у её ребенка, по желанию женщины  - в присутствии родственников </a:t>
            </a:r>
          </a:p>
          <a:p>
            <a:pPr marL="753840" lvl="1" indent="-429480">
              <a:lnSpc>
                <a:spcPct val="90000"/>
              </a:lnSpc>
              <a:spcBef>
                <a:spcPts val="901"/>
              </a:spcBef>
              <a:buClr>
                <a:srgbClr val="000000"/>
              </a:buClr>
              <a:buFont typeface="Wingdings" charset="2"/>
              <a:buChar char="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Конфиденциально (отдельное помещение)</a:t>
            </a:r>
          </a:p>
          <a:p>
            <a:pPr marL="753840" lvl="1" indent="-429480">
              <a:lnSpc>
                <a:spcPct val="90000"/>
              </a:lnSpc>
              <a:spcBef>
                <a:spcPts val="901"/>
              </a:spcBef>
              <a:buClr>
                <a:srgbClr val="000000"/>
              </a:buClr>
              <a:buFont typeface="Wingdings" charset="2"/>
              <a:buChar char="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Вместе с ребенком</a:t>
            </a:r>
          </a:p>
          <a:p>
            <a:pPr marL="753840" lvl="1" indent="-429480">
              <a:lnSpc>
                <a:spcPct val="90000"/>
              </a:lnSpc>
              <a:spcBef>
                <a:spcPts val="901"/>
              </a:spcBef>
              <a:buClr>
                <a:srgbClr val="000000"/>
              </a:buClr>
              <a:buFont typeface="Wingdings" charset="2"/>
              <a:buChar char="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Спокойный тон </a:t>
            </a:r>
          </a:p>
          <a:p>
            <a:pPr marL="753840" lvl="1" indent="-429480">
              <a:lnSpc>
                <a:spcPct val="90000"/>
              </a:lnSpc>
              <a:spcBef>
                <a:spcPts val="901"/>
              </a:spcBef>
              <a:buClr>
                <a:srgbClr val="000000"/>
              </a:buClr>
              <a:buFont typeface="Wingdings" charset="2"/>
              <a:buChar char="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ru-RU" sz="2400" b="1" u="sng" strike="noStrike" spc="-1">
                <a:solidFill>
                  <a:srgbClr val="000000"/>
                </a:solidFill>
                <a:uFillTx/>
                <a:latin typeface="Calibri"/>
              </a:rPr>
              <a:t>Врачу запрещается</a:t>
            </a: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: поднимать тему отказа, разлучать с ребенком, излагать субъективное мнение о синдроме и прогнозе. </a:t>
            </a:r>
          </a:p>
          <a:p>
            <a:pPr marL="214560" indent="0">
              <a:lnSpc>
                <a:spcPct val="90000"/>
              </a:lnSpc>
              <a:spcBef>
                <a:spcPts val="901"/>
              </a:spcBef>
              <a:buNone/>
              <a:tabLst>
                <a:tab pos="0" algn="l"/>
              </a:tabLst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2. Предоставляет матери (родственникам) общие сведения о СД (приложение 5</a:t>
            </a:r>
            <a:r>
              <a:rPr lang="ru-RU" sz="2800" b="0" strike="noStrike" spc="-1">
                <a:solidFill>
                  <a:srgbClr val="FF0000"/>
                </a:solidFill>
                <a:latin typeface="Calibri"/>
              </a:rPr>
              <a:t>). </a:t>
            </a:r>
            <a:r>
              <a:rPr lang="ru-RU" sz="2800" b="0" u="sng" strike="noStrike" spc="-1">
                <a:solidFill>
                  <a:srgbClr val="FF0000"/>
                </a:solidFill>
                <a:uFillTx/>
                <a:latin typeface="Calibri"/>
              </a:rPr>
              <a:t>Врач, а также все мед.работники и психологи, контактирующие с родителями должны это знать!  </a:t>
            </a: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  <a:p>
            <a:pPr marL="214560" indent="0">
              <a:lnSpc>
                <a:spcPct val="90000"/>
              </a:lnSpc>
              <a:spcBef>
                <a:spcPts val="901"/>
              </a:spcBef>
              <a:buNone/>
              <a:tabLst>
                <a:tab pos="0" algn="l"/>
              </a:tabLst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3. Организует консультацию врача-генетика (очную или ТМК)</a:t>
            </a:r>
          </a:p>
          <a:p>
            <a:pPr marL="214560" indent="0">
              <a:lnSpc>
                <a:spcPct val="90000"/>
              </a:lnSpc>
              <a:spcBef>
                <a:spcPts val="901"/>
              </a:spcBef>
              <a:buNone/>
              <a:tabLst>
                <a:tab pos="0" algn="l"/>
              </a:tabLst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4. Информирует о необходимости подтверждающего цитогенетического обследования ребенка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206640" y="186120"/>
            <a:ext cx="10461240" cy="7182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0000"/>
          </a:bodyPr>
          <a:lstStyle/>
          <a:p>
            <a:pPr indent="0">
              <a:lnSpc>
                <a:spcPct val="9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4400"/>
              <a:t/>
            </a:r>
            <a:br>
              <a:rPr sz="4400"/>
            </a:br>
            <a:r>
              <a:rPr lang="ru-RU" sz="3600" b="1" strike="noStrike" spc="-1">
                <a:solidFill>
                  <a:srgbClr val="000000"/>
                </a:solidFill>
                <a:latin typeface="Calibri Light"/>
              </a:rPr>
              <a:t>1. Протокол уведомления </a:t>
            </a:r>
            <a:r>
              <a:rPr sz="4400"/>
              <a:t/>
            </a:r>
            <a:br>
              <a:rPr sz="4400"/>
            </a:br>
            <a:endParaRPr lang="ru-RU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/>
          </p:nvPr>
        </p:nvSpPr>
        <p:spPr>
          <a:xfrm>
            <a:off x="501480" y="904680"/>
            <a:ext cx="11601720" cy="5766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6000" lnSpcReduction="10000"/>
          </a:bodyPr>
          <a:lstStyle/>
          <a:p>
            <a:pPr marL="219240" indent="0" algn="ctr">
              <a:lnSpc>
                <a:spcPct val="90000"/>
              </a:lnSpc>
              <a:spcBef>
                <a:spcPts val="901"/>
              </a:spcBef>
              <a:buNone/>
              <a:tabLst>
                <a:tab pos="0" algn="l"/>
              </a:tabLst>
            </a:pPr>
            <a:r>
              <a:rPr lang="ru-RU" sz="2800" b="1" u="sng" strike="noStrike" spc="-1">
                <a:solidFill>
                  <a:srgbClr val="000000"/>
                </a:solidFill>
                <a:uFillTx/>
                <a:latin typeface="Calibri"/>
              </a:rPr>
              <a:t>Объявление окончательного диагноза </a:t>
            </a: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  <a:p>
            <a:pPr marL="219240" indent="0" algn="ctr">
              <a:lnSpc>
                <a:spcPct val="90000"/>
              </a:lnSpc>
              <a:spcBef>
                <a:spcPts val="901"/>
              </a:spcBef>
              <a:buNone/>
              <a:tabLst>
                <a:tab pos="0" algn="l"/>
              </a:tabLst>
            </a:pPr>
            <a:r>
              <a:rPr lang="ru-RU" sz="2800" b="1" u="sng" strike="noStrike" spc="-1">
                <a:solidFill>
                  <a:srgbClr val="000000"/>
                </a:solidFill>
                <a:uFillTx/>
                <a:latin typeface="Calibri"/>
              </a:rPr>
              <a:t>осуществляется после получения результата кариотипа </a:t>
            </a: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  <a:p>
            <a:pPr marL="219240" indent="0" algn="ctr">
              <a:lnSpc>
                <a:spcPct val="90000"/>
              </a:lnSpc>
              <a:spcBef>
                <a:spcPts val="901"/>
              </a:spcBef>
              <a:buNone/>
              <a:tabLst>
                <a:tab pos="0" algn="l"/>
              </a:tabLst>
            </a:pPr>
            <a:r>
              <a:rPr lang="ru-RU" sz="2800" b="1" u="sng" strike="noStrike" spc="-1">
                <a:solidFill>
                  <a:srgbClr val="FF0000"/>
                </a:solidFill>
                <a:uFillTx/>
                <a:latin typeface="Calibri"/>
              </a:rPr>
              <a:t>Врач-генетик</a:t>
            </a:r>
            <a:r>
              <a:rPr lang="ru-RU" sz="2800" b="1" u="sng" strike="noStrike" spc="-1">
                <a:solidFill>
                  <a:srgbClr val="000000"/>
                </a:solidFill>
                <a:uFillTx/>
                <a:latin typeface="Calibri"/>
              </a:rPr>
              <a:t>  </a:t>
            </a: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  <a:p>
            <a:pPr marL="385560" indent="-493560">
              <a:lnSpc>
                <a:spcPct val="90000"/>
              </a:lnSpc>
              <a:spcBef>
                <a:spcPts val="901"/>
              </a:spcBef>
              <a:buClr>
                <a:srgbClr val="000000"/>
              </a:buClr>
              <a:buFont typeface="Arial"/>
              <a:buAutoNum type="arabicPeriod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проводит очную консультацию в ГАУЗ СО «КДЦ «ОЗМР», в ОПН МО г.Екатеринбурга или, в некоторых случаях, в режиме ТМК </a:t>
            </a:r>
          </a:p>
          <a:p>
            <a:pPr marL="385560" indent="-493560">
              <a:lnSpc>
                <a:spcPct val="90000"/>
              </a:lnSpc>
              <a:spcBef>
                <a:spcPts val="901"/>
              </a:spcBef>
              <a:buClr>
                <a:srgbClr val="000000"/>
              </a:buClr>
              <a:buFont typeface="Arial"/>
              <a:buAutoNum type="arabicPeriod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Проводит МГК по выявленной хромосомной патологии</a:t>
            </a:r>
          </a:p>
          <a:p>
            <a:pPr marL="385560" indent="-493560">
              <a:lnSpc>
                <a:spcPct val="90000"/>
              </a:lnSpc>
              <a:spcBef>
                <a:spcPts val="901"/>
              </a:spcBef>
              <a:buClr>
                <a:srgbClr val="000000"/>
              </a:buClr>
              <a:buFont typeface="Arial"/>
              <a:buAutoNum type="arabicPeriod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Выдает справку, содержащую информацию о диагнозе, плане диспансерного наблюдения, праве семьи на обращение на  МСЭ, контакты пациентских организаций  </a:t>
            </a:r>
          </a:p>
          <a:p>
            <a:pPr marL="385560" indent="-493560">
              <a:lnSpc>
                <a:spcPct val="90000"/>
              </a:lnSpc>
              <a:spcBef>
                <a:spcPts val="901"/>
              </a:spcBef>
              <a:buClr>
                <a:srgbClr val="000000"/>
              </a:buClr>
              <a:buFont typeface="Arial"/>
              <a:buAutoNum type="arabicPeriod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Выдает  информационные материалы по диспансерному наблюдение ребенка (приложение 4 к приказу), брошюры пациентских организаций СО. </a:t>
            </a:r>
          </a:p>
          <a:p>
            <a:pPr indent="0">
              <a:lnSpc>
                <a:spcPct val="90000"/>
              </a:lnSpc>
              <a:spcBef>
                <a:spcPts val="901"/>
              </a:spcBef>
              <a:buNone/>
              <a:tabLst>
                <a:tab pos="0" algn="l"/>
              </a:tabLst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***</a:t>
            </a:r>
            <a:r>
              <a:rPr lang="ru-RU" sz="2800" b="0" i="1" strike="noStrike" spc="-1">
                <a:solidFill>
                  <a:srgbClr val="000000"/>
                </a:solidFill>
                <a:latin typeface="Calibri"/>
              </a:rPr>
              <a:t>Не отражено в приказе, но внедрено в практику – по согласию семьи приглашает на консультацию психолога пациентской организации </a:t>
            </a: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Прямоугольник 3"/>
          <p:cNvSpPr/>
          <p:nvPr/>
        </p:nvSpPr>
        <p:spPr>
          <a:xfrm>
            <a:off x="366120" y="162000"/>
            <a:ext cx="11226240" cy="6533640"/>
          </a:xfrm>
          <a:prstGeom prst="rect">
            <a:avLst/>
          </a:prstGeom>
          <a:solidFill>
            <a:schemeClr val="bg1"/>
          </a:solidFill>
          <a:ln>
            <a:solidFill>
              <a:srgbClr val="1D315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050" b="0" strike="noStrike" spc="-1">
                <a:solidFill>
                  <a:srgbClr val="000000"/>
                </a:solidFill>
                <a:latin typeface="Calibri"/>
              </a:rPr>
              <a:t>ГАУЗ СО «Клинико-диагностический центр</a:t>
            </a:r>
            <a:endParaRPr lang="ru-RU" sz="105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050" b="0" strike="noStrike" spc="-1">
                <a:solidFill>
                  <a:srgbClr val="000000"/>
                </a:solidFill>
                <a:latin typeface="Calibri"/>
              </a:rPr>
              <a:t>«Охрана здоровья матери и ребенка»</a:t>
            </a:r>
            <a:endParaRPr lang="ru-RU" sz="105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050" b="0" strike="noStrike" spc="-1">
                <a:solidFill>
                  <a:srgbClr val="000000"/>
                </a:solidFill>
                <a:latin typeface="Calibri"/>
              </a:rPr>
              <a:t>620041, г.Екатеринбург, ул.Флотская, 52</a:t>
            </a:r>
            <a:endParaRPr lang="ru-RU" sz="105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050" b="0" strike="noStrike" spc="-1">
                <a:solidFill>
                  <a:srgbClr val="000000"/>
                </a:solidFill>
                <a:latin typeface="Calibri"/>
              </a:rPr>
              <a:t>Тел. регистратуры: (343) 287-57-13                                                                                    </a:t>
            </a:r>
            <a:r>
              <a:rPr lang="ru-RU" sz="1600" b="1" strike="noStrike" spc="-1">
                <a:solidFill>
                  <a:srgbClr val="000000"/>
                </a:solidFill>
                <a:latin typeface="Calibri"/>
              </a:rPr>
              <a:t>СПРАВКА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Calibri"/>
              </a:rPr>
              <a:t>ФИО:  ……………………………………..                                       ,   д.р…………………………………………….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Calibri"/>
              </a:rPr>
              <a:t>Консультирована   врачом-генетиком  ……………………..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</a:rPr>
              <a:t>Диагноз: Синдром Дауна (полная  трисомия по  хромосоме 21) в сочетании с ВПС: мышечный ДМЖП (Q90.0) 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</a:rPr>
              <a:t>Кариотип: 47, ХХ, +21.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Calibri"/>
              </a:rPr>
              <a:t>Проведена беседа с мамой об этиологии синдрома Дауна, прогнозе здоровья ребенка . Даны информационные материалы. 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Calibri"/>
              </a:rPr>
              <a:t>Р</a:t>
            </a:r>
            <a:r>
              <a:rPr lang="ru-RU" sz="1600" b="1" strike="noStrike" spc="-1">
                <a:solidFill>
                  <a:srgbClr val="000000"/>
                </a:solidFill>
                <a:latin typeface="Calibri"/>
              </a:rPr>
              <a:t>екомендовано</a:t>
            </a:r>
            <a:r>
              <a:rPr lang="ru-RU" sz="1600" b="0" strike="noStrike" spc="-1">
                <a:solidFill>
                  <a:srgbClr val="000000"/>
                </a:solidFill>
                <a:latin typeface="Calibri"/>
              </a:rPr>
              <a:t>: 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Calibri"/>
              </a:rPr>
              <a:t>1. диспансерное наблюдение генетиком, осмотр 1 раз в год;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Calibri"/>
              </a:rPr>
              <a:t>2.  наблюдение кардиологом  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Calibri"/>
              </a:rPr>
              <a:t>3.  осмотры педиатра кабинета ранней помощи, офтальмолога, отоларинголога, невролога, ортопеда, обследования - в соответствии с приказом МЗ СО № 1419-п от 24.07.2019;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Calibri"/>
              </a:rPr>
              <a:t>4. контроль слуха сурдологом, осмотр на первом году (ц.Бонум) 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Calibri"/>
              </a:rPr>
              <a:t>5. ранняя психолого-педагогическая, логопедическая помощь;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Calibri"/>
              </a:rPr>
              <a:t>6.  ЛФК, массаж;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Calibri"/>
              </a:rPr>
              <a:t>7.  Контроль ТТГ, сТ4  1 раз в год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</a:rPr>
              <a:t>Рекомендовано решить вопрос о присвоении категории «ребенок-инвалид» на МСЭК по месту жительства в соответствии с Постановлением Правительства РФ от 05.04.2022 г. № 588 п. 33 приложения.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</a:rPr>
              <a:t>Пациентские организации: 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ru-RU" sz="1600" b="0" strike="noStrike" spc="-1">
                <a:solidFill>
                  <a:srgbClr val="000000"/>
                </a:solidFill>
                <a:latin typeface="Calibri"/>
              </a:rPr>
              <a:t>СРОО «Солнечные дети»,   телефон 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Calibri"/>
              </a:rPr>
              <a:t>2. АНО «Я могу! Я есть! Я буду»  телефон 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Calibri"/>
              </a:rPr>
              <a:t>Врач-генетик   …………………………………….                  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834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ru-RU" sz="4400" b="0" strike="noStrike" spc="-1">
                <a:solidFill>
                  <a:srgbClr val="000000"/>
                </a:solidFill>
                <a:latin typeface="Calibri Light"/>
              </a:rPr>
              <a:t>2. Порядок  обследования </a:t>
            </a:r>
            <a:endParaRPr lang="ru-RU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/>
          </p:nvPr>
        </p:nvSpPr>
        <p:spPr>
          <a:xfrm>
            <a:off x="838080" y="1199520"/>
            <a:ext cx="10515240" cy="4977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2800" b="1" u="sng" strike="noStrike" spc="-1">
                <a:solidFill>
                  <a:srgbClr val="000000"/>
                </a:solidFill>
                <a:uFillTx/>
                <a:latin typeface="Calibri"/>
              </a:rPr>
              <a:t>При подозрении на ХА (СД): </a:t>
            </a: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Забор крови  - в роддоме или ОРИТН, ОПН - в случае раннего перевода 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Сроки  - первая неделя жизни  (*</a:t>
            </a:r>
            <a:r>
              <a:rPr lang="ru-RU" sz="2800" b="0" i="1" strike="noStrike" spc="-1">
                <a:solidFill>
                  <a:srgbClr val="000000"/>
                </a:solidFill>
                <a:latin typeface="Calibri"/>
              </a:rPr>
              <a:t>реально  - 2-3 сутки )</a:t>
            </a: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Форма направления – приложение 3 к  приказу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В цитогенетическую лабораторию КДЦ ОЗМР (*</a:t>
            </a:r>
            <a:r>
              <a:rPr lang="ru-RU" sz="2800" b="0" i="1" strike="noStrike" spc="-1">
                <a:solidFill>
                  <a:srgbClr val="000000"/>
                </a:solidFill>
                <a:latin typeface="Calibri"/>
              </a:rPr>
              <a:t>или ОДКБ)</a:t>
            </a: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Правила забора и доставки </a:t>
            </a: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834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ru-RU" sz="4400" b="0" strike="noStrike" spc="-1">
                <a:solidFill>
                  <a:srgbClr val="000000"/>
                </a:solidFill>
                <a:latin typeface="Calibri Light"/>
              </a:rPr>
              <a:t>2. Порядок  обследования </a:t>
            </a:r>
            <a:endParaRPr lang="ru-RU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/>
          </p:nvPr>
        </p:nvSpPr>
        <p:spPr>
          <a:xfrm>
            <a:off x="838080" y="1199520"/>
            <a:ext cx="10515240" cy="4977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2800" b="1" u="sng" strike="noStrike" spc="-1">
                <a:solidFill>
                  <a:srgbClr val="000000"/>
                </a:solidFill>
                <a:uFillTx/>
                <a:latin typeface="Calibri"/>
              </a:rPr>
              <a:t>После установления диагноза: </a:t>
            </a: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Сразу передать сведения лечащему врачу МО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Назначить консультация генетика  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в течение 2 дней - передать сведения о ребенке  в Кабинет ранней помощи детям из групп перинатального риска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По месту нахождения ребенка  провести клиническое обследования в течение первого месяца жизни (ОАК, ОАМ, ТТГ, сТ4, ЭКГ, ЭХО-КГ, НСГ, УЗИ ОБП и МВС, консультация невролога)  </a:t>
            </a: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0000"/>
          </a:bodyPr>
          <a:lstStyle/>
          <a:p>
            <a:pPr indent="0">
              <a:lnSpc>
                <a:spcPct val="90000"/>
              </a:lnSpc>
              <a:buNone/>
            </a:pPr>
            <a:r>
              <a:rPr lang="ru-RU" sz="4400" b="0" strike="noStrike" spc="-1">
                <a:solidFill>
                  <a:srgbClr val="000000"/>
                </a:solidFill>
                <a:latin typeface="Calibri Light"/>
              </a:rPr>
              <a:t>3</a:t>
            </a:r>
            <a:r>
              <a:rPr lang="ru-RU" sz="4000" b="1" strike="noStrike" spc="-1">
                <a:solidFill>
                  <a:srgbClr val="000000"/>
                </a:solidFill>
                <a:latin typeface="Calibri Light"/>
              </a:rPr>
              <a:t>. Рекомендации по диспансерному наблюдению детей с хромосомной патологией </a:t>
            </a:r>
            <a:r>
              <a:rPr sz="4400"/>
              <a:t/>
            </a:r>
            <a:br>
              <a:rPr sz="4400"/>
            </a:br>
            <a:endParaRPr lang="ru-RU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3" name="PlaceHolder 2"/>
          <p:cNvSpPr>
            <a:spLocks noGrp="1"/>
          </p:cNvSpPr>
          <p:nvPr>
            <p:ph/>
          </p:nvPr>
        </p:nvSpPr>
        <p:spPr>
          <a:xfrm>
            <a:off x="838080" y="1690560"/>
            <a:ext cx="10515240" cy="45424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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Перечень и частота консультаций специалистов, лабораторных и инструментальных обследований в зависимости от возраста </a:t>
            </a: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"/>
              <a:tabLst>
                <a:tab pos="0" algn="l"/>
              </a:tabLst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Проблемы, требующие особого внимания, в зависимости от возраста </a:t>
            </a: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838080" y="216360"/>
            <a:ext cx="10515240" cy="9633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ru-RU" sz="4400" b="0" strike="noStrike" spc="-1">
                <a:solidFill>
                  <a:srgbClr val="000000"/>
                </a:solidFill>
                <a:latin typeface="Calibri Light"/>
              </a:rPr>
              <a:t>4</a:t>
            </a:r>
            <a:r>
              <a:rPr lang="ru-RU" sz="4400" b="1" strike="noStrike" spc="-1">
                <a:solidFill>
                  <a:srgbClr val="000000"/>
                </a:solidFill>
                <a:latin typeface="Calibri Light"/>
              </a:rPr>
              <a:t>. Информация для родителей</a:t>
            </a:r>
            <a:endParaRPr lang="ru-RU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/>
          </p:nvPr>
        </p:nvSpPr>
        <p:spPr>
          <a:xfrm>
            <a:off x="838080" y="1474920"/>
            <a:ext cx="10515240" cy="47016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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Общие сведения о синдроме Дауна</a:t>
            </a: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"/>
              <a:tabLst>
                <a:tab pos="0" algn="l"/>
              </a:tabLst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МИФЫ о синдрома Дауна</a:t>
            </a: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"/>
              <a:tabLst>
                <a:tab pos="0" algn="l"/>
              </a:tabLst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Часто задаваемые вопросы при рождении ребенка с синдромом Дауна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ru-RU" sz="4400" b="1" strike="noStrike" spc="-1">
                <a:solidFill>
                  <a:srgbClr val="000000"/>
                </a:solidFill>
                <a:latin typeface="Calibri Light"/>
              </a:rPr>
              <a:t>Мероприятия по внедрению приказа </a:t>
            </a:r>
            <a:endParaRPr lang="ru-RU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/>
          </p:nvPr>
        </p:nvSpPr>
        <p:spPr>
          <a:xfrm>
            <a:off x="838080" y="1503720"/>
            <a:ext cx="10515240" cy="46728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Установочные совещания в перинатальных центрах города и области (врачи-генетики, представители НКО, администрация и медицинские работники ПЦ) 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Разбор каждого случая рождения ребенка с СД комиссией в КДЦ ОЗМР , в том числе анализ дефектов в постнатальном периоде 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Текущая работа с конкретными МО при выявленных дефектах в соблюдении пунктов приказа</a:t>
            </a: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51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7000"/>
          </a:bodyPr>
          <a:lstStyle/>
          <a:p>
            <a:pPr indent="0">
              <a:lnSpc>
                <a:spcPct val="90000"/>
              </a:lnSpc>
              <a:buNone/>
            </a:pPr>
            <a:r>
              <a:rPr lang="ru-RU" sz="3200" b="1" strike="noStrike" spc="-1">
                <a:solidFill>
                  <a:srgbClr val="000000"/>
                </a:solidFill>
                <a:latin typeface="Calibri Light"/>
              </a:rPr>
              <a:t>Реализация приказа, результаты   </a:t>
            </a:r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/>
          </p:nvPr>
        </p:nvSpPr>
        <p:spPr>
          <a:xfrm>
            <a:off x="838080" y="883800"/>
            <a:ext cx="10515240" cy="52927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87500" lnSpcReduction="20000"/>
          </a:bodyPr>
          <a:lstStyle/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  <a:p>
            <a:pPr marL="214920" indent="-2149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С 2017 по 2022 гг родилось 192 ребенка с СД, зарегистрировано 5 случаев отказа от детей с СД (2,6%)</a:t>
            </a:r>
          </a:p>
          <a:p>
            <a:pPr marL="214920" indent="-2149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Более чем в 95% случаев кровь на кариотип направляется в первую неделю жизни (чаще - в первые 3 суток ) жизни , окончательный диагноз устанавливается в первые 10-14 дней жизни. Существенно сократилось число дефектов, связанных с забором и доставкой крови  </a:t>
            </a:r>
          </a:p>
          <a:p>
            <a:pPr marL="214920" indent="-2149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Более 99 % семей консультируются генетиком на момент постановки окончательного диагноза (редкие исключения – отказ семьи от консультации, иностранные граждане)</a:t>
            </a:r>
          </a:p>
          <a:p>
            <a:pPr marL="214920" indent="-2149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100% семей при постановке окончательного диагноза врачом-генетиком получают контакты пациентских организаций, при наличии согласия параллельно с консультацией генетика встречаются с психологом пациентской организации </a:t>
            </a:r>
          </a:p>
          <a:p>
            <a:pPr marL="214920" indent="-2149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100% семей при постановке окончательного диагноза врачом-генетиком получают рекомендации по диспансерному наблюдению, информационные материалы  </a:t>
            </a: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0" name="Rectangle 9"/>
          <p:cNvSpPr/>
          <p:nvPr/>
        </p:nvSpPr>
        <p:spPr>
          <a:xfrm>
            <a:off x="0" y="0"/>
            <a:ext cx="12191400" cy="68576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71" name="Rectangle 11"/>
          <p:cNvSpPr/>
          <p:nvPr/>
        </p:nvSpPr>
        <p:spPr>
          <a:xfrm>
            <a:off x="0" y="0"/>
            <a:ext cx="12191400" cy="6857640"/>
          </a:xfrm>
          <a:prstGeom prst="rect">
            <a:avLst/>
          </a:prstGeom>
          <a:gradFill rotWithShape="0">
            <a:gsLst>
              <a:gs pos="0">
                <a:srgbClr val="70AD47">
                  <a:alpha val="20000"/>
                </a:srgbClr>
              </a:gs>
              <a:gs pos="100000">
                <a:srgbClr val="4472C4">
                  <a:alpha val="40000"/>
                </a:srgbClr>
              </a:gs>
            </a:gsLst>
            <a:lin ang="120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</a:endParaRPr>
          </a:p>
        </p:txBody>
      </p:sp>
      <p:grpSp>
        <p:nvGrpSpPr>
          <p:cNvPr id="172" name="Group 13"/>
          <p:cNvGrpSpPr/>
          <p:nvPr/>
        </p:nvGrpSpPr>
        <p:grpSpPr>
          <a:xfrm>
            <a:off x="-18720" y="-8280"/>
            <a:ext cx="4833720" cy="2487960"/>
            <a:chOff x="-18720" y="-8280"/>
            <a:chExt cx="4833720" cy="2487960"/>
          </a:xfrm>
        </p:grpSpPr>
        <p:sp>
          <p:nvSpPr>
            <p:cNvPr id="173" name="Freeform: Shape 14"/>
            <p:cNvSpPr/>
            <p:nvPr/>
          </p:nvSpPr>
          <p:spPr>
            <a:xfrm flipH="1">
              <a:off x="-19080" y="-8280"/>
              <a:ext cx="4833720" cy="2487960"/>
            </a:xfrm>
            <a:custGeom>
              <a:avLst/>
              <a:gdLst>
                <a:gd name="textAreaLeft" fmla="*/ -360 w 4833720"/>
                <a:gd name="textAreaRight" fmla="*/ 4833720 w 4833720"/>
                <a:gd name="textAreaTop" fmla="*/ 0 h 2487960"/>
                <a:gd name="textAreaBottom" fmla="*/ 2488320 h 2487960"/>
              </a:gdLst>
              <a:ahLst/>
              <a:cxnLst/>
              <a:rect l="textAreaLeft" t="textAreaTop" r="textAreaRight" b="textAreaBottom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endParaRPr lang="en-US" sz="1800" b="0" strike="noStrike" spc="-1">
                <a:solidFill>
                  <a:schemeClr val="lt1"/>
                </a:solidFill>
                <a:latin typeface="Calibri"/>
              </a:endParaRPr>
            </a:p>
          </p:txBody>
        </p:sp>
        <p:sp>
          <p:nvSpPr>
            <p:cNvPr id="174" name="Freeform: Shape 15"/>
            <p:cNvSpPr/>
            <p:nvPr/>
          </p:nvSpPr>
          <p:spPr>
            <a:xfrm flipH="1">
              <a:off x="-18360" y="-8280"/>
              <a:ext cx="4788720" cy="2280240"/>
            </a:xfrm>
            <a:custGeom>
              <a:avLst/>
              <a:gdLst>
                <a:gd name="textAreaLeft" fmla="*/ 360 w 4788720"/>
                <a:gd name="textAreaRight" fmla="*/ 4789440 w 4788720"/>
                <a:gd name="textAreaTop" fmla="*/ 0 h 2280240"/>
                <a:gd name="textAreaBottom" fmla="*/ 2280600 h 2280240"/>
              </a:gdLst>
              <a:ahLst/>
              <a:cxnLst/>
              <a:rect l="textAreaLeft" t="textAreaTop" r="textAreaRight" b="textAreaBottom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endParaRPr lang="en-US" sz="1800" b="0" strike="noStrike" spc="-1">
                <a:solidFill>
                  <a:schemeClr val="lt1"/>
                </a:solidFill>
                <a:latin typeface="Calibri"/>
              </a:endParaRPr>
            </a:p>
          </p:txBody>
        </p:sp>
        <p:sp>
          <p:nvSpPr>
            <p:cNvPr id="175" name="Freeform: Shape 16"/>
            <p:cNvSpPr/>
            <p:nvPr/>
          </p:nvSpPr>
          <p:spPr>
            <a:xfrm flipH="1">
              <a:off x="-18360" y="-8280"/>
              <a:ext cx="4784400" cy="2239920"/>
            </a:xfrm>
            <a:custGeom>
              <a:avLst/>
              <a:gdLst>
                <a:gd name="textAreaLeft" fmla="*/ 360 w 4784400"/>
                <a:gd name="textAreaRight" fmla="*/ 4785120 w 4784400"/>
                <a:gd name="textAreaTop" fmla="*/ 0 h 2239920"/>
                <a:gd name="textAreaBottom" fmla="*/ 2240280 h 2239920"/>
              </a:gdLst>
              <a:ahLst/>
              <a:cxnLst/>
              <a:rect l="textAreaLeft" t="textAreaTop" r="textAreaRight" b="textAreaBottom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endParaRPr lang="en-US" sz="1800" b="0" strike="noStrike" spc="-1">
                <a:solidFill>
                  <a:schemeClr val="lt1"/>
                </a:solidFill>
                <a:latin typeface="Calibri"/>
              </a:endParaRPr>
            </a:p>
          </p:txBody>
        </p:sp>
        <p:sp>
          <p:nvSpPr>
            <p:cNvPr id="176" name="Freeform: Shape 17"/>
            <p:cNvSpPr/>
            <p:nvPr/>
          </p:nvSpPr>
          <p:spPr>
            <a:xfrm flipH="1">
              <a:off x="-18360" y="-8280"/>
              <a:ext cx="4784400" cy="2239920"/>
            </a:xfrm>
            <a:custGeom>
              <a:avLst/>
              <a:gdLst>
                <a:gd name="textAreaLeft" fmla="*/ 360 w 4784400"/>
                <a:gd name="textAreaRight" fmla="*/ 4785120 w 4784400"/>
                <a:gd name="textAreaTop" fmla="*/ 0 h 2239920"/>
                <a:gd name="textAreaBottom" fmla="*/ 2240280 h 2239920"/>
              </a:gdLst>
              <a:ahLst/>
              <a:cxnLst/>
              <a:rect l="textAreaLeft" t="textAreaTop" r="textAreaRight" b="textAreaBottom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endParaRPr lang="en-US" sz="1800" b="0" strike="noStrike" spc="-1">
                <a:solidFill>
                  <a:schemeClr val="lt1"/>
                </a:solidFill>
                <a:latin typeface="Calibri"/>
              </a:endParaRPr>
            </a:p>
          </p:txBody>
        </p:sp>
      </p:grpSp>
      <p:sp>
        <p:nvSpPr>
          <p:cNvPr id="178" name="PlaceHolder 2"/>
          <p:cNvSpPr>
            <a:spLocks noGrp="1"/>
          </p:cNvSpPr>
          <p:nvPr>
            <p:ph/>
          </p:nvPr>
        </p:nvSpPr>
        <p:spPr>
          <a:xfrm>
            <a:off x="1307520" y="2979360"/>
            <a:ext cx="10166040" cy="24303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5400" b="0" strike="noStrike" spc="-1">
                <a:solidFill>
                  <a:srgbClr val="44546A"/>
                </a:solidFill>
                <a:latin typeface="Calibri"/>
              </a:rPr>
              <a:t>СПАСИБО ЗА ВНИМАНИЕ! </a:t>
            </a:r>
            <a:endParaRPr lang="ru-RU" sz="5400" b="0" strike="noStrike" spc="-1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179" name="Group 19"/>
          <p:cNvGrpSpPr/>
          <p:nvPr/>
        </p:nvGrpSpPr>
        <p:grpSpPr>
          <a:xfrm>
            <a:off x="9058680" y="4146840"/>
            <a:ext cx="3142080" cy="2716200"/>
            <a:chOff x="9058680" y="4146840"/>
            <a:chExt cx="3142080" cy="2716200"/>
          </a:xfrm>
        </p:grpSpPr>
        <p:sp>
          <p:nvSpPr>
            <p:cNvPr id="180" name="Freeform: Shape 20"/>
            <p:cNvSpPr/>
            <p:nvPr/>
          </p:nvSpPr>
          <p:spPr>
            <a:xfrm rot="10800000">
              <a:off x="9058680" y="4146840"/>
              <a:ext cx="3142080" cy="2711160"/>
            </a:xfrm>
            <a:custGeom>
              <a:avLst/>
              <a:gdLst>
                <a:gd name="textAreaLeft" fmla="*/ 0 w 3142080"/>
                <a:gd name="textAreaRight" fmla="*/ 3142440 w 3142080"/>
                <a:gd name="textAreaTop" fmla="*/ 0 h 2711160"/>
                <a:gd name="textAreaBottom" fmla="*/ 2711520 h 2711160"/>
              </a:gdLst>
              <a:ahLst/>
              <a:cxnLst/>
              <a:rect l="textAreaLeft" t="textAreaTop" r="textAreaRight" b="textAreaBottom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endParaRPr lang="en-US" sz="1800" b="0" strike="noStrike" spc="-1">
                <a:solidFill>
                  <a:schemeClr val="lt1"/>
                </a:solidFill>
                <a:latin typeface="Calibri"/>
              </a:endParaRPr>
            </a:p>
          </p:txBody>
        </p:sp>
        <p:sp>
          <p:nvSpPr>
            <p:cNvPr id="181" name="Freeform: Shape 21"/>
            <p:cNvSpPr/>
            <p:nvPr/>
          </p:nvSpPr>
          <p:spPr>
            <a:xfrm rot="10800000">
              <a:off x="9086040" y="4429440"/>
              <a:ext cx="3114720" cy="2433600"/>
            </a:xfrm>
            <a:custGeom>
              <a:avLst/>
              <a:gdLst>
                <a:gd name="textAreaLeft" fmla="*/ 0 w 3114720"/>
                <a:gd name="textAreaRight" fmla="*/ 3115080 w 3114720"/>
                <a:gd name="textAreaTop" fmla="*/ 0 h 2433600"/>
                <a:gd name="textAreaBottom" fmla="*/ 2433960 h 2433600"/>
              </a:gdLst>
              <a:ahLst/>
              <a:cxnLst/>
              <a:rect l="textAreaLeft" t="textAreaTop" r="textAreaRight" b="textAreaBottom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endParaRPr lang="en-US" sz="1800" b="0" strike="noStrike" spc="-1">
                <a:solidFill>
                  <a:schemeClr val="lt1"/>
                </a:solidFill>
                <a:latin typeface="Calibri"/>
              </a:endParaRPr>
            </a:p>
          </p:txBody>
        </p:sp>
        <p:sp>
          <p:nvSpPr>
            <p:cNvPr id="182" name="Freeform: Shape 22"/>
            <p:cNvSpPr/>
            <p:nvPr/>
          </p:nvSpPr>
          <p:spPr>
            <a:xfrm rot="10800000">
              <a:off x="9075960" y="4393440"/>
              <a:ext cx="3124800" cy="2464560"/>
            </a:xfrm>
            <a:custGeom>
              <a:avLst/>
              <a:gdLst>
                <a:gd name="textAreaLeft" fmla="*/ 0 w 3124800"/>
                <a:gd name="textAreaRight" fmla="*/ 3125160 w 3124800"/>
                <a:gd name="textAreaTop" fmla="*/ 0 h 2464560"/>
                <a:gd name="textAreaBottom" fmla="*/ 2464920 h 2464560"/>
              </a:gdLst>
              <a:ahLst/>
              <a:cxnLst/>
              <a:rect l="textAreaLeft" t="textAreaTop" r="textAreaRight" b="textAreaBottom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endParaRPr lang="en-US" sz="800" b="0" strike="noStrike" spc="-1">
                <a:solidFill>
                  <a:schemeClr val="lt1"/>
                </a:solidFill>
                <a:latin typeface="Calibri"/>
              </a:endParaRPr>
            </a:p>
          </p:txBody>
        </p:sp>
        <p:sp>
          <p:nvSpPr>
            <p:cNvPr id="183" name="Freeform: Shape 23"/>
            <p:cNvSpPr/>
            <p:nvPr/>
          </p:nvSpPr>
          <p:spPr>
            <a:xfrm rot="10800000">
              <a:off x="9087840" y="4429800"/>
              <a:ext cx="3112200" cy="2428200"/>
            </a:xfrm>
            <a:custGeom>
              <a:avLst/>
              <a:gdLst>
                <a:gd name="textAreaLeft" fmla="*/ 0 w 3112200"/>
                <a:gd name="textAreaRight" fmla="*/ 3112560 w 3112200"/>
                <a:gd name="textAreaTop" fmla="*/ 0 h 2428200"/>
                <a:gd name="textAreaBottom" fmla="*/ 2428560 h 2428200"/>
              </a:gdLst>
              <a:ahLst/>
              <a:cxnLst/>
              <a:rect l="textAreaLeft" t="textAreaTop" r="textAreaRight" b="textAreaBottom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endParaRPr lang="en-US" sz="1800" b="0" strike="noStrike" spc="-1">
                <a:solidFill>
                  <a:schemeClr val="lt1"/>
                </a:solidFill>
                <a:latin typeface="Calibri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5389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ru-RU" sz="2400" b="1" strike="noStrike" spc="-1">
                <a:solidFill>
                  <a:srgbClr val="000000"/>
                </a:solidFill>
                <a:latin typeface="Calibri Light"/>
              </a:rPr>
              <a:t>Динамика числа рожденных детей с СД и пренатально выявленных случаев СД </a:t>
            </a:r>
            <a:endParaRPr lang="ru-RU" sz="24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32" name="Объект 5"/>
          <p:cNvGraphicFramePr/>
          <p:nvPr/>
        </p:nvGraphicFramePr>
        <p:xfrm>
          <a:off x="838080" y="904680"/>
          <a:ext cx="10515240" cy="572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ru-RU" sz="4400" b="0" strike="noStrike" spc="-1">
                <a:solidFill>
                  <a:srgbClr val="000000"/>
                </a:solidFill>
                <a:latin typeface="Calibri Light"/>
              </a:rPr>
              <a:t>Что было в начале 2000?</a:t>
            </a:r>
            <a:endParaRPr lang="ru-RU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/>
          </p:nvPr>
        </p:nvSpPr>
        <p:spPr>
          <a:xfrm>
            <a:off x="838080" y="1602720"/>
            <a:ext cx="10515240" cy="45738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2000" lnSpcReduction="10000"/>
          </a:bodyPr>
          <a:lstStyle/>
          <a:p>
            <a:pPr marL="210240" indent="-210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Консультация врачом-генетиком всех детей с подозрением на СД в роддомах и стационарах г.Екатеринбурга на 2-3 сутки жизни</a:t>
            </a:r>
          </a:p>
          <a:p>
            <a:pPr marL="210240" indent="-210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Соблюдение основных этических принципов  МГК </a:t>
            </a:r>
          </a:p>
          <a:p>
            <a:pPr marL="210240" indent="-210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НО, к моменту консультации генетика (2-3 сутки!) мама знала о диагнозе (даже не подозрении!), и ей уже озвучена возможность отказа от ребенка</a:t>
            </a:r>
          </a:p>
          <a:p>
            <a:pPr marL="210240" indent="-210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Нет психологов, нет общественных организаций. Врач берет эти полномочия на себя, не всегда это полезно и эффективно </a:t>
            </a:r>
          </a:p>
          <a:p>
            <a:pPr marL="210240" indent="-210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Мама одна (посещения, средства связи)</a:t>
            </a:r>
          </a:p>
          <a:p>
            <a:pPr marL="210240" indent="-210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Много информации слишком рано  – нет возможности сделать осознанный выбор, нет периода «тишины»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670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ru-RU" sz="2800" b="1" strike="noStrike" spc="-1">
                <a:solidFill>
                  <a:srgbClr val="000000"/>
                </a:solidFill>
                <a:latin typeface="Calibri Light"/>
              </a:rPr>
              <a:t>Основные события, повлиявшие на улучшение ситуации с СД в Свердловской области  </a:t>
            </a: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/>
          </p:nvPr>
        </p:nvSpPr>
        <p:spPr>
          <a:xfrm>
            <a:off x="838080" y="1188720"/>
            <a:ext cx="10515240" cy="49878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0000" lnSpcReduction="10000"/>
          </a:bodyPr>
          <a:lstStyle/>
          <a:p>
            <a:pPr marL="222120" indent="-2221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2008 г. Создание  СРОО «Солнечные дети»</a:t>
            </a:r>
          </a:p>
          <a:p>
            <a:pPr marL="222120" indent="-2221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С 2000-х – совершенствование работы    Перинатального  консилиума</a:t>
            </a:r>
          </a:p>
          <a:p>
            <a:pPr marL="667080" lvl="1" indent="-22212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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  </a:t>
            </a:r>
            <a:r>
              <a:rPr lang="ru-RU" sz="2200" b="0" strike="noStrike" spc="-1">
                <a:solidFill>
                  <a:srgbClr val="000000"/>
                </a:solidFill>
                <a:latin typeface="Calibri"/>
              </a:rPr>
              <a:t>Консультирование генетиком и специалистами по профилю патологии</a:t>
            </a:r>
          </a:p>
          <a:p>
            <a:pPr marL="667080" lvl="1" indent="-22212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"/>
            </a:pPr>
            <a:r>
              <a:rPr lang="ru-RU" sz="2200" b="0" strike="noStrike" spc="-1">
                <a:solidFill>
                  <a:srgbClr val="000000"/>
                </a:solidFill>
                <a:latin typeface="Calibri"/>
              </a:rPr>
              <a:t>   Предоставляется время на принятие решения </a:t>
            </a:r>
          </a:p>
          <a:p>
            <a:pPr marL="667080" lvl="1" indent="-22212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"/>
            </a:pPr>
            <a:r>
              <a:rPr lang="ru-RU" sz="2200" b="0" strike="noStrike" spc="-1">
                <a:solidFill>
                  <a:srgbClr val="000000"/>
                </a:solidFill>
                <a:latin typeface="Calibri"/>
              </a:rPr>
              <a:t>   Запрещена фраза «рекомендовано прерывание беременности», вместо этого «семья информирована об особенностях людей с синдромом Дауна»  </a:t>
            </a:r>
          </a:p>
          <a:p>
            <a:pPr marL="667080" lvl="1" indent="-22212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"/>
            </a:pPr>
            <a:r>
              <a:rPr lang="ru-RU" sz="2200" b="0" strike="noStrike" spc="-1">
                <a:solidFill>
                  <a:srgbClr val="000000"/>
                </a:solidFill>
                <a:latin typeface="Calibri"/>
              </a:rPr>
              <a:t>  Семьи, выбравшие пролонгирование беременности, имеют возможность обратиться в пациентские организации </a:t>
            </a:r>
          </a:p>
          <a:p>
            <a:pPr marL="222120" indent="-2221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Совершенствование пренатальной диагностики, скрининг 1 триместра для всех беременных с 2011  (ранняя диагностика и осознанный выбор семьи)</a:t>
            </a:r>
          </a:p>
          <a:p>
            <a:pPr marL="222120" indent="-2221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2016, 2019 </a:t>
            </a:r>
            <a:r>
              <a:rPr lang="ru-RU" sz="2400" b="1" strike="noStrike" spc="-1">
                <a:solidFill>
                  <a:srgbClr val="000000"/>
                </a:solidFill>
                <a:latin typeface="Times New Roman"/>
              </a:rPr>
              <a:t>ПРИКАЗЫ МЗ СО </a:t>
            </a:r>
            <a:r>
              <a:rPr lang="ru-RU" sz="2400" b="1" i="1" strike="noStrike" spc="-1">
                <a:solidFill>
                  <a:srgbClr val="000000"/>
                </a:solidFill>
                <a:latin typeface="Calibri"/>
              </a:rPr>
              <a:t>О совершенствовании оказания медицинской помощи детям, родившимся с хромосомной патологией (синдром Дауна) на территории Свердловской области</a:t>
            </a:r>
            <a:endParaRPr lang="ru-RU" sz="2400" b="0" strike="noStrike" spc="-1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5590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0000"/>
          </a:bodyPr>
          <a:lstStyle/>
          <a:p>
            <a:pPr indent="0">
              <a:lnSpc>
                <a:spcPct val="90000"/>
              </a:lnSpc>
              <a:buNone/>
            </a:pPr>
            <a:r>
              <a:rPr lang="ru-RU" sz="4400" b="1" strike="noStrike" spc="-1">
                <a:solidFill>
                  <a:srgbClr val="000000"/>
                </a:solidFill>
                <a:latin typeface="Calibri Light"/>
              </a:rPr>
              <a:t>Причины рождения ребенка с СД и их динамика </a:t>
            </a:r>
            <a:endParaRPr lang="ru-RU" sz="44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38" name="Объект 5"/>
          <p:cNvGraphicFramePr/>
          <p:nvPr/>
        </p:nvGraphicFramePr>
        <p:xfrm>
          <a:off x="838080" y="1077120"/>
          <a:ext cx="10515240" cy="5099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40" name="Picture 2"/>
          <p:cNvPicPr/>
          <p:nvPr/>
        </p:nvPicPr>
        <p:blipFill>
          <a:blip r:embed="rId4"/>
          <a:stretch/>
        </p:blipFill>
        <p:spPr>
          <a:xfrm>
            <a:off x="7941240" y="1826640"/>
            <a:ext cx="496080" cy="804600"/>
          </a:xfrm>
          <a:prstGeom prst="rect">
            <a:avLst/>
          </a:prstGeom>
          <a:ln w="0">
            <a:noFill/>
          </a:ln>
        </p:spPr>
      </p:pic>
      <p:pic>
        <p:nvPicPr>
          <p:cNvPr id="141" name="Picture 2"/>
          <p:cNvPicPr/>
          <p:nvPr/>
        </p:nvPicPr>
        <p:blipFill>
          <a:blip r:embed="rId4"/>
          <a:stretch/>
        </p:blipFill>
        <p:spPr>
          <a:xfrm>
            <a:off x="9287640" y="2352240"/>
            <a:ext cx="496080" cy="8046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701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4400" b="1" strike="noStrike" spc="-1">
                <a:solidFill>
                  <a:srgbClr val="000000"/>
                </a:solidFill>
                <a:latin typeface="Calibri Light"/>
              </a:rPr>
              <a:t>Динамика числа отказов от детей с СД </a:t>
            </a:r>
            <a:endParaRPr lang="ru-RU" sz="44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43" name="Объект 10"/>
          <p:cNvGraphicFramePr/>
          <p:nvPr>
            <p:extLst>
              <p:ext uri="{D42A27DB-BD31-4B8C-83A1-F6EECF244321}">
                <p14:modId xmlns:p14="http://schemas.microsoft.com/office/powerpoint/2010/main" val="1776945427"/>
              </p:ext>
            </p:extLst>
          </p:nvPr>
        </p:nvGraphicFramePr>
        <p:xfrm>
          <a:off x="838080" y="1066680"/>
          <a:ext cx="10616760" cy="5109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44" name="Picture 2" descr="Солнечные дети"/>
          <p:cNvPicPr/>
          <p:nvPr/>
        </p:nvPicPr>
        <p:blipFill>
          <a:blip r:embed="rId3"/>
          <a:stretch/>
        </p:blipFill>
        <p:spPr>
          <a:xfrm>
            <a:off x="657720" y="974160"/>
            <a:ext cx="1752120" cy="1333080"/>
          </a:xfrm>
          <a:prstGeom prst="rect">
            <a:avLst/>
          </a:prstGeom>
          <a:ln w="0">
            <a:noFill/>
          </a:ln>
        </p:spPr>
      </p:pic>
      <p:pic>
        <p:nvPicPr>
          <p:cNvPr id="145" name="Picture 2"/>
          <p:cNvPicPr/>
          <p:nvPr/>
        </p:nvPicPr>
        <p:blipFill>
          <a:blip r:embed="rId4"/>
          <a:stretch/>
        </p:blipFill>
        <p:spPr>
          <a:xfrm>
            <a:off x="6678000" y="1633680"/>
            <a:ext cx="763200" cy="1238040"/>
          </a:xfrm>
          <a:prstGeom prst="rect">
            <a:avLst/>
          </a:prstGeom>
          <a:ln w="0">
            <a:noFill/>
          </a:ln>
        </p:spPr>
      </p:pic>
      <p:pic>
        <p:nvPicPr>
          <p:cNvPr id="146" name="Picture 2"/>
          <p:cNvPicPr/>
          <p:nvPr/>
        </p:nvPicPr>
        <p:blipFill>
          <a:blip r:embed="rId4"/>
          <a:stretch/>
        </p:blipFill>
        <p:spPr>
          <a:xfrm>
            <a:off x="8685000" y="2360880"/>
            <a:ext cx="763200" cy="12380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Picture 3"/>
          <p:cNvPicPr/>
          <p:nvPr/>
        </p:nvPicPr>
        <p:blipFill>
          <a:blip r:embed="rId2"/>
          <a:stretch/>
        </p:blipFill>
        <p:spPr>
          <a:xfrm>
            <a:off x="278280" y="158040"/>
            <a:ext cx="6150240" cy="3873240"/>
          </a:xfrm>
          <a:prstGeom prst="rect">
            <a:avLst/>
          </a:prstGeom>
          <a:ln w="0">
            <a:noFill/>
          </a:ln>
        </p:spPr>
      </p:pic>
      <p:pic>
        <p:nvPicPr>
          <p:cNvPr id="148" name="Picture 3"/>
          <p:cNvPicPr/>
          <p:nvPr/>
        </p:nvPicPr>
        <p:blipFill>
          <a:blip r:embed="rId3"/>
          <a:stretch/>
        </p:blipFill>
        <p:spPr>
          <a:xfrm>
            <a:off x="278280" y="1594080"/>
            <a:ext cx="11127960" cy="51055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886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ru-RU" sz="4400" b="1" strike="noStrike" spc="-1">
                <a:solidFill>
                  <a:srgbClr val="000000"/>
                </a:solidFill>
                <a:latin typeface="Calibri Light"/>
              </a:rPr>
              <a:t>Основные части приказа </a:t>
            </a:r>
            <a:endParaRPr lang="ru-RU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838080" y="1252440"/>
            <a:ext cx="10515240" cy="49244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  <a:p>
            <a:pPr marL="514440" indent="-514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Calibri Light"/>
              <a:buAutoNum type="arabicPeriod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 Протокол уведомления о наличии диагноза при рождении ребенка с хромосомной патологией (синдром Дауна)   </a:t>
            </a:r>
          </a:p>
          <a:p>
            <a:pPr marL="514440" indent="-514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Calibri Light"/>
              <a:buAutoNum type="arabicPeriod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Порядок обследования при рождении ребенка с хромосомной патологией (синдром Дауна) </a:t>
            </a:r>
          </a:p>
          <a:p>
            <a:pPr marL="514440" indent="-514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Calibri Light"/>
              <a:buAutoNum type="arabicPeriod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Рекомендации по диспансерному наблюдению детей с хромосомной патологией </a:t>
            </a:r>
          </a:p>
          <a:p>
            <a:pPr marL="514440" indent="-514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Calibri Light"/>
              <a:buAutoNum type="arabicPeriod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Общие сведения о синдроме Дауна (информация для родителей) </a:t>
            </a: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226080" y="0"/>
            <a:ext cx="10028520" cy="609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>
              <a:lnSpc>
                <a:spcPct val="9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600" b="1" strike="noStrike" spc="-1">
                <a:solidFill>
                  <a:srgbClr val="000000"/>
                </a:solidFill>
                <a:latin typeface="Calibri Light"/>
              </a:rPr>
              <a:t>1. Протокол уведомления </a:t>
            </a:r>
            <a:endParaRPr lang="ru-RU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/>
          </p:nvPr>
        </p:nvSpPr>
        <p:spPr>
          <a:xfrm>
            <a:off x="560520" y="609480"/>
            <a:ext cx="11198520" cy="62481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indent="0" algn="ctr">
              <a:lnSpc>
                <a:spcPct val="8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ru-RU" sz="3200" b="1" strike="noStrike" spc="-1">
                <a:solidFill>
                  <a:srgbClr val="000000"/>
                </a:solidFill>
                <a:latin typeface="Times New Roman"/>
              </a:rPr>
              <a:t>Родовой зал   </a:t>
            </a:r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8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ru-RU" sz="2400" b="1" strike="noStrike" spc="-1">
                <a:solidFill>
                  <a:srgbClr val="000000"/>
                </a:solidFill>
                <a:latin typeface="Times New Roman"/>
              </a:rPr>
              <a:t>ДЕЙСТВИЯ ТАКИЕ ЖЕ, КАК ПРИ РОЖДЕНИИ ЛЮБОГО РЕБЕНКА  </a:t>
            </a:r>
            <a:endParaRPr lang="ru-RU" sz="2400" b="0" strike="noStrike" spc="-1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80000"/>
              </a:lnSpc>
              <a:spcBef>
                <a:spcPts val="499"/>
              </a:spcBef>
              <a:buNone/>
              <a:tabLst>
                <a:tab pos="0" algn="l"/>
              </a:tabLst>
            </a:pPr>
            <a:endParaRPr lang="ru-RU" sz="2400" b="0" strike="noStrike" spc="-1">
              <a:solidFill>
                <a:srgbClr val="000000"/>
              </a:solidFill>
              <a:latin typeface="Calibri"/>
            </a:endParaRPr>
          </a:p>
          <a:p>
            <a:pPr marL="341280" indent="-34128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•"/>
              <a:tabLst>
                <a:tab pos="911160" algn="l"/>
                <a:tab pos="1825560" algn="l"/>
                <a:tab pos="2739960" algn="l"/>
                <a:tab pos="3654360" algn="l"/>
                <a:tab pos="4568760" algn="l"/>
                <a:tab pos="5483160" algn="l"/>
                <a:tab pos="6397560" algn="l"/>
                <a:tab pos="7311960" algn="l"/>
                <a:tab pos="8226360" algn="l"/>
                <a:tab pos="9140760" algn="l"/>
                <a:tab pos="10055160" algn="l"/>
              </a:tabLst>
            </a:pPr>
            <a:r>
              <a:rPr lang="ru-RU" sz="2000" b="1" strike="noStrike" spc="-1">
                <a:solidFill>
                  <a:srgbClr val="000000"/>
                </a:solidFill>
                <a:latin typeface="Times New Roman"/>
              </a:rPr>
              <a:t>Акушерка показывает новорожденного матери и выкладывает его на живот родильнице для кожного контакта.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  <a:p>
            <a:pPr marL="341280" indent="-34128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•"/>
              <a:tabLst>
                <a:tab pos="911160" algn="l"/>
                <a:tab pos="1825560" algn="l"/>
                <a:tab pos="2739960" algn="l"/>
                <a:tab pos="3654360" algn="l"/>
                <a:tab pos="4568760" algn="l"/>
                <a:tab pos="5483160" algn="l"/>
                <a:tab pos="6397560" algn="l"/>
                <a:tab pos="7311960" algn="l"/>
                <a:tab pos="8226360" algn="l"/>
                <a:tab pos="9140760" algn="l"/>
                <a:tab pos="10055160" algn="l"/>
              </a:tabLst>
            </a:pPr>
            <a:r>
              <a:rPr lang="ru-RU" sz="2000" b="1" strike="noStrike" spc="-1">
                <a:solidFill>
                  <a:srgbClr val="000000"/>
                </a:solidFill>
                <a:latin typeface="Times New Roman"/>
              </a:rPr>
              <a:t>В конце первого часа после рождения ребенок прикладывается к груди матери.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  <a:p>
            <a:pPr marL="341280" indent="-34128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•"/>
              <a:tabLst>
                <a:tab pos="911160" algn="l"/>
                <a:tab pos="1825560" algn="l"/>
                <a:tab pos="2739960" algn="l"/>
                <a:tab pos="3654360" algn="l"/>
                <a:tab pos="4568760" algn="l"/>
                <a:tab pos="5483160" algn="l"/>
                <a:tab pos="6397560" algn="l"/>
                <a:tab pos="7311960" algn="l"/>
                <a:tab pos="8226360" algn="l"/>
                <a:tab pos="9140760" algn="l"/>
                <a:tab pos="10055160" algn="l"/>
              </a:tabLst>
            </a:pPr>
            <a:r>
              <a:rPr lang="ru-RU" sz="2000" b="1" strike="noStrike" spc="-1">
                <a:solidFill>
                  <a:srgbClr val="000000"/>
                </a:solidFill>
                <a:latin typeface="Times New Roman"/>
              </a:rPr>
              <a:t>Врач-неонатолог (акушерка) оценивает состояние новорожденного. 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  <a:p>
            <a:pPr marL="341280" indent="-34128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•"/>
              <a:tabLst>
                <a:tab pos="911160" algn="l"/>
                <a:tab pos="1825560" algn="l"/>
                <a:tab pos="2739960" algn="l"/>
                <a:tab pos="3654360" algn="l"/>
                <a:tab pos="4568760" algn="l"/>
                <a:tab pos="5483160" algn="l"/>
                <a:tab pos="6397560" algn="l"/>
                <a:tab pos="7311960" algn="l"/>
                <a:tab pos="8226360" algn="l"/>
                <a:tab pos="9140760" algn="l"/>
                <a:tab pos="10055160" algn="l"/>
              </a:tabLst>
            </a:pPr>
            <a:r>
              <a:rPr lang="ru-RU" sz="2000" b="1" strike="noStrike" spc="-1">
                <a:solidFill>
                  <a:srgbClr val="000000"/>
                </a:solidFill>
                <a:latin typeface="Times New Roman"/>
              </a:rPr>
              <a:t>По истечении времени кожного контакта (до 2-х часов) ребенку проводятся первичная обработка, антропометрия, и осмотр врача.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  <a:p>
            <a:pPr marL="341280" indent="-34128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•"/>
              <a:tabLst>
                <a:tab pos="911160" algn="l"/>
                <a:tab pos="1825560" algn="l"/>
                <a:tab pos="2739960" algn="l"/>
                <a:tab pos="3654360" algn="l"/>
                <a:tab pos="4568760" algn="l"/>
                <a:tab pos="5483160" algn="l"/>
                <a:tab pos="6397560" algn="l"/>
                <a:tab pos="7311960" algn="l"/>
                <a:tab pos="8226360" algn="l"/>
                <a:tab pos="9140760" algn="l"/>
                <a:tab pos="10055160" algn="l"/>
              </a:tabLst>
            </a:pPr>
            <a:r>
              <a:rPr lang="ru-RU" sz="2000" b="1" strike="noStrike" spc="-1">
                <a:solidFill>
                  <a:srgbClr val="000000"/>
                </a:solidFill>
                <a:latin typeface="Times New Roman"/>
              </a:rPr>
              <a:t>Родильницу информируют о весе, росте её ребенка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80000"/>
              </a:lnSpc>
              <a:spcBef>
                <a:spcPts val="499"/>
              </a:spcBef>
              <a:buNone/>
              <a:tabLst>
                <a:tab pos="911160" algn="l"/>
                <a:tab pos="1825560" algn="l"/>
                <a:tab pos="2739960" algn="l"/>
                <a:tab pos="3654360" algn="l"/>
                <a:tab pos="4568760" algn="l"/>
                <a:tab pos="5483160" algn="l"/>
                <a:tab pos="6397560" algn="l"/>
                <a:tab pos="7311960" algn="l"/>
                <a:tab pos="8226360" algn="l"/>
                <a:tab pos="9140760" algn="l"/>
                <a:tab pos="10055160" algn="l"/>
              </a:tabLst>
            </a:pP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  <a:p>
            <a:pPr marL="341280" indent="-34128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•"/>
              <a:tabLst>
                <a:tab pos="911160" algn="l"/>
                <a:tab pos="1825560" algn="l"/>
                <a:tab pos="2739960" algn="l"/>
                <a:tab pos="3654360" algn="l"/>
                <a:tab pos="4568760" algn="l"/>
                <a:tab pos="5483160" algn="l"/>
                <a:tab pos="6397560" algn="l"/>
                <a:tab pos="7311960" algn="l"/>
                <a:tab pos="8226360" algn="l"/>
                <a:tab pos="9140760" algn="l"/>
                <a:tab pos="10055160" algn="l"/>
              </a:tabLst>
            </a:pPr>
            <a:r>
              <a:rPr lang="ru-RU" sz="2000" b="1" i="1" u="sng" strike="noStrike" spc="-1">
                <a:solidFill>
                  <a:srgbClr val="000000"/>
                </a:solidFill>
                <a:uFillTx/>
                <a:latin typeface="Times New Roman"/>
              </a:rPr>
              <a:t>При подозрении (по фенотипическим признакам) на с-м Дауна </a:t>
            </a:r>
            <a:r>
              <a:rPr lang="ru-RU" sz="2000" b="1" i="1" u="sng" strike="noStrike" spc="-1">
                <a:solidFill>
                  <a:srgbClr val="FF0000"/>
                </a:solidFill>
                <a:uFillTx/>
                <a:latin typeface="Times New Roman"/>
              </a:rPr>
              <a:t>врач-неонатолог</a:t>
            </a:r>
            <a:r>
              <a:rPr lang="ru-RU" sz="2000" b="1" i="1" u="sng" strike="noStrike" spc="-1">
                <a:solidFill>
                  <a:srgbClr val="000000"/>
                </a:solidFill>
                <a:uFillTx/>
                <a:latin typeface="Times New Roman"/>
              </a:rPr>
              <a:t> сообщает ей </a:t>
            </a:r>
            <a:r>
              <a:rPr lang="ru-RU" sz="2400" b="1" i="1" u="sng" strike="noStrike" spc="-1">
                <a:solidFill>
                  <a:srgbClr val="C00000"/>
                </a:solidFill>
                <a:uFillTx/>
                <a:latin typeface="Times New Roman"/>
              </a:rPr>
              <a:t>о внешних особенностях ребенка, </a:t>
            </a:r>
            <a:r>
              <a:rPr lang="ru-RU" sz="2000" b="1" i="1" u="sng" strike="noStrike" spc="-1">
                <a:solidFill>
                  <a:srgbClr val="000000"/>
                </a:solidFill>
                <a:highlight>
                  <a:srgbClr val="FFFF00"/>
                </a:highlight>
                <a:uFillTx/>
                <a:latin typeface="Times New Roman"/>
              </a:rPr>
              <a:t>только  если они ярко выражены или женщина сама задает вопросы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  <a:p>
            <a:pPr marL="341280" indent="-34128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•"/>
              <a:tabLst>
                <a:tab pos="911160" algn="l"/>
                <a:tab pos="1825560" algn="l"/>
                <a:tab pos="2739960" algn="l"/>
                <a:tab pos="3654360" algn="l"/>
                <a:tab pos="4568760" algn="l"/>
                <a:tab pos="5483160" algn="l"/>
                <a:tab pos="6397560" algn="l"/>
                <a:tab pos="7311960" algn="l"/>
                <a:tab pos="8226360" algn="l"/>
                <a:tab pos="9140760" algn="l"/>
                <a:tab pos="10055160" algn="l"/>
              </a:tabLst>
            </a:pPr>
            <a:r>
              <a:rPr lang="ru-RU" sz="2000" b="1" i="1" u="sng" strike="noStrike" spc="-1">
                <a:solidFill>
                  <a:srgbClr val="000000"/>
                </a:solidFill>
                <a:uFillTx/>
                <a:latin typeface="Times New Roman"/>
              </a:rPr>
              <a:t>Предлагается обсудить это в палате после динамического наблюдения за ребенком.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  <a:p>
            <a:pPr marL="341280" indent="0" algn="ctr">
              <a:lnSpc>
                <a:spcPct val="80000"/>
              </a:lnSpc>
              <a:spcBef>
                <a:spcPts val="901"/>
              </a:spcBef>
              <a:buNone/>
              <a:tabLst>
                <a:tab pos="0" algn="l"/>
              </a:tabLst>
            </a:pPr>
            <a:r>
              <a:rPr lang="ru-RU" sz="3600" b="1" i="1" u="sng" strike="noStrike" spc="-1">
                <a:solidFill>
                  <a:srgbClr val="000000"/>
                </a:solidFill>
                <a:uFillTx/>
                <a:latin typeface="Calibri"/>
              </a:rPr>
              <a:t>Слова «подозрение на синдром Дауна» категорически не озвучиваются!</a:t>
            </a:r>
            <a:endParaRPr lang="ru-RU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383</TotalTime>
  <Words>1299</Words>
  <Application>Microsoft Office PowerPoint</Application>
  <PresentationFormat>Произвольный</PresentationFormat>
  <Paragraphs>126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Тема Office</vt:lpstr>
      <vt:lpstr>Тема Office</vt:lpstr>
      <vt:lpstr>Тема Office</vt:lpstr>
      <vt:lpstr>Опыт внедрения и реализации Приказа Министерства здравоохранения Свердловской области об улучшении качества медицинского обслуживания детей с хромосомной патологией (синдромом Дауна)  </vt:lpstr>
      <vt:lpstr>Динамика числа рожденных детей с СД и пренатально выявленных случаев СД </vt:lpstr>
      <vt:lpstr>Что было в начале 2000?</vt:lpstr>
      <vt:lpstr>Основные события, повлиявшие на улучшение ситуации с СД в Свердловской области  </vt:lpstr>
      <vt:lpstr>Причины рождения ребенка с СД и их динамика </vt:lpstr>
      <vt:lpstr>Динамика числа отказов от детей с СД </vt:lpstr>
      <vt:lpstr>Презентация PowerPoint</vt:lpstr>
      <vt:lpstr>Основные части приказа </vt:lpstr>
      <vt:lpstr>1. Протокол уведомления </vt:lpstr>
      <vt:lpstr> 1. Протокол уведомления  </vt:lpstr>
      <vt:lpstr> 1. Протокол уведомления  </vt:lpstr>
      <vt:lpstr>Презентация PowerPoint</vt:lpstr>
      <vt:lpstr>2. Порядок  обследования </vt:lpstr>
      <vt:lpstr>2. Порядок  обследования </vt:lpstr>
      <vt:lpstr>3. Рекомендации по диспансерному наблюдению детей с хромосомной патологией  </vt:lpstr>
      <vt:lpstr>4. Информация для родителей</vt:lpstr>
      <vt:lpstr>Мероприятия по внедрению приказа </vt:lpstr>
      <vt:lpstr>Реализация приказа, результаты 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Опыт внедрения и реализации Приказа Министерства здравоохранения Свердловской области об улучшении качества медицинского обслуживания детей с хромосомной патологией (синдромом Дауна)</dc:title>
  <dc:creator>Романцева Людмила Евгеньевна</dc:creator>
  <cp:lastModifiedBy>Павлова Александра Анатольевна</cp:lastModifiedBy>
  <cp:revision>7</cp:revision>
  <dcterms:created xsi:type="dcterms:W3CDTF">2023-10-08T05:26:12Z</dcterms:created>
  <dcterms:modified xsi:type="dcterms:W3CDTF">2024-08-05T08:37:14Z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4</vt:i4>
  </property>
  <property fmtid="{D5CDD505-2E9C-101B-9397-08002B2CF9AE}" pid="3" name="PresentationFormat">
    <vt:lpwstr>Широкоэкранный</vt:lpwstr>
  </property>
  <property fmtid="{D5CDD505-2E9C-101B-9397-08002B2CF9AE}" pid="4" name="Slides">
    <vt:i4>19</vt:i4>
  </property>
</Properties>
</file>