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12"/>
  </p:notesMasterIdLst>
  <p:handoutMasterIdLst>
    <p:handoutMasterId r:id="rId13"/>
  </p:handoutMasterIdLst>
  <p:sldIdLst>
    <p:sldId id="270" r:id="rId2"/>
    <p:sldId id="271" r:id="rId3"/>
    <p:sldId id="284" r:id="rId4"/>
    <p:sldId id="272" r:id="rId5"/>
    <p:sldId id="285" r:id="rId6"/>
    <p:sldId id="286" r:id="rId7"/>
    <p:sldId id="278" r:id="rId8"/>
    <p:sldId id="275" r:id="rId9"/>
    <p:sldId id="281" r:id="rId10"/>
    <p:sldId id="283" r:id="rId1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A5E"/>
    <a:srgbClr val="F4BC6E"/>
    <a:srgbClr val="E49941"/>
    <a:srgbClr val="EFBB69"/>
    <a:srgbClr val="F0A15F"/>
    <a:srgbClr val="E9893B"/>
    <a:srgbClr val="E3551F"/>
    <a:srgbClr val="F5C27D"/>
    <a:srgbClr val="DF2F0D"/>
    <a:srgbClr val="F9D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3" autoAdjust="0"/>
  </p:normalViewPr>
  <p:slideViewPr>
    <p:cSldViewPr snapToGrid="0">
      <p:cViewPr varScale="1">
        <p:scale>
          <a:sx n="108" d="100"/>
          <a:sy n="108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A2887-A57E-4A2C-8FC5-DBC5AEC6DD7C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3DC34D4E-ACC3-4B5A-BA39-A5FFC89D20FC}">
      <dgm:prSet custT="1"/>
      <dgm:spPr>
        <a:solidFill>
          <a:srgbClr val="F4BC6E"/>
        </a:solidFill>
      </dgm:spPr>
      <dgm:t>
        <a:bodyPr/>
        <a:lstStyle/>
        <a:p>
          <a:pPr rtl="0"/>
          <a:r>
            <a:rPr lang="ru-RU" sz="2400" b="1" dirty="0" smtClean="0">
              <a:solidFill>
                <a:srgbClr val="0B2A5E"/>
              </a:solidFill>
            </a:rPr>
            <a:t>БАШКОРТОСТАН УЧАСТВУЕТ В ФОРУМЕ С 2020 ГОДА </a:t>
          </a:r>
          <a:endParaRPr lang="ru-RU" sz="2400" b="1" dirty="0">
            <a:solidFill>
              <a:srgbClr val="0B2A5E"/>
            </a:solidFill>
          </a:endParaRPr>
        </a:p>
      </dgm:t>
    </dgm:pt>
    <dgm:pt modelId="{064C7BB1-0B93-447E-914B-F40740097EC6}" type="parTrans" cxnId="{5DFF468F-85C3-4AC1-A2D7-1E14B8FBF474}">
      <dgm:prSet/>
      <dgm:spPr/>
      <dgm:t>
        <a:bodyPr/>
        <a:lstStyle/>
        <a:p>
          <a:endParaRPr lang="ru-RU"/>
        </a:p>
      </dgm:t>
    </dgm:pt>
    <dgm:pt modelId="{0402E588-8A4F-4280-B858-584A5B65CAF8}" type="sibTrans" cxnId="{5DFF468F-85C3-4AC1-A2D7-1E14B8FBF474}">
      <dgm:prSet/>
      <dgm:spPr/>
      <dgm:t>
        <a:bodyPr/>
        <a:lstStyle/>
        <a:p>
          <a:endParaRPr lang="ru-RU"/>
        </a:p>
      </dgm:t>
    </dgm:pt>
    <dgm:pt modelId="{E463FC2A-0CA0-426A-99CA-78478BCBD618}" type="pres">
      <dgm:prSet presAssocID="{CFDA2887-A57E-4A2C-8FC5-DBC5AEC6DD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7A7C32-4093-49FB-8E19-E04DF710BA1D}" type="pres">
      <dgm:prSet presAssocID="{3DC34D4E-ACC3-4B5A-BA39-A5FFC89D20FC}" presName="linNode" presStyleCnt="0"/>
      <dgm:spPr/>
      <dgm:t>
        <a:bodyPr/>
        <a:lstStyle/>
        <a:p>
          <a:endParaRPr lang="ru-RU"/>
        </a:p>
      </dgm:t>
    </dgm:pt>
    <dgm:pt modelId="{09484EC9-B4A8-45E5-B208-0D16C319C842}" type="pres">
      <dgm:prSet presAssocID="{3DC34D4E-ACC3-4B5A-BA39-A5FFC89D20FC}" presName="parentText" presStyleLbl="node1" presStyleIdx="0" presStyleCnt="1" custScaleX="277778" custLinFactX="-21533" custLinFactNeighborX="-100000" custLinFactNeighborY="69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4AC23-3E17-47E6-89C8-6FBC28F70268}" type="presOf" srcId="{3DC34D4E-ACC3-4B5A-BA39-A5FFC89D20FC}" destId="{09484EC9-B4A8-45E5-B208-0D16C319C842}" srcOrd="0" destOrd="0" presId="urn:microsoft.com/office/officeart/2005/8/layout/vList5"/>
    <dgm:cxn modelId="{6CC588B5-F531-4785-8879-7324F1836BD2}" type="presOf" srcId="{CFDA2887-A57E-4A2C-8FC5-DBC5AEC6DD7C}" destId="{E463FC2A-0CA0-426A-99CA-78478BCBD618}" srcOrd="0" destOrd="0" presId="urn:microsoft.com/office/officeart/2005/8/layout/vList5"/>
    <dgm:cxn modelId="{5DFF468F-85C3-4AC1-A2D7-1E14B8FBF474}" srcId="{CFDA2887-A57E-4A2C-8FC5-DBC5AEC6DD7C}" destId="{3DC34D4E-ACC3-4B5A-BA39-A5FFC89D20FC}" srcOrd="0" destOrd="0" parTransId="{064C7BB1-0B93-447E-914B-F40740097EC6}" sibTransId="{0402E588-8A4F-4280-B858-584A5B65CAF8}"/>
    <dgm:cxn modelId="{8392B280-0B01-4B91-92C1-DE44F67E9215}" type="presParOf" srcId="{E463FC2A-0CA0-426A-99CA-78478BCBD618}" destId="{847A7C32-4093-49FB-8E19-E04DF710BA1D}" srcOrd="0" destOrd="0" presId="urn:microsoft.com/office/officeart/2005/8/layout/vList5"/>
    <dgm:cxn modelId="{0F5C8D34-B16E-44EF-8F9D-B9DC3D1CAA13}" type="presParOf" srcId="{847A7C32-4093-49FB-8E19-E04DF710BA1D}" destId="{09484EC9-B4A8-45E5-B208-0D16C319C842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3538A7-5B74-41B5-9253-0FC2EDC5BFA8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0FB78D81-0151-4601-99A3-628DD1016389}">
      <dgm:prSet custT="1"/>
      <dgm:spPr>
        <a:solidFill>
          <a:srgbClr val="F4BC6E"/>
        </a:solidFill>
      </dgm:spPr>
      <dgm:t>
        <a:bodyPr/>
        <a:lstStyle/>
        <a:p>
          <a:pPr rtl="0"/>
          <a:r>
            <a:rPr lang="ru-RU" sz="2300" b="1" dirty="0" smtClean="0">
              <a:solidFill>
                <a:srgbClr val="0B2A5E"/>
              </a:solidFill>
            </a:rPr>
            <a:t>ГЛАВА РЕСПУБЛИКИ БАШКОРТОСТАН Р.Ф. ХАБИРОВ </a:t>
          </a:r>
          <a:br>
            <a:rPr lang="ru-RU" sz="2300" b="1" dirty="0" smtClean="0">
              <a:solidFill>
                <a:srgbClr val="0B2A5E"/>
              </a:solidFill>
            </a:rPr>
          </a:br>
          <a:r>
            <a:rPr lang="ru-RU" sz="2300" b="1" dirty="0" smtClean="0">
              <a:solidFill>
                <a:srgbClr val="0B2A5E"/>
              </a:solidFill>
            </a:rPr>
            <a:t>В СОСТАВЕ ОРГАНИЗАЦИОННОГО КОМИТЕТА ФОРУМА</a:t>
          </a:r>
          <a:endParaRPr lang="ru-RU" sz="2300" dirty="0">
            <a:solidFill>
              <a:srgbClr val="0B2A5E"/>
            </a:solidFill>
          </a:endParaRPr>
        </a:p>
      </dgm:t>
    </dgm:pt>
    <dgm:pt modelId="{E7AA5C85-9521-45E1-A71C-A7B5D1FEA951}" type="parTrans" cxnId="{C2601BE6-7D15-4E8B-8079-057775AD3EBF}">
      <dgm:prSet/>
      <dgm:spPr/>
      <dgm:t>
        <a:bodyPr/>
        <a:lstStyle/>
        <a:p>
          <a:endParaRPr lang="ru-RU"/>
        </a:p>
      </dgm:t>
    </dgm:pt>
    <dgm:pt modelId="{D4CD9F4D-11A2-4C33-A485-FB3E5B9CF659}" type="sibTrans" cxnId="{C2601BE6-7D15-4E8B-8079-057775AD3EBF}">
      <dgm:prSet/>
      <dgm:spPr/>
      <dgm:t>
        <a:bodyPr/>
        <a:lstStyle/>
        <a:p>
          <a:endParaRPr lang="ru-RU"/>
        </a:p>
      </dgm:t>
    </dgm:pt>
    <dgm:pt modelId="{963A384C-BD84-4DCE-8108-3956616DCB23}" type="pres">
      <dgm:prSet presAssocID="{903538A7-5B74-41B5-9253-0FC2EDC5BF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C2E90-1E90-485D-A55D-B9F6164623C8}" type="pres">
      <dgm:prSet presAssocID="{0FB78D81-0151-4601-99A3-628DD1016389}" presName="linNode" presStyleCnt="0"/>
      <dgm:spPr/>
      <dgm:t>
        <a:bodyPr/>
        <a:lstStyle/>
        <a:p>
          <a:endParaRPr lang="ru-RU"/>
        </a:p>
      </dgm:t>
    </dgm:pt>
    <dgm:pt modelId="{508BC8DA-D81E-44C8-B00D-04FD60272CB8}" type="pres">
      <dgm:prSet presAssocID="{0FB78D81-0151-4601-99A3-628DD1016389}" presName="parentText" presStyleLbl="node1" presStyleIdx="0" presStyleCnt="1" custScaleX="277778" custLinFactNeighborX="10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601BE6-7D15-4E8B-8079-057775AD3EBF}" srcId="{903538A7-5B74-41B5-9253-0FC2EDC5BFA8}" destId="{0FB78D81-0151-4601-99A3-628DD1016389}" srcOrd="0" destOrd="0" parTransId="{E7AA5C85-9521-45E1-A71C-A7B5D1FEA951}" sibTransId="{D4CD9F4D-11A2-4C33-A485-FB3E5B9CF659}"/>
    <dgm:cxn modelId="{724FAA81-DE3E-499C-AD4D-12493C22FB88}" type="presOf" srcId="{903538A7-5B74-41B5-9253-0FC2EDC5BFA8}" destId="{963A384C-BD84-4DCE-8108-3956616DCB23}" srcOrd="0" destOrd="0" presId="urn:microsoft.com/office/officeart/2005/8/layout/vList5"/>
    <dgm:cxn modelId="{629058C7-0E89-4E9E-9D95-11C7B5F55EA3}" type="presOf" srcId="{0FB78D81-0151-4601-99A3-628DD1016389}" destId="{508BC8DA-D81E-44C8-B00D-04FD60272CB8}" srcOrd="0" destOrd="0" presId="urn:microsoft.com/office/officeart/2005/8/layout/vList5"/>
    <dgm:cxn modelId="{B4685BA4-5305-4B64-A0BB-4A8DF04302C3}" type="presParOf" srcId="{963A384C-BD84-4DCE-8108-3956616DCB23}" destId="{DB1C2E90-1E90-485D-A55D-B9F6164623C8}" srcOrd="0" destOrd="0" presId="urn:microsoft.com/office/officeart/2005/8/layout/vList5"/>
    <dgm:cxn modelId="{7D28077A-BCEA-4A1E-8583-93A8AF6D8DDC}" type="presParOf" srcId="{DB1C2E90-1E90-485D-A55D-B9F6164623C8}" destId="{508BC8DA-D81E-44C8-B00D-04FD60272C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B1166-CACB-4057-B24E-0B090E7E2E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1E4E50-D652-49A7-A706-56C6EF7AFA02}">
      <dgm:prSet custT="1"/>
      <dgm:spPr>
        <a:solidFill>
          <a:srgbClr val="F4BC6E"/>
        </a:solidFill>
        <a:ln>
          <a:noFill/>
        </a:ln>
      </dgm:spPr>
      <dgm:t>
        <a:bodyPr/>
        <a:lstStyle/>
        <a:p>
          <a:pPr rtl="0"/>
          <a:r>
            <a:rPr lang="ru-RU" sz="2400" b="1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ЦЕЛЬ: </a:t>
          </a:r>
        </a:p>
        <a:p>
          <a:pPr rtl="0"/>
          <a:r>
            <a:rPr lang="ru-RU" sz="18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условий для реализации идей и проектов, а также                       для повышения вовлеченности граждан Российской Федерации, проживающих в Республике Башкортостан</a:t>
          </a:r>
          <a:r>
            <a:rPr lang="ru-RU" sz="180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, в </a:t>
          </a:r>
          <a:r>
            <a:rPr lang="ru-RU" sz="18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форуме «Сильные идеи для страны» </a:t>
          </a:r>
          <a:endParaRPr lang="ru-RU" sz="1800" dirty="0">
            <a:solidFill>
              <a:srgbClr val="0B2A5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B85866-3CB1-4BCA-819D-8C3C96EF7981}" type="parTrans" cxnId="{6AC840A2-61B2-4263-95F3-B8D6BFCFBEEF}">
      <dgm:prSet/>
      <dgm:spPr/>
      <dgm:t>
        <a:bodyPr/>
        <a:lstStyle/>
        <a:p>
          <a:endParaRPr lang="ru-RU"/>
        </a:p>
      </dgm:t>
    </dgm:pt>
    <dgm:pt modelId="{38FE86C3-DF2C-4F4A-93FB-20B7F5397E75}" type="sibTrans" cxnId="{6AC840A2-61B2-4263-95F3-B8D6BFCFBEEF}">
      <dgm:prSet/>
      <dgm:spPr/>
      <dgm:t>
        <a:bodyPr/>
        <a:lstStyle/>
        <a:p>
          <a:endParaRPr lang="ru-RU"/>
        </a:p>
      </dgm:t>
    </dgm:pt>
    <dgm:pt modelId="{36628906-02F6-49E5-A566-5F267C27AF7B}" type="pres">
      <dgm:prSet presAssocID="{3D9B1166-CACB-4057-B24E-0B090E7E2E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82BC39-D13A-44AA-88F9-5E2759654361}" type="pres">
      <dgm:prSet presAssocID="{D71E4E50-D652-49A7-A706-56C6EF7AFA02}" presName="parentText" presStyleLbl="node1" presStyleIdx="0" presStyleCnt="1" custScaleY="384333" custLinFactNeighborY="-369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840A2-61B2-4263-95F3-B8D6BFCFBEEF}" srcId="{3D9B1166-CACB-4057-B24E-0B090E7E2EB4}" destId="{D71E4E50-D652-49A7-A706-56C6EF7AFA02}" srcOrd="0" destOrd="0" parTransId="{82B85866-3CB1-4BCA-819D-8C3C96EF7981}" sibTransId="{38FE86C3-DF2C-4F4A-93FB-20B7F5397E75}"/>
    <dgm:cxn modelId="{1599A49D-B385-43B4-8E41-BDED53079183}" type="presOf" srcId="{D71E4E50-D652-49A7-A706-56C6EF7AFA02}" destId="{1E82BC39-D13A-44AA-88F9-5E2759654361}" srcOrd="0" destOrd="0" presId="urn:microsoft.com/office/officeart/2005/8/layout/vList2"/>
    <dgm:cxn modelId="{649B1AFF-AC86-4BCC-8F65-B3091E98B45C}" type="presOf" srcId="{3D9B1166-CACB-4057-B24E-0B090E7E2EB4}" destId="{36628906-02F6-49E5-A566-5F267C27AF7B}" srcOrd="0" destOrd="0" presId="urn:microsoft.com/office/officeart/2005/8/layout/vList2"/>
    <dgm:cxn modelId="{4E4EDBDE-89CF-4EAC-AB9E-B9B32A9DD448}" type="presParOf" srcId="{36628906-02F6-49E5-A566-5F267C27AF7B}" destId="{1E82BC39-D13A-44AA-88F9-5E27596543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E8AD97-048B-4C2B-B64A-4B2C2CA6ABB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B663B5-E041-41D2-8C73-BD2101D35B00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>
            <a:solidFill>
              <a:srgbClr val="0B2A5E"/>
            </a:solidFill>
          </a:endParaRPr>
        </a:p>
      </dgm:t>
    </dgm:pt>
    <dgm:pt modelId="{208C1DBE-723E-48EC-A4F6-4C17DB76BED3}" type="sibTrans" cxnId="{56C38643-A16C-433B-8A4C-B1153D00232D}">
      <dgm:prSet/>
      <dgm:spPr/>
      <dgm:t>
        <a:bodyPr/>
        <a:lstStyle/>
        <a:p>
          <a:endParaRPr lang="ru-RU"/>
        </a:p>
      </dgm:t>
    </dgm:pt>
    <dgm:pt modelId="{0FFE66AA-D43E-4DAC-8CEB-36AFD6BAC879}" type="parTrans" cxnId="{56C38643-A16C-433B-8A4C-B1153D00232D}">
      <dgm:prSet/>
      <dgm:spPr/>
      <dgm:t>
        <a:bodyPr/>
        <a:lstStyle/>
        <a:p>
          <a:endParaRPr lang="ru-RU"/>
        </a:p>
      </dgm:t>
    </dgm:pt>
    <dgm:pt modelId="{336C3821-829B-4852-9B3B-C6822AA512B1}">
      <dgm:prSet custT="1"/>
      <dgm:spPr/>
      <dgm:t>
        <a:bodyPr/>
        <a:lstStyle/>
        <a:p>
          <a:pPr marL="0" indent="0" defTabSz="8001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solidFill>
                <a:srgbClr val="0B2A5E"/>
              </a:solidFill>
            </a:rPr>
            <a:t>Поддержка перспективных региональных брендов </a:t>
          </a:r>
          <a:endParaRPr lang="ru-RU" sz="1800" dirty="0">
            <a:solidFill>
              <a:srgbClr val="0B2A5E"/>
            </a:solidFill>
          </a:endParaRPr>
        </a:p>
      </dgm:t>
    </dgm:pt>
    <dgm:pt modelId="{68E57631-4391-40DC-B6DB-9ECE65858BBB}" type="sibTrans" cxnId="{46381C42-9F51-40EB-BE3A-EE85661FFFE3}">
      <dgm:prSet/>
      <dgm:spPr/>
      <dgm:t>
        <a:bodyPr/>
        <a:lstStyle/>
        <a:p>
          <a:endParaRPr lang="ru-RU"/>
        </a:p>
      </dgm:t>
    </dgm:pt>
    <dgm:pt modelId="{1A2FD88E-4867-4732-928C-DD85BFC33396}" type="parTrans" cxnId="{46381C42-9F51-40EB-BE3A-EE85661FFFE3}">
      <dgm:prSet/>
      <dgm:spPr/>
      <dgm:t>
        <a:bodyPr/>
        <a:lstStyle/>
        <a:p>
          <a:endParaRPr lang="ru-RU"/>
        </a:p>
      </dgm:t>
    </dgm:pt>
    <dgm:pt modelId="{E5A1ACDF-9FCE-425C-A56D-BA6CF8C16E78}">
      <dgm:prSet custT="1"/>
      <dgm:spPr>
        <a:solidFill>
          <a:srgbClr val="E49941"/>
        </a:solidFill>
        <a:ln>
          <a:noFill/>
        </a:ln>
      </dgm:spPr>
      <dgm:t>
        <a:bodyPr/>
        <a:lstStyle/>
        <a:p>
          <a:pPr rtl="0"/>
          <a:r>
            <a:rPr lang="ru-RU" sz="18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ЗАДАЧИ:</a:t>
          </a:r>
          <a:endParaRPr lang="ru-RU" sz="1800" dirty="0">
            <a:solidFill>
              <a:srgbClr val="0B2A5E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857606-F861-43AA-8C1E-46C799314307}" type="sibTrans" cxnId="{48563AA6-0683-45C2-9E9A-97EC61EE2820}">
      <dgm:prSet/>
      <dgm:spPr/>
      <dgm:t>
        <a:bodyPr/>
        <a:lstStyle/>
        <a:p>
          <a:endParaRPr lang="ru-RU"/>
        </a:p>
      </dgm:t>
    </dgm:pt>
    <dgm:pt modelId="{50951932-2A5A-4A94-B3EA-039664B35930}" type="parTrans" cxnId="{48563AA6-0683-45C2-9E9A-97EC61EE2820}">
      <dgm:prSet/>
      <dgm:spPr/>
      <dgm:t>
        <a:bodyPr/>
        <a:lstStyle/>
        <a:p>
          <a:endParaRPr lang="ru-RU"/>
        </a:p>
      </dgm:t>
    </dgm:pt>
    <dgm:pt modelId="{580AD772-1326-4DC0-BEA8-54A2F4C31AF3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B2A5E"/>
              </a:solidFill>
            </a:rPr>
            <a:t>Создание условий для реализаций общественно значимых инициатив и проектов</a:t>
          </a:r>
          <a:endParaRPr lang="ru-RU" sz="1800" dirty="0">
            <a:solidFill>
              <a:srgbClr val="0B2A5E"/>
            </a:solidFill>
          </a:endParaRPr>
        </a:p>
      </dgm:t>
    </dgm:pt>
    <dgm:pt modelId="{C1BEDCBD-1181-4082-9AF5-7204401ADDBE}" type="parTrans" cxnId="{6E72E54F-02D0-41AB-AE25-41F6E96F9A3C}">
      <dgm:prSet/>
      <dgm:spPr/>
      <dgm:t>
        <a:bodyPr/>
        <a:lstStyle/>
        <a:p>
          <a:endParaRPr lang="ru-RU"/>
        </a:p>
      </dgm:t>
    </dgm:pt>
    <dgm:pt modelId="{F73B0FE5-F656-4EB4-90C4-24DBC17F82A3}" type="sibTrans" cxnId="{6E72E54F-02D0-41AB-AE25-41F6E96F9A3C}">
      <dgm:prSet/>
      <dgm:spPr/>
      <dgm:t>
        <a:bodyPr/>
        <a:lstStyle/>
        <a:p>
          <a:endParaRPr lang="ru-RU"/>
        </a:p>
      </dgm:t>
    </dgm:pt>
    <dgm:pt modelId="{3A8E10B0-2AAA-47A3-A3CC-3EE9BA0338AC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B2A5E"/>
              </a:solidFill>
            </a:rPr>
            <a:t>Поддержка идей и проектов</a:t>
          </a:r>
          <a:endParaRPr lang="ru-RU" sz="1800" dirty="0">
            <a:solidFill>
              <a:srgbClr val="0B2A5E"/>
            </a:solidFill>
          </a:endParaRPr>
        </a:p>
      </dgm:t>
    </dgm:pt>
    <dgm:pt modelId="{7EE64F8D-CCD1-457D-B6C9-E75DFDE7D864}" type="parTrans" cxnId="{FE381B19-57EF-4385-8CDE-B91F89E7B69F}">
      <dgm:prSet/>
      <dgm:spPr/>
      <dgm:t>
        <a:bodyPr/>
        <a:lstStyle/>
        <a:p>
          <a:endParaRPr lang="ru-RU"/>
        </a:p>
      </dgm:t>
    </dgm:pt>
    <dgm:pt modelId="{8C7AB39E-ABD9-4886-B628-E386E988E2DA}" type="sibTrans" cxnId="{FE381B19-57EF-4385-8CDE-B91F89E7B69F}">
      <dgm:prSet/>
      <dgm:spPr/>
      <dgm:t>
        <a:bodyPr/>
        <a:lstStyle/>
        <a:p>
          <a:endParaRPr lang="ru-RU"/>
        </a:p>
      </dgm:t>
    </dgm:pt>
    <dgm:pt modelId="{585184EA-9ABF-4715-9678-BCCCADABE7E4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B2A5E"/>
              </a:solidFill>
            </a:rPr>
            <a:t>Отбор идей для формирования стратегии развития региона (Республики Башкортостан)</a:t>
          </a:r>
          <a:endParaRPr lang="ru-RU" sz="1800" dirty="0">
            <a:solidFill>
              <a:srgbClr val="0B2A5E"/>
            </a:solidFill>
          </a:endParaRPr>
        </a:p>
      </dgm:t>
    </dgm:pt>
    <dgm:pt modelId="{C80D7BBA-B83B-46FA-B709-BE09329A596F}" type="parTrans" cxnId="{1CD679DA-59D0-4DE2-92E6-7E99C8D99DFE}">
      <dgm:prSet/>
      <dgm:spPr/>
      <dgm:t>
        <a:bodyPr/>
        <a:lstStyle/>
        <a:p>
          <a:endParaRPr lang="ru-RU"/>
        </a:p>
      </dgm:t>
    </dgm:pt>
    <dgm:pt modelId="{F1B27221-0A21-4C24-9369-93D7055FE967}" type="sibTrans" cxnId="{1CD679DA-59D0-4DE2-92E6-7E99C8D99DFE}">
      <dgm:prSet/>
      <dgm:spPr/>
      <dgm:t>
        <a:bodyPr/>
        <a:lstStyle/>
        <a:p>
          <a:endParaRPr lang="ru-RU"/>
        </a:p>
      </dgm:t>
    </dgm:pt>
    <dgm:pt modelId="{042CABD1-A71D-4DBB-B277-99293EC8D105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B2A5E"/>
              </a:solidFill>
            </a:rPr>
            <a:t>Повышение вовлеченности граждан в форум «Сильные идеи для нового времени»  </a:t>
          </a:r>
          <a:endParaRPr lang="ru-RU" sz="1800" dirty="0">
            <a:solidFill>
              <a:srgbClr val="0B2A5E"/>
            </a:solidFill>
          </a:endParaRPr>
        </a:p>
      </dgm:t>
    </dgm:pt>
    <dgm:pt modelId="{922A66DB-F87E-4E99-823A-F58F3839CF6F}" type="parTrans" cxnId="{21BF8E10-EC52-4B95-8377-C9923386985F}">
      <dgm:prSet/>
      <dgm:spPr/>
      <dgm:t>
        <a:bodyPr/>
        <a:lstStyle/>
        <a:p>
          <a:endParaRPr lang="ru-RU"/>
        </a:p>
      </dgm:t>
    </dgm:pt>
    <dgm:pt modelId="{E38F0720-5019-493B-9D58-FF9D08DB2A33}" type="sibTrans" cxnId="{21BF8E10-EC52-4B95-8377-C9923386985F}">
      <dgm:prSet/>
      <dgm:spPr/>
      <dgm:t>
        <a:bodyPr/>
        <a:lstStyle/>
        <a:p>
          <a:endParaRPr lang="ru-RU"/>
        </a:p>
      </dgm:t>
    </dgm:pt>
    <dgm:pt modelId="{F0D677FF-F1BC-4465-AB2B-C14B4E136FA3}" type="pres">
      <dgm:prSet presAssocID="{4BE8AD97-048B-4C2B-B64A-4B2C2CA6ABB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810BE4-11F6-459F-B688-0993C747805A}" type="pres">
      <dgm:prSet presAssocID="{E5A1ACDF-9FCE-425C-A56D-BA6CF8C16E78}" presName="parentLin" presStyleCnt="0"/>
      <dgm:spPr/>
    </dgm:pt>
    <dgm:pt modelId="{F1454EDD-2AC1-4AAE-B1C3-294E29653536}" type="pres">
      <dgm:prSet presAssocID="{E5A1ACDF-9FCE-425C-A56D-BA6CF8C16E78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AE8E0CFE-65C6-4DC6-B061-35014A376012}" type="pres">
      <dgm:prSet presAssocID="{E5A1ACDF-9FCE-425C-A56D-BA6CF8C16E78}" presName="parentText" presStyleLbl="node1" presStyleIdx="0" presStyleCnt="1" custScaleX="56787" custScaleY="76888" custLinFactNeighborX="-81896" custLinFactNeighborY="-94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077611-9E90-403F-AD83-2FE002999F66}" type="pres">
      <dgm:prSet presAssocID="{E5A1ACDF-9FCE-425C-A56D-BA6CF8C16E78}" presName="negativeSpace" presStyleCnt="0"/>
      <dgm:spPr/>
    </dgm:pt>
    <dgm:pt modelId="{1B594D9E-6223-4A35-8486-BD272526AE5D}" type="pres">
      <dgm:prSet presAssocID="{E5A1ACDF-9FCE-425C-A56D-BA6CF8C16E78}" presName="childText" presStyleLbl="conFgAcc1" presStyleIdx="0" presStyleCnt="1" custLinFactNeighborX="2043" custLinFactNeighborY="-3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05C275-80E6-4399-9D89-54D44E1E6676}" type="presOf" srcId="{580AD772-1326-4DC0-BEA8-54A2F4C31AF3}" destId="{1B594D9E-6223-4A35-8486-BD272526AE5D}" srcOrd="0" destOrd="1" presId="urn:microsoft.com/office/officeart/2005/8/layout/list1"/>
    <dgm:cxn modelId="{C542C1C6-86E7-44F3-B35C-CF0A62690F58}" type="presOf" srcId="{042CABD1-A71D-4DBB-B277-99293EC8D105}" destId="{1B594D9E-6223-4A35-8486-BD272526AE5D}" srcOrd="0" destOrd="4" presId="urn:microsoft.com/office/officeart/2005/8/layout/list1"/>
    <dgm:cxn modelId="{1CD679DA-59D0-4DE2-92E6-7E99C8D99DFE}" srcId="{E5A1ACDF-9FCE-425C-A56D-BA6CF8C16E78}" destId="{585184EA-9ABF-4715-9678-BCCCADABE7E4}" srcOrd="2" destOrd="0" parTransId="{C80D7BBA-B83B-46FA-B709-BE09329A596F}" sibTransId="{F1B27221-0A21-4C24-9369-93D7055FE967}"/>
    <dgm:cxn modelId="{FE381B19-57EF-4385-8CDE-B91F89E7B69F}" srcId="{E5A1ACDF-9FCE-425C-A56D-BA6CF8C16E78}" destId="{3A8E10B0-2AAA-47A3-A3CC-3EE9BA0338AC}" srcOrd="3" destOrd="0" parTransId="{7EE64F8D-CCD1-457D-B6C9-E75DFDE7D864}" sibTransId="{8C7AB39E-ABD9-4886-B628-E386E988E2DA}"/>
    <dgm:cxn modelId="{6E72E54F-02D0-41AB-AE25-41F6E96F9A3C}" srcId="{E5A1ACDF-9FCE-425C-A56D-BA6CF8C16E78}" destId="{580AD772-1326-4DC0-BEA8-54A2F4C31AF3}" srcOrd="1" destOrd="0" parTransId="{C1BEDCBD-1181-4082-9AF5-7204401ADDBE}" sibTransId="{F73B0FE5-F656-4EB4-90C4-24DBC17F82A3}"/>
    <dgm:cxn modelId="{21BF8E10-EC52-4B95-8377-C9923386985F}" srcId="{E5A1ACDF-9FCE-425C-A56D-BA6CF8C16E78}" destId="{042CABD1-A71D-4DBB-B277-99293EC8D105}" srcOrd="4" destOrd="0" parTransId="{922A66DB-F87E-4E99-823A-F58F3839CF6F}" sibTransId="{E38F0720-5019-493B-9D58-FF9D08DB2A33}"/>
    <dgm:cxn modelId="{E00B562D-F0B1-4A9E-B634-6D81A8D68B4A}" type="presOf" srcId="{FBB663B5-E041-41D2-8C73-BD2101D35B00}" destId="{1B594D9E-6223-4A35-8486-BD272526AE5D}" srcOrd="0" destOrd="0" presId="urn:microsoft.com/office/officeart/2005/8/layout/list1"/>
    <dgm:cxn modelId="{46381C42-9F51-40EB-BE3A-EE85661FFFE3}" srcId="{E5A1ACDF-9FCE-425C-A56D-BA6CF8C16E78}" destId="{336C3821-829B-4852-9B3B-C6822AA512B1}" srcOrd="5" destOrd="0" parTransId="{1A2FD88E-4867-4732-928C-DD85BFC33396}" sibTransId="{68E57631-4391-40DC-B6DB-9ECE65858BBB}"/>
    <dgm:cxn modelId="{56C38643-A16C-433B-8A4C-B1153D00232D}" srcId="{E5A1ACDF-9FCE-425C-A56D-BA6CF8C16E78}" destId="{FBB663B5-E041-41D2-8C73-BD2101D35B00}" srcOrd="0" destOrd="0" parTransId="{0FFE66AA-D43E-4DAC-8CEB-36AFD6BAC879}" sibTransId="{208C1DBE-723E-48EC-A4F6-4C17DB76BED3}"/>
    <dgm:cxn modelId="{0040D03D-DD31-4302-9BC9-000181927F3E}" type="presOf" srcId="{E5A1ACDF-9FCE-425C-A56D-BA6CF8C16E78}" destId="{AE8E0CFE-65C6-4DC6-B061-35014A376012}" srcOrd="1" destOrd="0" presId="urn:microsoft.com/office/officeart/2005/8/layout/list1"/>
    <dgm:cxn modelId="{06BBB983-7FEC-4622-AA9E-656AF1E7A143}" type="presOf" srcId="{336C3821-829B-4852-9B3B-C6822AA512B1}" destId="{1B594D9E-6223-4A35-8486-BD272526AE5D}" srcOrd="0" destOrd="5" presId="urn:microsoft.com/office/officeart/2005/8/layout/list1"/>
    <dgm:cxn modelId="{48563AA6-0683-45C2-9E9A-97EC61EE2820}" srcId="{4BE8AD97-048B-4C2B-B64A-4B2C2CA6ABB1}" destId="{E5A1ACDF-9FCE-425C-A56D-BA6CF8C16E78}" srcOrd="0" destOrd="0" parTransId="{50951932-2A5A-4A94-B3EA-039664B35930}" sibTransId="{B9857606-F861-43AA-8C1E-46C799314307}"/>
    <dgm:cxn modelId="{184D25A6-7B65-4EF9-A85D-E009AAEA8677}" type="presOf" srcId="{585184EA-9ABF-4715-9678-BCCCADABE7E4}" destId="{1B594D9E-6223-4A35-8486-BD272526AE5D}" srcOrd="0" destOrd="2" presId="urn:microsoft.com/office/officeart/2005/8/layout/list1"/>
    <dgm:cxn modelId="{B2428659-3C08-4553-94C1-B6B8CBF1B23E}" type="presOf" srcId="{3A8E10B0-2AAA-47A3-A3CC-3EE9BA0338AC}" destId="{1B594D9E-6223-4A35-8486-BD272526AE5D}" srcOrd="0" destOrd="3" presId="urn:microsoft.com/office/officeart/2005/8/layout/list1"/>
    <dgm:cxn modelId="{2E6F4A47-1F6A-498B-9A6E-01D10B72EB29}" type="presOf" srcId="{4BE8AD97-048B-4C2B-B64A-4B2C2CA6ABB1}" destId="{F0D677FF-F1BC-4465-AB2B-C14B4E136FA3}" srcOrd="0" destOrd="0" presId="urn:microsoft.com/office/officeart/2005/8/layout/list1"/>
    <dgm:cxn modelId="{DB640720-B027-49FA-9987-138B5BE21C3D}" type="presOf" srcId="{E5A1ACDF-9FCE-425C-A56D-BA6CF8C16E78}" destId="{F1454EDD-2AC1-4AAE-B1C3-294E29653536}" srcOrd="0" destOrd="0" presId="urn:microsoft.com/office/officeart/2005/8/layout/list1"/>
    <dgm:cxn modelId="{EFA4FFE7-CF6A-4A70-A327-066267BBC14C}" type="presParOf" srcId="{F0D677FF-F1BC-4465-AB2B-C14B4E136FA3}" destId="{5F810BE4-11F6-459F-B688-0993C747805A}" srcOrd="0" destOrd="0" presId="urn:microsoft.com/office/officeart/2005/8/layout/list1"/>
    <dgm:cxn modelId="{C6829371-7861-45AA-A4FE-C8E129A2D921}" type="presParOf" srcId="{5F810BE4-11F6-459F-B688-0993C747805A}" destId="{F1454EDD-2AC1-4AAE-B1C3-294E29653536}" srcOrd="0" destOrd="0" presId="urn:microsoft.com/office/officeart/2005/8/layout/list1"/>
    <dgm:cxn modelId="{922F5394-1B02-40C7-9FA8-CA31CF2461C3}" type="presParOf" srcId="{5F810BE4-11F6-459F-B688-0993C747805A}" destId="{AE8E0CFE-65C6-4DC6-B061-35014A376012}" srcOrd="1" destOrd="0" presId="urn:microsoft.com/office/officeart/2005/8/layout/list1"/>
    <dgm:cxn modelId="{ECA097F6-C7D8-49F8-B21C-A84AF0D97AB4}" type="presParOf" srcId="{F0D677FF-F1BC-4465-AB2B-C14B4E136FA3}" destId="{91077611-9E90-403F-AD83-2FE002999F66}" srcOrd="1" destOrd="0" presId="urn:microsoft.com/office/officeart/2005/8/layout/list1"/>
    <dgm:cxn modelId="{5F264F05-15B8-4630-97CB-6ED500DCD0E8}" type="presParOf" srcId="{F0D677FF-F1BC-4465-AB2B-C14B4E136FA3}" destId="{1B594D9E-6223-4A35-8486-BD272526AE5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EE634C-58C8-42B5-82BD-06F974C7DC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F80959-1E7F-4A08-83DE-FA848A86AA9C}">
      <dgm:prSet custT="1"/>
      <dgm:spPr>
        <a:solidFill>
          <a:schemeClr val="bg1"/>
        </a:solidFill>
      </dgm:spPr>
      <dgm:t>
        <a:bodyPr/>
        <a:lstStyle/>
        <a:p>
          <a:pPr rtl="0"/>
          <a:r>
            <a:rPr lang="ru-RU" sz="1800" dirty="0" smtClean="0">
              <a:solidFill>
                <a:srgbClr val="0B2A5E"/>
              </a:solidFill>
              <a:latin typeface="Bahnschrift SemiBold"/>
            </a:rPr>
            <a:t>Региональный Форум общественных инициатив «Сильные идеи для страны» состоит </a:t>
          </a:r>
          <a:br>
            <a:rPr lang="ru-RU" sz="1800" dirty="0" smtClean="0">
              <a:solidFill>
                <a:srgbClr val="0B2A5E"/>
              </a:solidFill>
              <a:latin typeface="Bahnschrift SemiBold"/>
            </a:rPr>
          </a:br>
          <a:r>
            <a:rPr lang="ru-RU" sz="1800" dirty="0" smtClean="0">
              <a:solidFill>
                <a:srgbClr val="0B2A5E"/>
              </a:solidFill>
              <a:latin typeface="Bahnschrift SemiBold"/>
            </a:rPr>
            <a:t>из 5 основных этапов.</a:t>
          </a:r>
          <a:endParaRPr lang="ru-RU" sz="1800" dirty="0">
            <a:solidFill>
              <a:srgbClr val="0B2A5E"/>
            </a:solidFill>
            <a:latin typeface="Bahnschrift SemiBold"/>
          </a:endParaRPr>
        </a:p>
      </dgm:t>
    </dgm:pt>
    <dgm:pt modelId="{B4E54684-2DAA-4FF9-8C18-ACFC601D924D}" type="parTrans" cxnId="{D7FE3566-BC3F-4342-B6FB-F1C3911921FC}">
      <dgm:prSet/>
      <dgm:spPr/>
      <dgm:t>
        <a:bodyPr/>
        <a:lstStyle/>
        <a:p>
          <a:endParaRPr lang="ru-RU"/>
        </a:p>
      </dgm:t>
    </dgm:pt>
    <dgm:pt modelId="{0918098E-2982-441C-8241-65CC9794DDDB}" type="sibTrans" cxnId="{D7FE3566-BC3F-4342-B6FB-F1C3911921FC}">
      <dgm:prSet/>
      <dgm:spPr/>
      <dgm:t>
        <a:bodyPr/>
        <a:lstStyle/>
        <a:p>
          <a:endParaRPr lang="ru-RU"/>
        </a:p>
      </dgm:t>
    </dgm:pt>
    <dgm:pt modelId="{D7C54ABA-EE49-45B2-B1DB-FB747D8A23AD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800" dirty="0" smtClean="0">
              <a:solidFill>
                <a:schemeClr val="bg1"/>
              </a:solidFill>
              <a:latin typeface="Bahnschrift SemiBold"/>
            </a:rPr>
            <a:t>Сбор идей.</a:t>
          </a:r>
          <a:endParaRPr lang="ru-RU" sz="1800" dirty="0">
            <a:solidFill>
              <a:schemeClr val="bg1"/>
            </a:solidFill>
            <a:latin typeface="Bahnschrift SemiBold"/>
          </a:endParaRPr>
        </a:p>
      </dgm:t>
    </dgm:pt>
    <dgm:pt modelId="{D6F2CC36-0485-4D63-9A9B-C70EE0002200}" type="parTrans" cxnId="{FD087495-3A83-47DB-B345-096C3DC7976D}">
      <dgm:prSet/>
      <dgm:spPr/>
      <dgm:t>
        <a:bodyPr/>
        <a:lstStyle/>
        <a:p>
          <a:endParaRPr lang="ru-RU"/>
        </a:p>
      </dgm:t>
    </dgm:pt>
    <dgm:pt modelId="{CCBDE7DB-F944-47A5-8E2F-B77E8554D4FC}" type="sibTrans" cxnId="{FD087495-3A83-47DB-B345-096C3DC7976D}">
      <dgm:prSet/>
      <dgm:spPr/>
      <dgm:t>
        <a:bodyPr/>
        <a:lstStyle/>
        <a:p>
          <a:endParaRPr lang="ru-RU"/>
        </a:p>
      </dgm:t>
    </dgm:pt>
    <dgm:pt modelId="{2FB3097A-0BBE-4989-A58E-CFC62D2E33C4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800" dirty="0" smtClean="0">
              <a:solidFill>
                <a:schemeClr val="bg1"/>
              </a:solidFill>
              <a:latin typeface="Bahnschrift SemiBold"/>
            </a:rPr>
            <a:t>Отбор топ-5 лучших идей проводится каждым штабом по своему направлению.</a:t>
          </a:r>
          <a:endParaRPr lang="ru-RU" sz="1800" dirty="0">
            <a:solidFill>
              <a:schemeClr val="bg1"/>
            </a:solidFill>
            <a:latin typeface="Bahnschrift SemiBold"/>
          </a:endParaRPr>
        </a:p>
      </dgm:t>
    </dgm:pt>
    <dgm:pt modelId="{313E0655-ED45-401F-A0AA-C3F1EAC9CBAD}" type="parTrans" cxnId="{9CA9A62D-697F-45E0-B1FF-43E0D90495D2}">
      <dgm:prSet/>
      <dgm:spPr/>
      <dgm:t>
        <a:bodyPr/>
        <a:lstStyle/>
        <a:p>
          <a:endParaRPr lang="ru-RU"/>
        </a:p>
      </dgm:t>
    </dgm:pt>
    <dgm:pt modelId="{6AB42E16-69F6-4BEC-95A1-8EEE40D1B5BA}" type="sibTrans" cxnId="{9CA9A62D-697F-45E0-B1FF-43E0D90495D2}">
      <dgm:prSet/>
      <dgm:spPr/>
      <dgm:t>
        <a:bodyPr/>
        <a:lstStyle/>
        <a:p>
          <a:endParaRPr lang="ru-RU"/>
        </a:p>
      </dgm:t>
    </dgm:pt>
    <dgm:pt modelId="{5B85AD69-033F-4416-9D79-405DFF4E709C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800" dirty="0" smtClean="0">
              <a:solidFill>
                <a:schemeClr val="bg1"/>
              </a:solidFill>
              <a:latin typeface="Bahnschrift SemiBold"/>
            </a:rPr>
            <a:t>Презентация авторами проектов и перспективных региональных брендов членам Правительства, экспертам, институтам развития, деловым объединениям, входящим в состав регионального Оргкомитета, отобранными штабами оргкомитета по направлениям.</a:t>
          </a:r>
          <a:endParaRPr lang="ru-RU" sz="1800" dirty="0">
            <a:solidFill>
              <a:schemeClr val="bg1"/>
            </a:solidFill>
            <a:latin typeface="Bahnschrift SemiBold"/>
          </a:endParaRPr>
        </a:p>
      </dgm:t>
    </dgm:pt>
    <dgm:pt modelId="{F6632386-797B-4569-B0FC-0610A526BBC5}" type="parTrans" cxnId="{A72F941C-1928-4FB5-A476-D1F68AAE149D}">
      <dgm:prSet/>
      <dgm:spPr/>
      <dgm:t>
        <a:bodyPr/>
        <a:lstStyle/>
        <a:p>
          <a:endParaRPr lang="ru-RU"/>
        </a:p>
      </dgm:t>
    </dgm:pt>
    <dgm:pt modelId="{7B6C574B-D97F-4A66-ADF7-DCEAF5864895}" type="sibTrans" cxnId="{A72F941C-1928-4FB5-A476-D1F68AAE149D}">
      <dgm:prSet/>
      <dgm:spPr/>
      <dgm:t>
        <a:bodyPr/>
        <a:lstStyle/>
        <a:p>
          <a:endParaRPr lang="ru-RU"/>
        </a:p>
      </dgm:t>
    </dgm:pt>
    <dgm:pt modelId="{CEBB67B6-263D-4A62-A1C4-803F795BF6E4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800" dirty="0" smtClean="0">
              <a:solidFill>
                <a:schemeClr val="bg1"/>
              </a:solidFill>
              <a:latin typeface="Bahnschrift SemiBold"/>
            </a:rPr>
            <a:t>Выявление и определение победителей идей по каждому направлению и перспективных брендов. </a:t>
          </a:r>
          <a:endParaRPr lang="ru-RU" sz="1800" dirty="0">
            <a:solidFill>
              <a:schemeClr val="bg1"/>
            </a:solidFill>
            <a:latin typeface="Bahnschrift SemiBold"/>
          </a:endParaRPr>
        </a:p>
      </dgm:t>
    </dgm:pt>
    <dgm:pt modelId="{6D2ECFD1-B117-4442-83AC-123BF6261D1D}" type="parTrans" cxnId="{DCE5E8EC-3D91-4522-9609-87FE8F4A5FCD}">
      <dgm:prSet/>
      <dgm:spPr/>
      <dgm:t>
        <a:bodyPr/>
        <a:lstStyle/>
        <a:p>
          <a:endParaRPr lang="ru-RU"/>
        </a:p>
      </dgm:t>
    </dgm:pt>
    <dgm:pt modelId="{FF867965-3624-4E2E-BD45-6630D91A587C}" type="sibTrans" cxnId="{DCE5E8EC-3D91-4522-9609-87FE8F4A5FCD}">
      <dgm:prSet/>
      <dgm:spPr/>
      <dgm:t>
        <a:bodyPr/>
        <a:lstStyle/>
        <a:p>
          <a:endParaRPr lang="ru-RU"/>
        </a:p>
      </dgm:t>
    </dgm:pt>
    <dgm:pt modelId="{65FCDA42-4FCA-4CCC-9119-129A20762EE8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1800" dirty="0" smtClean="0">
              <a:solidFill>
                <a:schemeClr val="bg1"/>
              </a:solidFill>
              <a:latin typeface="Bahnschrift SemiBold"/>
            </a:rPr>
            <a:t>Торжественное чествование региональных победителей.</a:t>
          </a:r>
          <a:endParaRPr lang="ru-RU" sz="1800" dirty="0">
            <a:solidFill>
              <a:schemeClr val="bg1"/>
            </a:solidFill>
            <a:latin typeface="Bahnschrift SemiBold"/>
          </a:endParaRPr>
        </a:p>
      </dgm:t>
    </dgm:pt>
    <dgm:pt modelId="{4C765FC6-2336-4870-9516-08A1D3B05A5C}" type="parTrans" cxnId="{C88949B4-BC81-4E40-AA05-01E505A0258E}">
      <dgm:prSet/>
      <dgm:spPr/>
      <dgm:t>
        <a:bodyPr/>
        <a:lstStyle/>
        <a:p>
          <a:endParaRPr lang="ru-RU"/>
        </a:p>
      </dgm:t>
    </dgm:pt>
    <dgm:pt modelId="{6BF72C6F-3604-490C-B5DB-FC34E30874C9}" type="sibTrans" cxnId="{C88949B4-BC81-4E40-AA05-01E505A0258E}">
      <dgm:prSet/>
      <dgm:spPr/>
      <dgm:t>
        <a:bodyPr/>
        <a:lstStyle/>
        <a:p>
          <a:endParaRPr lang="ru-RU"/>
        </a:p>
      </dgm:t>
    </dgm:pt>
    <dgm:pt modelId="{E310444B-3FA2-4F8A-A395-2D53ABCAE98D}" type="pres">
      <dgm:prSet presAssocID="{2DEE634C-58C8-42B5-82BD-06F974C7DC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38C2CC-314A-45E1-BE87-1DAACD7B08DA}" type="pres">
      <dgm:prSet presAssocID="{84F80959-1E7F-4A08-83DE-FA848A86AA9C}" presName="parentText" presStyleLbl="node1" presStyleIdx="0" presStyleCnt="1" custLinFactNeighborY="-86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32160-910A-4210-9D2D-A0799B88E747}" type="pres">
      <dgm:prSet presAssocID="{84F80959-1E7F-4A08-83DE-FA848A86AA9C}" presName="childText" presStyleLbl="revTx" presStyleIdx="0" presStyleCnt="1" custScaleY="98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D3B182-7FF3-4B96-BB2B-C5F29C2E7F3D}" type="presOf" srcId="{5B85AD69-033F-4416-9D79-405DFF4E709C}" destId="{B3932160-910A-4210-9D2D-A0799B88E747}" srcOrd="0" destOrd="2" presId="urn:microsoft.com/office/officeart/2005/8/layout/vList2"/>
    <dgm:cxn modelId="{A72F941C-1928-4FB5-A476-D1F68AAE149D}" srcId="{84F80959-1E7F-4A08-83DE-FA848A86AA9C}" destId="{5B85AD69-033F-4416-9D79-405DFF4E709C}" srcOrd="2" destOrd="0" parTransId="{F6632386-797B-4569-B0FC-0610A526BBC5}" sibTransId="{7B6C574B-D97F-4A66-ADF7-DCEAF5864895}"/>
    <dgm:cxn modelId="{9CA9A62D-697F-45E0-B1FF-43E0D90495D2}" srcId="{84F80959-1E7F-4A08-83DE-FA848A86AA9C}" destId="{2FB3097A-0BBE-4989-A58E-CFC62D2E33C4}" srcOrd="1" destOrd="0" parTransId="{313E0655-ED45-401F-A0AA-C3F1EAC9CBAD}" sibTransId="{6AB42E16-69F6-4BEC-95A1-8EEE40D1B5BA}"/>
    <dgm:cxn modelId="{DCE5E8EC-3D91-4522-9609-87FE8F4A5FCD}" srcId="{84F80959-1E7F-4A08-83DE-FA848A86AA9C}" destId="{CEBB67B6-263D-4A62-A1C4-803F795BF6E4}" srcOrd="3" destOrd="0" parTransId="{6D2ECFD1-B117-4442-83AC-123BF6261D1D}" sibTransId="{FF867965-3624-4E2E-BD45-6630D91A587C}"/>
    <dgm:cxn modelId="{546FA24E-DF60-41A7-9473-7D5CCFC0CE6F}" type="presOf" srcId="{D7C54ABA-EE49-45B2-B1DB-FB747D8A23AD}" destId="{B3932160-910A-4210-9D2D-A0799B88E747}" srcOrd="0" destOrd="0" presId="urn:microsoft.com/office/officeart/2005/8/layout/vList2"/>
    <dgm:cxn modelId="{FD087495-3A83-47DB-B345-096C3DC7976D}" srcId="{84F80959-1E7F-4A08-83DE-FA848A86AA9C}" destId="{D7C54ABA-EE49-45B2-B1DB-FB747D8A23AD}" srcOrd="0" destOrd="0" parTransId="{D6F2CC36-0485-4D63-9A9B-C70EE0002200}" sibTransId="{CCBDE7DB-F944-47A5-8E2F-B77E8554D4FC}"/>
    <dgm:cxn modelId="{D7FE3566-BC3F-4342-B6FB-F1C3911921FC}" srcId="{2DEE634C-58C8-42B5-82BD-06F974C7DC88}" destId="{84F80959-1E7F-4A08-83DE-FA848A86AA9C}" srcOrd="0" destOrd="0" parTransId="{B4E54684-2DAA-4FF9-8C18-ACFC601D924D}" sibTransId="{0918098E-2982-441C-8241-65CC9794DDDB}"/>
    <dgm:cxn modelId="{86043FDE-006C-4797-B7D1-C7F6D76B1FDC}" type="presOf" srcId="{84F80959-1E7F-4A08-83DE-FA848A86AA9C}" destId="{6838C2CC-314A-45E1-BE87-1DAACD7B08DA}" srcOrd="0" destOrd="0" presId="urn:microsoft.com/office/officeart/2005/8/layout/vList2"/>
    <dgm:cxn modelId="{C88949B4-BC81-4E40-AA05-01E505A0258E}" srcId="{84F80959-1E7F-4A08-83DE-FA848A86AA9C}" destId="{65FCDA42-4FCA-4CCC-9119-129A20762EE8}" srcOrd="4" destOrd="0" parTransId="{4C765FC6-2336-4870-9516-08A1D3B05A5C}" sibTransId="{6BF72C6F-3604-490C-B5DB-FC34E30874C9}"/>
    <dgm:cxn modelId="{2EE819B6-1CF4-44EC-A58F-07D01CF611A8}" type="presOf" srcId="{65FCDA42-4FCA-4CCC-9119-129A20762EE8}" destId="{B3932160-910A-4210-9D2D-A0799B88E747}" srcOrd="0" destOrd="4" presId="urn:microsoft.com/office/officeart/2005/8/layout/vList2"/>
    <dgm:cxn modelId="{10C33ADC-098B-4AD6-B8B1-21F993097F82}" type="presOf" srcId="{2DEE634C-58C8-42B5-82BD-06F974C7DC88}" destId="{E310444B-3FA2-4F8A-A395-2D53ABCAE98D}" srcOrd="0" destOrd="0" presId="urn:microsoft.com/office/officeart/2005/8/layout/vList2"/>
    <dgm:cxn modelId="{001525CC-BD58-4CA0-85E1-1CD1E3F4DAC0}" type="presOf" srcId="{2FB3097A-0BBE-4989-A58E-CFC62D2E33C4}" destId="{B3932160-910A-4210-9D2D-A0799B88E747}" srcOrd="0" destOrd="1" presId="urn:microsoft.com/office/officeart/2005/8/layout/vList2"/>
    <dgm:cxn modelId="{07CB77A2-E60B-4EF6-B6BC-9935FACA9FB5}" type="presOf" srcId="{CEBB67B6-263D-4A62-A1C4-803F795BF6E4}" destId="{B3932160-910A-4210-9D2D-A0799B88E747}" srcOrd="0" destOrd="3" presId="urn:microsoft.com/office/officeart/2005/8/layout/vList2"/>
    <dgm:cxn modelId="{B62BB37E-292E-45E4-A116-63735943CD77}" type="presParOf" srcId="{E310444B-3FA2-4F8A-A395-2D53ABCAE98D}" destId="{6838C2CC-314A-45E1-BE87-1DAACD7B08DA}" srcOrd="0" destOrd="0" presId="urn:microsoft.com/office/officeart/2005/8/layout/vList2"/>
    <dgm:cxn modelId="{F5E06597-501C-43ED-98CD-D86964568AFD}" type="presParOf" srcId="{E310444B-3FA2-4F8A-A395-2D53ABCAE98D}" destId="{B3932160-910A-4210-9D2D-A0799B88E74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DA2887-A57E-4A2C-8FC5-DBC5AEC6DD7C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E463FC2A-0CA0-426A-99CA-78478BCBD618}" type="pres">
      <dgm:prSet presAssocID="{CFDA2887-A57E-4A2C-8FC5-DBC5AEC6DD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37A88C8-A0F4-408E-8B24-A19B39D48F26}" type="presOf" srcId="{CFDA2887-A57E-4A2C-8FC5-DBC5AEC6DD7C}" destId="{E463FC2A-0CA0-426A-99CA-78478BCBD618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3538A7-5B74-41B5-9253-0FC2EDC5BFA8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963A384C-BD84-4DCE-8108-3956616DCB23}" type="pres">
      <dgm:prSet presAssocID="{903538A7-5B74-41B5-9253-0FC2EDC5BF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517B1D6-26AC-455F-A793-9B584E118E50}" type="presOf" srcId="{903538A7-5B74-41B5-9253-0FC2EDC5BFA8}" destId="{963A384C-BD84-4DCE-8108-3956616DCB2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84EC9-B4A8-45E5-B208-0D16C319C842}">
      <dsp:nvSpPr>
        <dsp:cNvPr id="0" name=""/>
        <dsp:cNvSpPr/>
      </dsp:nvSpPr>
      <dsp:spPr>
        <a:xfrm>
          <a:off x="0" y="0"/>
          <a:ext cx="7806008" cy="718938"/>
        </a:xfrm>
        <a:prstGeom prst="roundRect">
          <a:avLst/>
        </a:prstGeom>
        <a:solidFill>
          <a:srgbClr val="F4BC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B2A5E"/>
              </a:solidFill>
            </a:rPr>
            <a:t>БАШКОРТОСТАН УЧАСТВУЕТ В ФОРУМЕ С 2020 ГОДА </a:t>
          </a:r>
          <a:endParaRPr lang="ru-RU" sz="2400" b="1" kern="1200" dirty="0">
            <a:solidFill>
              <a:srgbClr val="0B2A5E"/>
            </a:solidFill>
          </a:endParaRPr>
        </a:p>
      </dsp:txBody>
      <dsp:txXfrm>
        <a:off x="35096" y="35096"/>
        <a:ext cx="7735816" cy="648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BC8DA-D81E-44C8-B00D-04FD60272CB8}">
      <dsp:nvSpPr>
        <dsp:cNvPr id="0" name=""/>
        <dsp:cNvSpPr/>
      </dsp:nvSpPr>
      <dsp:spPr>
        <a:xfrm>
          <a:off x="7623" y="0"/>
          <a:ext cx="7804725" cy="1155602"/>
        </a:xfrm>
        <a:prstGeom prst="roundRect">
          <a:avLst/>
        </a:prstGeom>
        <a:solidFill>
          <a:srgbClr val="F4BC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B2A5E"/>
              </a:solidFill>
            </a:rPr>
            <a:t>ГЛАВА РЕСПУБЛИКИ БАШКОРТОСТАН Р.Ф. ХАБИРОВ </a:t>
          </a:r>
          <a:br>
            <a:rPr lang="ru-RU" sz="2300" b="1" kern="1200" dirty="0" smtClean="0">
              <a:solidFill>
                <a:srgbClr val="0B2A5E"/>
              </a:solidFill>
            </a:rPr>
          </a:br>
          <a:r>
            <a:rPr lang="ru-RU" sz="2300" b="1" kern="1200" dirty="0" smtClean="0">
              <a:solidFill>
                <a:srgbClr val="0B2A5E"/>
              </a:solidFill>
            </a:rPr>
            <a:t>В СОСТАВЕ ОРГАНИЗАЦИОННОГО КОМИТЕТА ФОРУМА</a:t>
          </a:r>
          <a:endParaRPr lang="ru-RU" sz="2300" kern="1200" dirty="0">
            <a:solidFill>
              <a:srgbClr val="0B2A5E"/>
            </a:solidFill>
          </a:endParaRPr>
        </a:p>
      </dsp:txBody>
      <dsp:txXfrm>
        <a:off x="64035" y="56412"/>
        <a:ext cx="7691901" cy="10427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2BC39-D13A-44AA-88F9-5E2759654361}">
      <dsp:nvSpPr>
        <dsp:cNvPr id="0" name=""/>
        <dsp:cNvSpPr/>
      </dsp:nvSpPr>
      <dsp:spPr>
        <a:xfrm>
          <a:off x="0" y="14826"/>
          <a:ext cx="7957726" cy="1482460"/>
        </a:xfrm>
        <a:prstGeom prst="roundRect">
          <a:avLst/>
        </a:prstGeom>
        <a:solidFill>
          <a:srgbClr val="F4BC6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ЦЕЛЬ: 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создание условий для реализации идей и проектов, а также                       для повышения вовлеченности граждан Российской Федерации, проживающих в Республике Башкортостан</a:t>
          </a:r>
          <a:r>
            <a:rPr lang="ru-RU" sz="1800" kern="120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, в </a:t>
          </a:r>
          <a:r>
            <a:rPr lang="ru-RU" sz="1800" kern="12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форуме «Сильные идеи для страны» </a:t>
          </a:r>
          <a:endParaRPr lang="ru-RU" sz="1800" kern="1200" dirty="0">
            <a:solidFill>
              <a:srgbClr val="0B2A5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368" y="87194"/>
        <a:ext cx="7812990" cy="1337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94D9E-6223-4A35-8486-BD272526AE5D}">
      <dsp:nvSpPr>
        <dsp:cNvPr id="0" name=""/>
        <dsp:cNvSpPr/>
      </dsp:nvSpPr>
      <dsp:spPr>
        <a:xfrm>
          <a:off x="0" y="70506"/>
          <a:ext cx="7425869" cy="299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330" tIns="354076" rIns="576330" bIns="128016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800" kern="1200" dirty="0">
            <a:solidFill>
              <a:srgbClr val="0B2A5E"/>
            </a:solidFill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rgbClr val="0B2A5E"/>
              </a:solidFill>
            </a:rPr>
            <a:t>Создание условий для реализаций общественно значимых инициатив и проектов</a:t>
          </a:r>
          <a:endParaRPr lang="ru-RU" sz="1800" kern="1200" dirty="0">
            <a:solidFill>
              <a:srgbClr val="0B2A5E"/>
            </a:solidFill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rgbClr val="0B2A5E"/>
              </a:solidFill>
            </a:rPr>
            <a:t>Отбор идей для формирования стратегии развития региона (Республики Башкортостан)</a:t>
          </a:r>
          <a:endParaRPr lang="ru-RU" sz="1800" kern="1200" dirty="0">
            <a:solidFill>
              <a:srgbClr val="0B2A5E"/>
            </a:solidFill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rgbClr val="0B2A5E"/>
              </a:solidFill>
            </a:rPr>
            <a:t>Поддержка идей и проектов</a:t>
          </a:r>
          <a:endParaRPr lang="ru-RU" sz="1800" kern="1200" dirty="0">
            <a:solidFill>
              <a:srgbClr val="0B2A5E"/>
            </a:solidFill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solidFill>
                <a:srgbClr val="0B2A5E"/>
              </a:solidFill>
            </a:rPr>
            <a:t>Повышение вовлеченности граждан в форум «Сильные идеи для нового времени»  </a:t>
          </a:r>
          <a:endParaRPr lang="ru-RU" sz="1800" kern="1200" dirty="0">
            <a:solidFill>
              <a:srgbClr val="0B2A5E"/>
            </a:solidFill>
          </a:endParaRPr>
        </a:p>
        <a:p>
          <a:pPr marL="0" lvl="1" indent="0" algn="l" defTabSz="8001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B2A5E"/>
              </a:solidFill>
            </a:rPr>
            <a:t>Поддержка перспективных региональных брендов </a:t>
          </a:r>
          <a:endParaRPr lang="ru-RU" sz="1800" kern="1200" dirty="0">
            <a:solidFill>
              <a:srgbClr val="0B2A5E"/>
            </a:solidFill>
          </a:endParaRPr>
        </a:p>
      </dsp:txBody>
      <dsp:txXfrm>
        <a:off x="0" y="70506"/>
        <a:ext cx="7425869" cy="2998800"/>
      </dsp:txXfrm>
    </dsp:sp>
    <dsp:sp modelId="{AE8E0CFE-65C6-4DC6-B061-35014A376012}">
      <dsp:nvSpPr>
        <dsp:cNvPr id="0" name=""/>
        <dsp:cNvSpPr/>
      </dsp:nvSpPr>
      <dsp:spPr>
        <a:xfrm>
          <a:off x="67218" y="0"/>
          <a:ext cx="2951849" cy="385854"/>
        </a:xfrm>
        <a:prstGeom prst="roundRect">
          <a:avLst/>
        </a:prstGeom>
        <a:solidFill>
          <a:srgbClr val="E4994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476" tIns="0" rIns="196476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rPr>
            <a:t>ЗАДАЧИ:</a:t>
          </a:r>
          <a:endParaRPr lang="ru-RU" sz="1800" kern="1200" dirty="0">
            <a:solidFill>
              <a:srgbClr val="0B2A5E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54" y="18836"/>
        <a:ext cx="2914177" cy="3481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8C2CC-314A-45E1-BE87-1DAACD7B08DA}">
      <dsp:nvSpPr>
        <dsp:cNvPr id="0" name=""/>
        <dsp:cNvSpPr/>
      </dsp:nvSpPr>
      <dsp:spPr>
        <a:xfrm>
          <a:off x="0" y="0"/>
          <a:ext cx="5601809" cy="119690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B2A5E"/>
              </a:solidFill>
              <a:latin typeface="Bahnschrift SemiBold"/>
            </a:rPr>
            <a:t>Региональный Форум общественных инициатив «Сильные идеи для страны» состоит </a:t>
          </a:r>
          <a:br>
            <a:rPr lang="ru-RU" sz="1800" kern="1200" dirty="0" smtClean="0">
              <a:solidFill>
                <a:srgbClr val="0B2A5E"/>
              </a:solidFill>
              <a:latin typeface="Bahnschrift SemiBold"/>
            </a:rPr>
          </a:br>
          <a:r>
            <a:rPr lang="ru-RU" sz="1800" kern="1200" dirty="0" smtClean="0">
              <a:solidFill>
                <a:srgbClr val="0B2A5E"/>
              </a:solidFill>
              <a:latin typeface="Bahnschrift SemiBold"/>
            </a:rPr>
            <a:t>из 5 основных этапов.</a:t>
          </a:r>
          <a:endParaRPr lang="ru-RU" sz="1800" kern="1200" dirty="0">
            <a:solidFill>
              <a:srgbClr val="0B2A5E"/>
            </a:solidFill>
            <a:latin typeface="Bahnschrift SemiBold"/>
          </a:endParaRPr>
        </a:p>
      </dsp:txBody>
      <dsp:txXfrm>
        <a:off x="58428" y="58428"/>
        <a:ext cx="5484953" cy="1080053"/>
      </dsp:txXfrm>
    </dsp:sp>
    <dsp:sp modelId="{B3932160-910A-4210-9D2D-A0799B88E747}">
      <dsp:nvSpPr>
        <dsp:cNvPr id="0" name=""/>
        <dsp:cNvSpPr/>
      </dsp:nvSpPr>
      <dsp:spPr>
        <a:xfrm>
          <a:off x="0" y="1389257"/>
          <a:ext cx="5601809" cy="4176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57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  <a:latin typeface="Bahnschrift SemiBold"/>
            </a:rPr>
            <a:t>Сбор идей.</a:t>
          </a:r>
          <a:endParaRPr lang="ru-RU" sz="1800" kern="1200" dirty="0">
            <a:solidFill>
              <a:schemeClr val="bg1"/>
            </a:solidFill>
            <a:latin typeface="Bahnschrift SemiBold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  <a:latin typeface="Bahnschrift SemiBold"/>
            </a:rPr>
            <a:t>Отбор топ-5 лучших идей проводится каждым штабом по своему направлению.</a:t>
          </a:r>
          <a:endParaRPr lang="ru-RU" sz="1800" kern="1200" dirty="0">
            <a:solidFill>
              <a:schemeClr val="bg1"/>
            </a:solidFill>
            <a:latin typeface="Bahnschrift SemiBold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  <a:latin typeface="Bahnschrift SemiBold"/>
            </a:rPr>
            <a:t>Презентация авторами проектов и перспективных региональных брендов членам Правительства, экспертам, институтам развития, деловым объединениям, входящим в состав регионального Оргкомитета, отобранными штабами оргкомитета по направлениям.</a:t>
          </a:r>
          <a:endParaRPr lang="ru-RU" sz="1800" kern="1200" dirty="0">
            <a:solidFill>
              <a:schemeClr val="bg1"/>
            </a:solidFill>
            <a:latin typeface="Bahnschrift SemiBold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  <a:latin typeface="Bahnschrift SemiBold"/>
            </a:rPr>
            <a:t>Выявление и определение победителей идей по каждому направлению и перспективных брендов. </a:t>
          </a:r>
          <a:endParaRPr lang="ru-RU" sz="1800" kern="1200" dirty="0">
            <a:solidFill>
              <a:schemeClr val="bg1"/>
            </a:solidFill>
            <a:latin typeface="Bahnschrift SemiBold"/>
          </a:endParaRPr>
        </a:p>
        <a:p>
          <a:pPr marL="171450" lvl="1" indent="-171450" algn="l" defTabSz="8001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solidFill>
                <a:schemeClr val="bg1"/>
              </a:solidFill>
              <a:latin typeface="Bahnschrift SemiBold"/>
            </a:rPr>
            <a:t>Торжественное чествование региональных победителей.</a:t>
          </a:r>
          <a:endParaRPr lang="ru-RU" sz="1800" kern="1200" dirty="0">
            <a:solidFill>
              <a:schemeClr val="bg1"/>
            </a:solidFill>
            <a:latin typeface="Bahnschrift SemiBold"/>
          </a:endParaRPr>
        </a:p>
      </dsp:txBody>
      <dsp:txXfrm>
        <a:off x="0" y="1389257"/>
        <a:ext cx="5601809" cy="41765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88D30-A32B-44C7-B5E3-B94AAC1359D4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BA0F7-9774-47EF-A411-BC47EDAD4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12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9F9F5-4F6F-49B0-A826-CECE1B22C1D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4148A-9C56-47FA-A05A-BD9EE6360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9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55058-3E0F-4702-B31D-EBFC81CBC71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13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48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2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4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93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0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2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54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10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44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84880-4893-4427-9818-C09E1530A207}" type="datetimeFigureOut">
              <a:rPr lang="ru-RU" smtClean="0"/>
              <a:t>06.08.2024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912D3-947E-4664-BDA5-F92A9A07E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82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6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10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1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image" Target="../media/image20.png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297803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087" y="-1"/>
            <a:ext cx="4837913" cy="6857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504" y="331105"/>
            <a:ext cx="3580582" cy="723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13001" y="2803277"/>
            <a:ext cx="838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ФОРУМ ОБЩЕСТВЕННЫХ ИНИЦИАТИВ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«СИЛЬНЫЕ ИДЕИ ДЛЯ СТРАНЫ»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2651" y="5888551"/>
            <a:ext cx="511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экономического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развития </a:t>
            </a: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инвестиционной политики </a:t>
            </a: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Республики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22386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737" y="236108"/>
            <a:ext cx="9229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РЕГИОНАЛЬНЫХ БРЕНДОВ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754" r="9723"/>
          <a:stretch/>
        </p:blipFill>
        <p:spPr>
          <a:xfrm>
            <a:off x="158953" y="1029811"/>
            <a:ext cx="4650019" cy="46252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-25910"/>
          <a:stretch/>
        </p:blipFill>
        <p:spPr>
          <a:xfrm>
            <a:off x="5081163" y="1041211"/>
            <a:ext cx="4590535" cy="5810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81D90F-DFA8-4F33-879B-0264D77C9A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2"/>
          <a:stretch/>
        </p:blipFill>
        <p:spPr>
          <a:xfrm>
            <a:off x="78697" y="88556"/>
            <a:ext cx="491401" cy="6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1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500" y="-216568"/>
            <a:ext cx="102876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168" y="263587"/>
            <a:ext cx="942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РЕСПУБЛИКА БАШКОРТОСТАН В </a:t>
            </a: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ФОРУМЕ </a:t>
            </a:r>
            <a:b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«СИЛЬНЫЕ </a:t>
            </a:r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ИДЕИ ДЛЯ НОВОГО ВРЕМЕНИ»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69861338"/>
              </p:ext>
            </p:extLst>
          </p:nvPr>
        </p:nvGraphicFramePr>
        <p:xfrm>
          <a:off x="1159080" y="1182772"/>
          <a:ext cx="7813633" cy="718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405196311"/>
              </p:ext>
            </p:extLst>
          </p:nvPr>
        </p:nvGraphicFramePr>
        <p:xfrm>
          <a:off x="1183690" y="2005641"/>
          <a:ext cx="7812349" cy="115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159080" y="3245737"/>
            <a:ext cx="7787231" cy="960597"/>
          </a:xfrm>
          <a:prstGeom prst="roundRect">
            <a:avLst/>
          </a:prstGeom>
          <a:solidFill>
            <a:srgbClr val="F4BC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7051608" y="3249457"/>
            <a:ext cx="2764741" cy="400110"/>
          </a:xfrm>
          <a:prstGeom prst="rect">
            <a:avLst/>
          </a:prstGeom>
          <a:solidFill>
            <a:srgbClr val="E9893B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2023</a:t>
            </a:r>
            <a:r>
              <a:rPr lang="en-US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 – </a:t>
            </a:r>
            <a:r>
              <a:rPr lang="ru-RU" sz="20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2233 заявок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7065413" y="3788599"/>
            <a:ext cx="2764741" cy="439944"/>
          </a:xfrm>
          <a:prstGeom prst="flowChartProcess">
            <a:avLst/>
          </a:prstGeom>
          <a:solidFill>
            <a:srgbClr val="E9893B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г. </a:t>
            </a:r>
            <a:r>
              <a:rPr lang="ru-RU" sz="20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</a:t>
            </a:r>
            <a:r>
              <a:rPr lang="en-US" sz="20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3705 заявок </a:t>
            </a:r>
            <a:endParaRPr lang="ru-RU" sz="20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070" y="3342795"/>
            <a:ext cx="71021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B2A5E"/>
                </a:solidFill>
              </a:rPr>
              <a:t>БАШКОРТОСТАН ЛИДЕР СРЕДИ РЕГИОНОВ </a:t>
            </a:r>
            <a:br>
              <a:rPr lang="ru-RU" sz="2300" b="1" dirty="0" smtClean="0">
                <a:solidFill>
                  <a:srgbClr val="0B2A5E"/>
                </a:solidFill>
              </a:rPr>
            </a:br>
            <a:r>
              <a:rPr lang="ru-RU" sz="2300" b="1" dirty="0" smtClean="0">
                <a:solidFill>
                  <a:srgbClr val="0B2A5E"/>
                </a:solidFill>
              </a:rPr>
              <a:t>ПО КОЛИЧЕСТВУ ИДЕЙ В 2023 И 2024 ГОДУ</a:t>
            </a:r>
            <a:endParaRPr lang="ru-RU" sz="2300" b="1" dirty="0">
              <a:solidFill>
                <a:srgbClr val="0B2A5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089" y="4412537"/>
            <a:ext cx="3070106" cy="23256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532" y="4402546"/>
            <a:ext cx="1814487" cy="23314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5295" y="4422902"/>
            <a:ext cx="3100211" cy="231524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B81D90F-DFA8-4F33-879B-0264D77C9A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2"/>
          <a:stretch/>
        </p:blipFill>
        <p:spPr>
          <a:xfrm>
            <a:off x="9379275" y="82252"/>
            <a:ext cx="491401" cy="695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" y="52855"/>
            <a:ext cx="779731" cy="7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7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209" y="291177"/>
            <a:ext cx="1190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ЦЕЛИ И ЗАДАЧИ РЕГИОНАЛЬНОГО ФОРУМА</a:t>
            </a:r>
            <a:endParaRPr lang="ru-RU" sz="2400" b="1" dirty="0">
              <a:solidFill>
                <a:schemeClr val="bg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206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4179" y="219075"/>
            <a:ext cx="507307" cy="722912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81583071"/>
              </p:ext>
            </p:extLst>
          </p:nvPr>
        </p:nvGraphicFramePr>
        <p:xfrm>
          <a:off x="821486" y="1192288"/>
          <a:ext cx="7957726" cy="1796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30726557"/>
              </p:ext>
            </p:extLst>
          </p:nvPr>
        </p:nvGraphicFramePr>
        <p:xfrm>
          <a:off x="821485" y="3239514"/>
          <a:ext cx="7425869" cy="319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1714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91" y="1300395"/>
            <a:ext cx="4221608" cy="17972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153" y="23400"/>
            <a:ext cx="11903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ДЕЯТЕЛЬНОСТЬ ОРГАНИЗАЦИОННОГО КОМИТЕТА </a:t>
            </a: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РЕСПУБЛИКИ </a:t>
            </a:r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БАШКОРТОСТАН </a:t>
            </a: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ПО </a:t>
            </a:r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ПОДГОТОВКЕ </a:t>
            </a: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УЧАСТИЮ </a:t>
            </a:r>
            <a:r>
              <a:rPr lang="ru-RU" sz="2400" b="1" dirty="0" smtClean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 ФОРУМЕ «СИЛЬНЫЕ ИДЕИ ДЛЯ СТРАНЫ» </a:t>
            </a:r>
            <a:endParaRPr lang="ru-RU" sz="2400" b="1" dirty="0">
              <a:solidFill>
                <a:schemeClr val="bg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98500" y="1368172"/>
            <a:ext cx="4289551" cy="1661652"/>
          </a:xfrm>
          <a:prstGeom prst="homePlate">
            <a:avLst/>
          </a:prstGeom>
          <a:solidFill>
            <a:schemeClr val="bg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Распоряжение Правительства </a:t>
            </a:r>
            <a:endParaRPr lang="ru-RU" sz="1600" b="1" dirty="0" smtClean="0">
              <a:solidFill>
                <a:srgbClr val="0B2A5E"/>
              </a:solidFill>
              <a:latin typeface="Bahnschrift SemiBold" panose="020B0502040204020203" pitchFamily="34" charset="0"/>
            </a:endParaRPr>
          </a:p>
          <a:p>
            <a:pPr lvl="0"/>
            <a:r>
              <a:rPr lang="ru-RU" sz="1600" b="1" dirty="0" smtClean="0">
                <a:solidFill>
                  <a:srgbClr val="0B2A5E"/>
                </a:solidFill>
                <a:latin typeface="Bahnschrift SemiBold" panose="020B0502040204020203" pitchFamily="34" charset="0"/>
              </a:rPr>
              <a:t>Республики </a:t>
            </a:r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Башкортостан </a:t>
            </a:r>
            <a:endParaRPr lang="ru-RU" sz="1600" b="1" dirty="0" smtClean="0">
              <a:solidFill>
                <a:srgbClr val="0B2A5E"/>
              </a:solidFill>
              <a:latin typeface="Bahnschrift SemiBold" panose="020B0502040204020203" pitchFamily="34" charset="0"/>
            </a:endParaRPr>
          </a:p>
          <a:p>
            <a:pPr lvl="0"/>
            <a:r>
              <a:rPr lang="ru-RU" sz="1600" b="1" dirty="0" smtClean="0">
                <a:solidFill>
                  <a:srgbClr val="0B2A5E"/>
                </a:solidFill>
                <a:latin typeface="Bahnschrift SemiBold" panose="020B0502040204020203" pitchFamily="34" charset="0"/>
              </a:rPr>
              <a:t>от </a:t>
            </a:r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14 апреля 2023 года № </a:t>
            </a:r>
            <a:r>
              <a:rPr lang="ru-RU" sz="1600" b="1" dirty="0" smtClean="0">
                <a:solidFill>
                  <a:srgbClr val="0B2A5E"/>
                </a:solidFill>
                <a:latin typeface="Bahnschrift SemiBold" panose="020B0502040204020203" pitchFamily="34" charset="0"/>
              </a:rPr>
              <a:t>347-р</a:t>
            </a:r>
            <a:endParaRPr lang="ru-RU" sz="1600" b="1" dirty="0">
              <a:solidFill>
                <a:srgbClr val="0B2A5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626499" y="3220902"/>
            <a:ext cx="4188859" cy="1786103"/>
          </a:xfrm>
          <a:prstGeom prst="homePlate">
            <a:avLst/>
          </a:prstGeom>
          <a:solidFill>
            <a:srgbClr val="E77F3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13"/>
          <p:cNvSpPr/>
          <p:nvPr/>
        </p:nvSpPr>
        <p:spPr>
          <a:xfrm>
            <a:off x="4300678" y="1423696"/>
            <a:ext cx="5548080" cy="1525298"/>
          </a:xfrm>
          <a:prstGeom prst="chevron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организационного комитета </a:t>
            </a:r>
          </a:p>
          <a:p>
            <a:pPr lvl="0"/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 </a:t>
            </a:r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подготовке </a:t>
            </a: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участию в форуме </a:t>
            </a: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председательством Премьер-министра </a:t>
            </a: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</a:t>
            </a:r>
          </a:p>
          <a:p>
            <a:pPr lvl="0"/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 </a:t>
            </a: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А.Г</a:t>
            </a:r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Назарова </a:t>
            </a:r>
            <a:endParaRPr lang="ru-RU" sz="1400" dirty="0" smtClean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Штабы по направлениям Форума</a:t>
            </a:r>
            <a:r>
              <a:rPr lang="ru-RU" sz="16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ашивка 14"/>
          <p:cNvSpPr/>
          <p:nvPr/>
        </p:nvSpPr>
        <p:spPr>
          <a:xfrm>
            <a:off x="4181383" y="3295006"/>
            <a:ext cx="5712161" cy="1625119"/>
          </a:xfrm>
          <a:prstGeom prst="chevron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45527" y="3415067"/>
            <a:ext cx="4589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обеспечения деятельности и взаимодействия органов государственной власти Республики Башкортостан, органов местного самоуправления Республики Башкортостан и </a:t>
            </a: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организаций, </a:t>
            </a:r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участвующих </a:t>
            </a: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подготовке и ежегодном проведении форума «Сильные идеи для </a:t>
            </a:r>
            <a:r>
              <a:rPr lang="ru-RU" sz="1400" dirty="0" smtClean="0">
                <a:solidFill>
                  <a:srgbClr val="0B2A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страны»</a:t>
            </a:r>
            <a:endParaRPr lang="ru-RU" sz="1400" dirty="0">
              <a:solidFill>
                <a:srgbClr val="0B2A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284584" y="3258473"/>
            <a:ext cx="4303467" cy="1661652"/>
          </a:xfrm>
          <a:prstGeom prst="homePlate">
            <a:avLst/>
          </a:prstGeom>
          <a:solidFill>
            <a:schemeClr val="bg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343" y="3572868"/>
            <a:ext cx="3753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Постановление Правительства </a:t>
            </a:r>
            <a:b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</a:br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Республики Башкортостан </a:t>
            </a:r>
            <a:b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</a:br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от 1 февраля 2024 года № 21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0996" y="5321400"/>
            <a:ext cx="6863722" cy="600213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                </a:t>
            </a:r>
          </a:p>
          <a:p>
            <a:r>
              <a:rPr lang="ru-RU" sz="1600" b="1" dirty="0" smtClean="0">
                <a:solidFill>
                  <a:srgbClr val="0B2A5E"/>
                </a:solidFill>
                <a:latin typeface="Bahnschrift SemiBold" panose="020B0502040204020203" pitchFamily="34" charset="0"/>
              </a:rPr>
              <a:t>Информационная кампания по </a:t>
            </a:r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освещению мероприятий форума: </a:t>
            </a:r>
            <a:r>
              <a:rPr lang="ru-RU" sz="1600" b="1" dirty="0" smtClean="0">
                <a:solidFill>
                  <a:srgbClr val="0B2A5E"/>
                </a:solidFill>
                <a:latin typeface="Bahnschrift SemiBold" panose="020B0502040204020203" pitchFamily="34" charset="0"/>
              </a:rPr>
              <a:t>телевидение</a:t>
            </a:r>
            <a:r>
              <a:rPr lang="ru-RU" sz="1600" b="1" dirty="0">
                <a:solidFill>
                  <a:srgbClr val="0B2A5E"/>
                </a:solidFill>
                <a:latin typeface="Bahnschrift SemiBold" panose="020B0502040204020203" pitchFamily="34" charset="0"/>
              </a:rPr>
              <a:t>, официальные сайты, социальные </a:t>
            </a:r>
            <a:r>
              <a:rPr lang="ru-RU" sz="1600" b="1" dirty="0" smtClean="0">
                <a:solidFill>
                  <a:srgbClr val="0B2A5E"/>
                </a:solidFill>
                <a:latin typeface="Bahnschrift SemiBold" panose="020B0502040204020203" pitchFamily="34" charset="0"/>
              </a:rPr>
              <a:t>сети.</a:t>
            </a:r>
            <a:endParaRPr lang="ru-RU" sz="1600" b="1" dirty="0">
              <a:solidFill>
                <a:srgbClr val="0B2A5E"/>
              </a:solidFill>
              <a:latin typeface="Bahnschrift SemiBold" panose="020B0502040204020203" pitchFamily="34" charset="0"/>
            </a:endParaRPr>
          </a:p>
          <a:p>
            <a:r>
              <a:rPr lang="ru-RU" sz="1200" b="1" i="1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                             </a:t>
            </a:r>
            <a:endParaRPr lang="ru-RU" sz="1200" b="1" i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076" name="Picture 4" descr="Рупор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4412">
            <a:off x="6783143" y="5111117"/>
            <a:ext cx="847246" cy="84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206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846" y="58047"/>
            <a:ext cx="507307" cy="7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13" name="AutoShape 2" descr="blob:https://web.whatsapp.com/ec5e9e9c-277a-4570-b0f3-2dc48d18462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14"/>
            <a:ext cx="779731" cy="77973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856741" y="1038986"/>
            <a:ext cx="2828143" cy="150920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B2A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3248" y="1539080"/>
            <a:ext cx="263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B2A5E"/>
                </a:solidFill>
                <a:latin typeface="Bahnschrift SemiBold"/>
              </a:rPr>
              <a:t>РАБОТА РЕГИОНАЛЬНОГО ОРГКОМИТЕТА И ШТАБОВ</a:t>
            </a:r>
            <a:endParaRPr lang="ru-RU" sz="1400" b="1" dirty="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4625" y="3369692"/>
            <a:ext cx="2261867" cy="1145220"/>
          </a:xfrm>
          <a:prstGeom prst="rect">
            <a:avLst/>
          </a:prstGeom>
          <a:solidFill>
            <a:schemeClr val="bg1"/>
          </a:solidFill>
          <a:ln w="38100">
            <a:solidFill>
              <a:srgbClr val="0B2A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522909" y="3369692"/>
            <a:ext cx="2489910" cy="1145220"/>
          </a:xfrm>
          <a:prstGeom prst="rect">
            <a:avLst/>
          </a:prstGeom>
          <a:solidFill>
            <a:schemeClr val="bg1"/>
          </a:solidFill>
          <a:ln w="38100">
            <a:solidFill>
              <a:srgbClr val="0B2A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81000" y="3369692"/>
            <a:ext cx="2260539" cy="1145220"/>
          </a:xfrm>
          <a:prstGeom prst="rect">
            <a:avLst/>
          </a:prstGeom>
          <a:solidFill>
            <a:schemeClr val="bg1"/>
          </a:solidFill>
          <a:ln w="38100">
            <a:solidFill>
              <a:srgbClr val="0B2A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221576" y="5166109"/>
            <a:ext cx="2139518" cy="1145220"/>
          </a:xfrm>
          <a:prstGeom prst="rect">
            <a:avLst/>
          </a:prstGeom>
          <a:solidFill>
            <a:schemeClr val="bg1"/>
          </a:solidFill>
          <a:ln w="38100">
            <a:solidFill>
              <a:srgbClr val="0B2A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B2A5E"/>
              </a:solidFill>
              <a:latin typeface="Bahnschrift SemiBold"/>
            </a:endParaRPr>
          </a:p>
          <a:p>
            <a:pPr algn="ctr"/>
            <a:endParaRPr lang="ru-RU" sz="1400" dirty="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217437" y="5162833"/>
            <a:ext cx="2139518" cy="1145220"/>
          </a:xfrm>
          <a:prstGeom prst="rect">
            <a:avLst/>
          </a:prstGeom>
          <a:solidFill>
            <a:schemeClr val="bg1"/>
          </a:solidFill>
          <a:ln w="38100">
            <a:solidFill>
              <a:srgbClr val="0B2A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39" y="3604382"/>
            <a:ext cx="2588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ПОПУЛЯРИЗАЦИОННАЯ </a:t>
            </a:r>
            <a:br>
              <a:rPr lang="ru-RU" sz="1400" dirty="0" smtClean="0">
                <a:solidFill>
                  <a:srgbClr val="0B2A5E"/>
                </a:solidFill>
                <a:latin typeface="Bahnschrift SemiBold"/>
              </a:rPr>
            </a:b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РАБОТА ПО СБОРУ ИДЕЙ </a:t>
            </a:r>
            <a:br>
              <a:rPr lang="ru-RU" sz="1400" dirty="0" smtClean="0">
                <a:solidFill>
                  <a:srgbClr val="0B2A5E"/>
                </a:solidFill>
                <a:latin typeface="Bahnschrift SemiBold"/>
              </a:rPr>
            </a:b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НА КРАУДПЛАТФОРМЕ</a:t>
            </a:r>
            <a:endParaRPr lang="ru-RU" sz="1400" dirty="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73673" y="3678275"/>
            <a:ext cx="258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ТАКТИЧЕСКАЯ ОТРАБОТКА ЦЕЛЕВОЙ АУДИТОРИЙ</a:t>
            </a:r>
            <a:endParaRPr lang="ru-RU" sz="1400" dirty="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20197" y="3621374"/>
            <a:ext cx="2588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СТРАТЕГИЧЕСКИЕ СЕССИИ</a:t>
            </a:r>
            <a:r>
              <a:rPr lang="ru-RU" sz="1400" dirty="0">
                <a:solidFill>
                  <a:srgbClr val="0B2A5E"/>
                </a:solidFill>
                <a:latin typeface="Bahnschrift SemiBold"/>
              </a:rPr>
              <a:t> </a:t>
            </a: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/>
            </a:r>
            <a:br>
              <a:rPr lang="ru-RU" sz="1400" dirty="0" smtClean="0">
                <a:solidFill>
                  <a:srgbClr val="0B2A5E"/>
                </a:solidFill>
                <a:latin typeface="Bahnschrift SemiBold"/>
              </a:rPr>
            </a:b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В ЦЕЛЯХ ЭКСПЕРТИЗЫ </a:t>
            </a:r>
            <a:br>
              <a:rPr lang="ru-RU" sz="1400" dirty="0" smtClean="0">
                <a:solidFill>
                  <a:srgbClr val="0B2A5E"/>
                </a:solidFill>
                <a:latin typeface="Bahnschrift SemiBold"/>
              </a:rPr>
            </a:b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И ОТБОРА ИДЕЙ</a:t>
            </a:r>
            <a:endParaRPr lang="ru-RU" sz="1400" dirty="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7144" y="5508887"/>
            <a:ext cx="258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ВЫЯВЛЕНИЕ </a:t>
            </a:r>
            <a:br>
              <a:rPr lang="ru-RU" sz="1400" dirty="0" smtClean="0">
                <a:solidFill>
                  <a:srgbClr val="0B2A5E"/>
                </a:solidFill>
                <a:latin typeface="Bahnschrift SemiBold"/>
              </a:rPr>
            </a:b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ЛУЧШИХ ИДЕЙ</a:t>
            </a:r>
            <a:endParaRPr lang="ru-RU" sz="1400" dirty="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13556" y="5366111"/>
            <a:ext cx="2588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КУРАТОРСТВО </a:t>
            </a:r>
            <a:br>
              <a:rPr lang="ru-RU" sz="1400" dirty="0" smtClean="0">
                <a:solidFill>
                  <a:srgbClr val="0B2A5E"/>
                </a:solidFill>
                <a:latin typeface="Bahnschrift SemiBold"/>
              </a:rPr>
            </a:b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И СОПРОВОЖДЕНИЕ </a:t>
            </a:r>
            <a:br>
              <a:rPr lang="ru-RU" sz="1400" dirty="0" smtClean="0">
                <a:solidFill>
                  <a:srgbClr val="0B2A5E"/>
                </a:solidFill>
                <a:latin typeface="Bahnschrift SemiBold"/>
              </a:rPr>
            </a:br>
            <a:r>
              <a:rPr lang="ru-RU" sz="1400" dirty="0" smtClean="0">
                <a:solidFill>
                  <a:srgbClr val="0B2A5E"/>
                </a:solidFill>
                <a:latin typeface="Bahnschrift SemiBold"/>
              </a:rPr>
              <a:t>АВТОРОВ ИДЕЙ </a:t>
            </a:r>
            <a:endParaRPr lang="ru-RU" sz="1400" dirty="0">
              <a:solidFill>
                <a:srgbClr val="0B2A5E"/>
              </a:solidFill>
              <a:latin typeface="Bahnschrift SemiBold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3618" y="106510"/>
            <a:ext cx="8748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 SemiBold"/>
              </a:rPr>
              <a:t>РАБОТА РЕГИОНАЛЬНОГО ОРГАНИЗАЦИОННОГО КОМИТЕТА И ШТАБОВ РЕСПУБЛИКИ БАШКОРТОСТАН </a:t>
            </a:r>
            <a:endParaRPr lang="ru-RU" sz="2400" b="1" dirty="0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88" y="2711837"/>
            <a:ext cx="73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95755" y="2734953"/>
            <a:ext cx="73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81000" y="2769025"/>
            <a:ext cx="73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13847" y="4521779"/>
            <a:ext cx="73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17437" y="4549204"/>
            <a:ext cx="73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02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43891" cy="68580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23958571"/>
              </p:ext>
            </p:extLst>
          </p:nvPr>
        </p:nvGraphicFramePr>
        <p:xfrm>
          <a:off x="58672" y="1067847"/>
          <a:ext cx="5601810" cy="575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1385" y="110990"/>
            <a:ext cx="1190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chemeClr val="bg1"/>
                </a:solidFill>
                <a:latin typeface="Bahnschrift SemiBold"/>
              </a:rPr>
              <a:t>ЭТАПЫ РЕГИОНАЛЬНЫЙ ФОРУМ ОБЩЕСТВЕННЫХ </a:t>
            </a:r>
            <a:br>
              <a:rPr lang="ru-RU" sz="2400" b="1" dirty="0" smtClean="0">
                <a:solidFill>
                  <a:schemeClr val="bg1"/>
                </a:solidFill>
                <a:latin typeface="Bahnschrift SemiBold"/>
              </a:rPr>
            </a:br>
            <a:r>
              <a:rPr lang="ru-RU" sz="2400" b="1" dirty="0" smtClean="0">
                <a:solidFill>
                  <a:schemeClr val="bg1"/>
                </a:solidFill>
                <a:latin typeface="Bahnschrift SemiBold"/>
              </a:rPr>
              <a:t>ИНИЦИАТИВ «СИЛЬНЫЕ ИДЕИ ДЛЯ СТРАНЫ»</a:t>
            </a:r>
            <a:endParaRPr lang="ru-RU" sz="2400" b="1" dirty="0">
              <a:solidFill>
                <a:schemeClr val="bg1"/>
              </a:solidFill>
              <a:latin typeface="Bahnschrift SemiBold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206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4179" y="219075"/>
            <a:ext cx="507307" cy="722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8071" y="982641"/>
            <a:ext cx="3065115" cy="1946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6228" y="4564108"/>
            <a:ext cx="3106958" cy="20719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410284" y="2355084"/>
            <a:ext cx="2622862" cy="26154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430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1616" y="75830"/>
            <a:ext cx="10530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II</a:t>
            </a:r>
            <a:r>
              <a:rPr lang="ru-RU"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 РЕГИОНАЛЬНЫЙ ФОРУМ ОБЩЕСТВЕННЫХ ИНИЦИАТИВ </a:t>
            </a:r>
            <a:r>
              <a:rPr lang="ru-RU" sz="2400" b="1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СИЛЬНЫЕ ИДЕИ ДЛЯ СТРАНЫ» </a:t>
            </a:r>
            <a:endParaRPr lang="ru-RU" sz="2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7474" y="1107969"/>
            <a:ext cx="348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ДЕЛОВАЯ ПРОГРАММА ФОРУМА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9693" y="15385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1. «Качество жизни населения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Эффективный труд и образование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9693" y="21680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2. «Развитие экономики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предпринимательства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6673" y="2831140"/>
            <a:ext cx="3199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3. «Эффективное государство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7840" y="3277519"/>
            <a:ext cx="3090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4. «Пространство для жизни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7840" y="36256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5. «Технологическое развитие</a:t>
            </a:r>
          </a:p>
          <a:p>
            <a:r>
              <a:rPr lang="ru-RU" dirty="0">
                <a:solidFill>
                  <a:schemeClr val="bg1"/>
                </a:solidFill>
              </a:rPr>
              <a:t>и Экономика данных и цифровые решения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6673" y="4209099"/>
            <a:ext cx="293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6. «Региональные бренды»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7474" y="6314762"/>
            <a:ext cx="3584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УЧАСТИЕ ПРИНЯЛИ </a:t>
            </a:r>
            <a:r>
              <a:rPr lang="ru-RU" sz="2000" b="1" dirty="0">
                <a:solidFill>
                  <a:schemeClr val="bg1"/>
                </a:solidFill>
              </a:rPr>
              <a:t>600</a:t>
            </a:r>
            <a:r>
              <a:rPr lang="ru-RU" b="1" dirty="0">
                <a:solidFill>
                  <a:schemeClr val="bg1"/>
                </a:solidFill>
              </a:rPr>
              <a:t> ЧЕЛОВЕК </a:t>
            </a:r>
          </a:p>
        </p:txBody>
      </p:sp>
      <p:sp>
        <p:nvSpPr>
          <p:cNvPr id="25" name="Шестиугольник 24"/>
          <p:cNvSpPr/>
          <p:nvPr/>
        </p:nvSpPr>
        <p:spPr>
          <a:xfrm>
            <a:off x="6027673" y="799275"/>
            <a:ext cx="3292438" cy="2611049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8827792" y="2263645"/>
            <a:ext cx="3239264" cy="2569576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5937041" y="3532390"/>
            <a:ext cx="3309782" cy="2682723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4591627"/>
            <a:ext cx="56995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7474" y="4607900"/>
            <a:ext cx="74838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идея «Автоматизированный мониторинг водных объектов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>
                <a:solidFill>
                  <a:schemeClr val="bg1"/>
                </a:solidFill>
              </a:rPr>
              <a:t>озера, реки)»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(Самарская область);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идея </a:t>
            </a:r>
            <a:r>
              <a:rPr lang="ru-RU" sz="1400" dirty="0">
                <a:solidFill>
                  <a:schemeClr val="bg1"/>
                </a:solidFill>
              </a:rPr>
              <a:t>«Государственная программа развития социальный франшиз»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(ХМАО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Югра);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идея «Игровое </a:t>
            </a:r>
            <a:r>
              <a:rPr lang="ru-RU" sz="1400" dirty="0">
                <a:solidFill>
                  <a:schemeClr val="bg1"/>
                </a:solidFill>
              </a:rPr>
              <a:t>будущее: разработка и внедрение игр для образовательных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и </a:t>
            </a:r>
            <a:r>
              <a:rPr lang="ru-RU" sz="1400" dirty="0">
                <a:solidFill>
                  <a:schemeClr val="bg1"/>
                </a:solidFill>
              </a:rPr>
              <a:t>медицинских целей в РФ»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 (г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ru-RU" sz="1400" dirty="0" smtClean="0">
                <a:solidFill>
                  <a:schemeClr val="bg1"/>
                </a:solidFill>
              </a:rPr>
              <a:t>Москва).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81D90F-DFA8-4F33-879B-0264D77C9A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2"/>
          <a:stretch/>
        </p:blipFill>
        <p:spPr>
          <a:xfrm>
            <a:off x="120904" y="147601"/>
            <a:ext cx="491401" cy="6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5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2646272" y="-243304"/>
            <a:ext cx="102876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390" y="204614"/>
            <a:ext cx="9229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АВТОРОВ РЕСПУБЛИКАНСКИХ ИДЕЙ ФОРУМА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3200" b="1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70526126"/>
              </p:ext>
            </p:extLst>
          </p:nvPr>
        </p:nvGraphicFramePr>
        <p:xfrm>
          <a:off x="2087362" y="3294804"/>
          <a:ext cx="3669837" cy="1018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29764718"/>
              </p:ext>
            </p:extLst>
          </p:nvPr>
        </p:nvGraphicFramePr>
        <p:xfrm>
          <a:off x="1247627" y="2946576"/>
          <a:ext cx="6874373" cy="139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50669" y="1271356"/>
            <a:ext cx="9037436" cy="741502"/>
          </a:xfrm>
          <a:prstGeom prst="roundRect">
            <a:avLst/>
          </a:prstGeom>
          <a:solidFill>
            <a:srgbClr val="EFB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                          Сертификат </a:t>
            </a:r>
            <a:r>
              <a:rPr lang="ru-RU" b="1" dirty="0">
                <a:solidFill>
                  <a:schemeClr val="tx1"/>
                </a:solidFill>
                <a:latin typeface="Bahnschrift SemiBold" panose="020B0502040204020203"/>
              </a:rPr>
              <a:t>победителя на сумму 500 тысяч </a:t>
            </a:r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рублей</a:t>
            </a:r>
            <a:endParaRPr lang="ru-RU" b="1" dirty="0">
              <a:solidFill>
                <a:schemeClr val="tx1"/>
              </a:solidFill>
              <a:latin typeface="Bahnschrift SemiBold" panose="020B0502040204020203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0669" y="2331766"/>
            <a:ext cx="9037436" cy="832894"/>
          </a:xfrm>
          <a:prstGeom prst="roundRect">
            <a:avLst/>
          </a:prstGeom>
          <a:solidFill>
            <a:srgbClr val="EFB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                          Содействие в </a:t>
            </a:r>
            <a:r>
              <a:rPr lang="ru-RU" b="1" dirty="0">
                <a:solidFill>
                  <a:schemeClr val="tx1"/>
                </a:solidFill>
                <a:latin typeface="Bahnschrift SemiBold" panose="020B0502040204020203"/>
              </a:rPr>
              <a:t>включении инвестиционного проекта </a:t>
            </a:r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</a:br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                          в Перечень </a:t>
            </a:r>
            <a:r>
              <a:rPr lang="ru-RU" b="1" dirty="0">
                <a:solidFill>
                  <a:schemeClr val="tx1"/>
                </a:solidFill>
                <a:latin typeface="Bahnschrift SemiBold" panose="020B0502040204020203"/>
              </a:rPr>
              <a:t>приоритетных инвестиционных </a:t>
            </a:r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проектов</a:t>
            </a:r>
          </a:p>
          <a:p>
            <a:pPr lvl="0"/>
            <a:r>
              <a:rPr lang="ru-RU" b="1" dirty="0">
                <a:solidFill>
                  <a:schemeClr val="tx1"/>
                </a:solidFill>
                <a:latin typeface="Bahnschrift SemiBold" panose="020B0502040204020203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                         Республики Башкортостан </a:t>
            </a:r>
            <a:endParaRPr lang="ru-RU" b="1" dirty="0">
              <a:solidFill>
                <a:schemeClr val="tx1"/>
              </a:solidFill>
              <a:latin typeface="Bahnschrift SemiBold" panose="020B0502040204020203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0669" y="3513040"/>
            <a:ext cx="9037436" cy="688258"/>
          </a:xfrm>
          <a:prstGeom prst="roundRect">
            <a:avLst/>
          </a:prstGeom>
          <a:solidFill>
            <a:srgbClr val="EFB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                           Содействие в доработке, продвижении и сопровождении проекта</a:t>
            </a:r>
            <a:endParaRPr lang="ru-RU" b="1" dirty="0">
              <a:solidFill>
                <a:schemeClr val="tx1"/>
              </a:solidFill>
              <a:latin typeface="Bahnschrift SemiBold" panose="020B0502040204020203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0669" y="4808017"/>
            <a:ext cx="9037436" cy="1212413"/>
          </a:xfrm>
          <a:prstGeom prst="roundRect">
            <a:avLst/>
          </a:prstGeom>
          <a:solidFill>
            <a:srgbClr val="EFB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tx1"/>
                </a:solidFill>
                <a:latin typeface="Bahnschrift SemiBold" panose="020B0502040204020203"/>
              </a:rPr>
              <a:t>                          Консультационная поддержка, </a:t>
            </a:r>
            <a: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информирование </a:t>
            </a:r>
            <a:b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                          о возможных мерах поддержки согласно федеральному </a:t>
            </a:r>
            <a:b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                          и региональному законодательству </a:t>
            </a:r>
            <a:b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                          (в том числе </a:t>
            </a:r>
            <a:r>
              <a:rPr lang="ru-RU" b="1" dirty="0" err="1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грантовой</a:t>
            </a:r>
            <a:r>
              <a:rPr lang="ru-RU" b="1" dirty="0">
                <a:solidFill>
                  <a:schemeClr val="tx1"/>
                </a:solidFill>
                <a:latin typeface="Bahnschrift SemiBold" panose="020B0502040204020203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Bahnschrift SemiBold" panose="020B0502040204020203" pitchFamily="34" charset="0"/>
              </a:rPr>
              <a:t>поддержки)</a:t>
            </a:r>
            <a:endParaRPr lang="ru-RU" b="1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668" y="3292540"/>
            <a:ext cx="1143134" cy="1143134"/>
          </a:xfrm>
          <a:prstGeom prst="rect">
            <a:avLst/>
          </a:prstGeom>
        </p:spPr>
      </p:pic>
      <p:pic>
        <p:nvPicPr>
          <p:cNvPr id="4098" name="Picture 2" descr="Сертификат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9" y="98468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Запуск проекта 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7" y="215025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оворить 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7" y="476749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81D90F-DFA8-4F33-879B-0264D77C9A2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2"/>
          <a:stretch/>
        </p:blipFill>
        <p:spPr>
          <a:xfrm>
            <a:off x="58617" y="37147"/>
            <a:ext cx="491401" cy="6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4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0" y="0"/>
            <a:ext cx="224811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4506" y="123836"/>
            <a:ext cx="9795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ИДЕИ ФОРУМА В РЕСПУБЛИКЕ БАШКОРТОСТАН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43" y="725935"/>
            <a:ext cx="8686800" cy="136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Bahnschrift SemiBold"/>
              </a:rPr>
              <a:t>ИДЕЯ</a:t>
            </a:r>
            <a:r>
              <a:rPr lang="ru-RU" b="1" dirty="0" smtClean="0">
                <a:solidFill>
                  <a:schemeClr val="bg1"/>
                </a:solidFill>
                <a:latin typeface="Bahnschrift SemiBold"/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latin typeface="Bahnschrift SemiBold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Bahnschrift SemiBold"/>
              </a:rPr>
              <a:t>Введение на территории </a:t>
            </a:r>
            <a:r>
              <a:rPr lang="ru-RU" sz="2000" b="1" dirty="0" smtClean="0">
                <a:solidFill>
                  <a:schemeClr val="bg1"/>
                </a:solidFill>
                <a:latin typeface="Bahnschrift SemiBold"/>
              </a:rPr>
              <a:t>Республики </a:t>
            </a:r>
            <a:r>
              <a:rPr lang="ru-RU" sz="2000" b="1" dirty="0">
                <a:solidFill>
                  <a:schemeClr val="bg1"/>
                </a:solidFill>
                <a:latin typeface="Bahnschrift SemiBold"/>
              </a:rPr>
              <a:t>Башкортостан </a:t>
            </a:r>
            <a:r>
              <a:rPr lang="ru-RU" sz="2000" b="1" dirty="0" smtClean="0">
                <a:solidFill>
                  <a:schemeClr val="bg1"/>
                </a:solidFill>
                <a:latin typeface="Bahnschrift SemiBold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Bahnschrift SemiBold"/>
              </a:rPr>
            </a:br>
            <a:r>
              <a:rPr lang="ru-RU" sz="2000" b="1" dirty="0" smtClean="0">
                <a:solidFill>
                  <a:schemeClr val="bg1"/>
                </a:solidFill>
                <a:latin typeface="Bahnschrift SemiBold"/>
              </a:rPr>
              <a:t>системы </a:t>
            </a:r>
            <a:r>
              <a:rPr lang="ru-RU" sz="2000" b="1" dirty="0">
                <a:solidFill>
                  <a:schemeClr val="bg1"/>
                </a:solidFill>
                <a:latin typeface="Bahnschrift SemiBold"/>
              </a:rPr>
              <a:t>централизованного обеззараживания (обезвреживания) </a:t>
            </a:r>
            <a:endParaRPr lang="ru-RU" sz="2000" b="1" dirty="0" smtClean="0">
              <a:solidFill>
                <a:schemeClr val="bg1"/>
              </a:solidFill>
              <a:latin typeface="Bahnschrift SemiBold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Bahnschrift SemiBold"/>
              </a:rPr>
              <a:t>медицинских </a:t>
            </a:r>
            <a:r>
              <a:rPr lang="ru-RU" sz="2000" b="1" dirty="0">
                <a:solidFill>
                  <a:schemeClr val="bg1"/>
                </a:solidFill>
                <a:latin typeface="Bahnschrift SemiBold"/>
              </a:rPr>
              <a:t>отходов» </a:t>
            </a:r>
            <a:r>
              <a:rPr lang="ru-RU" b="1" dirty="0" smtClean="0">
                <a:solidFill>
                  <a:schemeClr val="bg1"/>
                </a:solidFill>
                <a:latin typeface="Bahnschrift SemiBold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Bahnschrift SemiBold"/>
              </a:rPr>
            </a:br>
            <a:r>
              <a:rPr lang="ru-RU" b="1" i="1" dirty="0" smtClean="0">
                <a:solidFill>
                  <a:schemeClr val="bg1"/>
                </a:solidFill>
                <a:latin typeface="Bahnschrift SemiBold"/>
              </a:rPr>
              <a:t>(вошла в ТОП-100 идей 2023 года и дипломат регионального конкурса)</a:t>
            </a:r>
            <a:endParaRPr lang="ru-RU" b="1" i="1" dirty="0">
              <a:solidFill>
                <a:schemeClr val="bg1"/>
              </a:solidFill>
              <a:latin typeface="Bahnschrift SemiBold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37" y="2406419"/>
            <a:ext cx="4147006" cy="24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0" y="2406419"/>
            <a:ext cx="4114910" cy="24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8899" y="4875454"/>
            <a:ext cx="875144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ервый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экозавод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централизованному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обеззараживанию медицинских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 </a:t>
            </a:r>
          </a:p>
          <a:p>
            <a:pPr lvl="0" algn="r"/>
            <a:endParaRPr lang="ru-RU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Стериум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Сервис» </a:t>
            </a:r>
            <a:endParaRPr lang="ru-RU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Башкортостан,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Иглинский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район, село 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Иглино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81D90F-DFA8-4F33-879B-0264D77C9A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12"/>
          <a:stretch/>
        </p:blipFill>
        <p:spPr>
          <a:xfrm>
            <a:off x="63105" y="43553"/>
            <a:ext cx="491401" cy="6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24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4C8AC406-0ACD-4B48-985A-788E37E50ADA}" vid="{119FF15E-4C4C-46FD-9B92-07EBD80F500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1428</TotalTime>
  <Words>444</Words>
  <Application>Microsoft Office PowerPoint</Application>
  <PresentationFormat>Широкоэкранный</PresentationFormat>
  <Paragraphs>81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 Unicode MS</vt:lpstr>
      <vt:lpstr>Arial</vt:lpstr>
      <vt:lpstr>Bahnschrift Condensed</vt:lpstr>
      <vt:lpstr>Bahnschrift SemiBold</vt:lpstr>
      <vt:lpstr>Calibri</vt:lpstr>
      <vt:lpstr>Calibri Light</vt:lpstr>
      <vt:lpstr>Century Gothic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НАГРАЖДЕНИЕ ПОБЕДИТЕЛЕЙ  II РЕГИОНАЛЬНОГО ФОРУМА ОБЩЕСТВЕННЫХ ИНИЦИАТИВ  «СИЛЬНЫЕ ИДЕИ ДЛЯ СТРАНЫ» </dc:title>
  <dc:creator>Янышева Яна Валерьевна</dc:creator>
  <cp:lastModifiedBy>Янышева Яна Валерьевна</cp:lastModifiedBy>
  <cp:revision>164</cp:revision>
  <cp:lastPrinted>2024-08-01T09:41:36Z</cp:lastPrinted>
  <dcterms:created xsi:type="dcterms:W3CDTF">2024-07-05T05:29:42Z</dcterms:created>
  <dcterms:modified xsi:type="dcterms:W3CDTF">2024-08-06T12:42:29Z</dcterms:modified>
</cp:coreProperties>
</file>