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"/>
  </p:notesMasterIdLst>
  <p:handoutMasterIdLst>
    <p:handoutMasterId r:id="rId7"/>
  </p:handoutMasterIdLst>
  <p:sldIdLst>
    <p:sldId id="1645" r:id="rId2"/>
    <p:sldId id="742" r:id="rId3"/>
    <p:sldId id="665" r:id="rId4"/>
    <p:sldId id="1646" r:id="rId5"/>
  </p:sldIdLst>
  <p:sldSz cx="12195175" cy="685958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p1" initials="u" lastIdx="1" clrIdx="0">
    <p:extLst>
      <p:ext uri="{19B8F6BF-5375-455C-9EA6-DF929625EA0E}">
        <p15:presenceInfo xmlns:p15="http://schemas.microsoft.com/office/powerpoint/2012/main" userId="usp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204D84"/>
    <a:srgbClr val="95B3D7"/>
    <a:srgbClr val="DCE6F2"/>
    <a:srgbClr val="E1BE6E"/>
    <a:srgbClr val="FFFFFF"/>
    <a:srgbClr val="00B050"/>
    <a:srgbClr val="FFFF93"/>
    <a:srgbClr val="E4C47B"/>
    <a:srgbClr val="FFB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6947" autoAdjust="0"/>
  </p:normalViewPr>
  <p:slideViewPr>
    <p:cSldViewPr>
      <p:cViewPr varScale="1">
        <p:scale>
          <a:sx n="91" d="100"/>
          <a:sy n="91" d="100"/>
        </p:scale>
        <p:origin x="451" y="-35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14.08.2024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14.08.2024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9EF2BC-B6F7-4028-B196-686589BE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C3BFF317-7170-432A-AB2D-9960BE89EECB}"/>
              </a:ext>
            </a:extLst>
          </p:cNvPr>
          <p:cNvSpPr txBox="1">
            <a:spLocks/>
          </p:cNvSpPr>
          <p:nvPr/>
        </p:nvSpPr>
        <p:spPr>
          <a:xfrm>
            <a:off x="191564" y="228209"/>
            <a:ext cx="11812046" cy="70625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1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6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ПОДХОД В ОРГАНИЗАЦИИ ПИТАНИЯ В СОЦИАЛЬНЫХ УЧРЕЖДЕНИЯХ </a:t>
            </a:r>
          </a:p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</a:p>
        </p:txBody>
      </p:sp>
      <p:sp>
        <p:nvSpPr>
          <p:cNvPr id="12" name="五边形 37">
            <a:extLst>
              <a:ext uri="{FF2B5EF4-FFF2-40B4-BE49-F238E27FC236}">
                <a16:creationId xmlns:a16="http://schemas.microsoft.com/office/drawing/2014/main" id="{FC9AADB1-1F1F-4571-97D3-F9C57F54B627}"/>
              </a:ext>
            </a:extLst>
          </p:cNvPr>
          <p:cNvSpPr/>
          <p:nvPr/>
        </p:nvSpPr>
        <p:spPr>
          <a:xfrm flipH="1">
            <a:off x="1597085" y="1817655"/>
            <a:ext cx="9988329" cy="87782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6DA4FE-F9B7-456F-A175-992E43735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4" y="5049696"/>
            <a:ext cx="1044393" cy="10443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A64A834-3CFD-4E1D-B7DB-AB3C12E6D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8" y="1547884"/>
            <a:ext cx="982850" cy="982850"/>
          </a:xfrm>
          <a:prstGeom prst="rect">
            <a:avLst/>
          </a:prstGeom>
        </p:spPr>
      </p:pic>
      <p:sp>
        <p:nvSpPr>
          <p:cNvPr id="26" name="五边形 37">
            <a:extLst>
              <a:ext uri="{FF2B5EF4-FFF2-40B4-BE49-F238E27FC236}">
                <a16:creationId xmlns:a16="http://schemas.microsoft.com/office/drawing/2014/main" id="{F8860E62-1D1C-4649-9559-6FB8548DAE4E}"/>
              </a:ext>
            </a:extLst>
          </p:cNvPr>
          <p:cNvSpPr/>
          <p:nvPr/>
        </p:nvSpPr>
        <p:spPr>
          <a:xfrm flipH="1">
            <a:off x="1600140" y="2984019"/>
            <a:ext cx="9988329" cy="87782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0C483B-4E32-418B-BCDD-AE303082F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6" y="2734976"/>
            <a:ext cx="982850" cy="982850"/>
          </a:xfrm>
          <a:prstGeom prst="rect">
            <a:avLst/>
          </a:prstGeom>
        </p:spPr>
      </p:pic>
      <p:sp>
        <p:nvSpPr>
          <p:cNvPr id="29" name="五边形 37">
            <a:extLst>
              <a:ext uri="{FF2B5EF4-FFF2-40B4-BE49-F238E27FC236}">
                <a16:creationId xmlns:a16="http://schemas.microsoft.com/office/drawing/2014/main" id="{9A14E050-45A7-439A-9096-F84ACEE659DB}"/>
              </a:ext>
            </a:extLst>
          </p:cNvPr>
          <p:cNvSpPr/>
          <p:nvPr/>
        </p:nvSpPr>
        <p:spPr>
          <a:xfrm flipH="1">
            <a:off x="1562109" y="1600398"/>
            <a:ext cx="9988329" cy="877823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УТВЕРЖДЕНА ЕДИНАЯ СИСТЕМА ТРЕБОВАНИЙ, ПРЕДЪЯВЛЯЕМЫХ К ОРГАНИЗАЦИИ СОЦИАЛЬНОГО ПИТАНИЯ В РЕСПУБЛИКЕ БАШКОРТОСТАН</a:t>
            </a:r>
          </a:p>
        </p:txBody>
      </p:sp>
      <p:sp>
        <p:nvSpPr>
          <p:cNvPr id="33" name="五边形 37">
            <a:extLst>
              <a:ext uri="{FF2B5EF4-FFF2-40B4-BE49-F238E27FC236}">
                <a16:creationId xmlns:a16="http://schemas.microsoft.com/office/drawing/2014/main" id="{A36BD6B5-B64C-454A-A39C-60C645918C5E}"/>
              </a:ext>
            </a:extLst>
          </p:cNvPr>
          <p:cNvSpPr/>
          <p:nvPr/>
        </p:nvSpPr>
        <p:spPr>
          <a:xfrm flipH="1">
            <a:off x="1597083" y="2866366"/>
            <a:ext cx="9988329" cy="877823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ОБНОВЛЕНО ОСНОВНОЕ (ОРГАНИЗОВАННОЕ) МЕНЮ ДЛЯ ШКОЛ И ДЕТСКИХ САДОВ, РАЗРАБОТАННОЕ СОВМЕСТНО С МИНИСТЕРСТВОМ ОБРАЗОВАНИЯ И НАУКИ РБ, УПРАВЛЕНИЕМ РОСПОТРЕБНАДЗОРА РБ И МИНИСТЕРСТВОМ ТОРГОВЛИ И УСЛУГ РБ</a:t>
            </a:r>
          </a:p>
        </p:txBody>
      </p:sp>
      <p:sp>
        <p:nvSpPr>
          <p:cNvPr id="17" name="五边形 37">
            <a:extLst>
              <a:ext uri="{FF2B5EF4-FFF2-40B4-BE49-F238E27FC236}">
                <a16:creationId xmlns:a16="http://schemas.microsoft.com/office/drawing/2014/main" id="{E74D5FEF-5C3A-48E4-AE29-11D28DA689A4}"/>
              </a:ext>
            </a:extLst>
          </p:cNvPr>
          <p:cNvSpPr/>
          <p:nvPr/>
        </p:nvSpPr>
        <p:spPr>
          <a:xfrm flipH="1">
            <a:off x="1561083" y="5354898"/>
            <a:ext cx="9988329" cy="73919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五边形 37">
            <a:extLst>
              <a:ext uri="{FF2B5EF4-FFF2-40B4-BE49-F238E27FC236}">
                <a16:creationId xmlns:a16="http://schemas.microsoft.com/office/drawing/2014/main" id="{85276654-4A00-43A4-B214-06807446EE92}"/>
              </a:ext>
            </a:extLst>
          </p:cNvPr>
          <p:cNvSpPr/>
          <p:nvPr/>
        </p:nvSpPr>
        <p:spPr>
          <a:xfrm flipH="1">
            <a:off x="1564653" y="5102211"/>
            <a:ext cx="9988329" cy="877823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РАЗРАБОТАНО СОВМЕСТНО С КЛИНИКОЙ </a:t>
            </a:r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PLANETA.MED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МОСКВА И СОГЛАСОВАНО МИНИСТЕРСТВОМ ЗДРАВООХРАНЕНИЯ РБ БЕЗГЛЮТЕНОВОЕ МЕНЮ </a:t>
            </a:r>
          </a:p>
        </p:txBody>
      </p:sp>
      <p:sp>
        <p:nvSpPr>
          <p:cNvPr id="21" name="五边形 37">
            <a:extLst>
              <a:ext uri="{FF2B5EF4-FFF2-40B4-BE49-F238E27FC236}">
                <a16:creationId xmlns:a16="http://schemas.microsoft.com/office/drawing/2014/main" id="{8473329D-F4F9-45CA-A92C-C6B5D44E7AA0}"/>
              </a:ext>
            </a:extLst>
          </p:cNvPr>
          <p:cNvSpPr/>
          <p:nvPr/>
        </p:nvSpPr>
        <p:spPr>
          <a:xfrm flipH="1">
            <a:off x="1597085" y="4126844"/>
            <a:ext cx="9988329" cy="87782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五边形 37">
            <a:extLst>
              <a:ext uri="{FF2B5EF4-FFF2-40B4-BE49-F238E27FC236}">
                <a16:creationId xmlns:a16="http://schemas.microsoft.com/office/drawing/2014/main" id="{7A20F709-694E-47F3-A084-5B6A9C5C8329}"/>
              </a:ext>
            </a:extLst>
          </p:cNvPr>
          <p:cNvSpPr/>
          <p:nvPr/>
        </p:nvSpPr>
        <p:spPr>
          <a:xfrm flipH="1">
            <a:off x="1597083" y="3982336"/>
            <a:ext cx="9988329" cy="877823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ОБНОВЛЕНО МЕНЮ ДЛЯ ДЕТЕЙ, НУЖДАЮЩИХСЯ В ДИЕТИЧЕСКОМ И ЛЕЧЕБНОМ ПИТАНИИ (САХАРНЫЙ ДИАБЕТ), ДЛЯ ШКОЛ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62421-E52A-4BB8-A826-B24770EBE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6" y="3929822"/>
            <a:ext cx="982850" cy="9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D550B0-7281-4D01-8805-949B103B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8DA6D89-3C47-4DE4-BB4E-E2E66F241D93}"/>
              </a:ext>
            </a:extLst>
          </p:cNvPr>
          <p:cNvSpPr txBox="1">
            <a:spLocks/>
          </p:cNvSpPr>
          <p:nvPr/>
        </p:nvSpPr>
        <p:spPr>
          <a:xfrm>
            <a:off x="109773" y="136556"/>
            <a:ext cx="11975628" cy="738692"/>
          </a:xfrm>
          <a:prstGeom prst="rect">
            <a:avLst/>
          </a:prstGeom>
        </p:spPr>
        <p:txBody>
          <a:bodyPr wrap="square" lIns="121947" tIns="60974" rIns="121947" bIns="60974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ОРГАНИЗАЦИИ СПЕЦИАЛИЗИРОВАННОГО ПИТАНИЯ В РЕСПУБЛИКЕ БАШКОРТОСТАН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F2D97CA-0707-46F6-985D-7B63EF024765}"/>
              </a:ext>
            </a:extLst>
          </p:cNvPr>
          <p:cNvSpPr/>
          <p:nvPr/>
        </p:nvSpPr>
        <p:spPr>
          <a:xfrm>
            <a:off x="997165" y="1765831"/>
            <a:ext cx="2839647" cy="189799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5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пищеблоков технологическим оборудованием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302B418-4C56-4B6A-A705-97410E5EC64E}"/>
              </a:ext>
            </a:extLst>
          </p:cNvPr>
          <p:cNvSpPr/>
          <p:nvPr/>
        </p:nvSpPr>
        <p:spPr>
          <a:xfrm>
            <a:off x="9116986" y="1741883"/>
            <a:ext cx="2447855" cy="194588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5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организации питания в малокомплектных школах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FC07A9D-B94F-4819-AA52-554DB17FAD62}"/>
              </a:ext>
            </a:extLst>
          </p:cNvPr>
          <p:cNvSpPr/>
          <p:nvPr/>
        </p:nvSpPr>
        <p:spPr>
          <a:xfrm>
            <a:off x="4201912" y="1765831"/>
            <a:ext cx="1959329" cy="189799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spcAft>
                <a:spcPts val="1350"/>
              </a:spcAft>
            </a:pP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капитальных ремонтов пищеблоков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5323B6-4561-4EA6-9E8A-C0FA2CFCBC34}"/>
              </a:ext>
            </a:extLst>
          </p:cNvPr>
          <p:cNvSpPr/>
          <p:nvPr/>
        </p:nvSpPr>
        <p:spPr>
          <a:xfrm>
            <a:off x="6526341" y="1765832"/>
            <a:ext cx="2225545" cy="189799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spcAft>
                <a:spcPts val="1350"/>
              </a:spcAft>
            </a:pP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текущих ремонтов пищеблоков и обеденных залов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1B13E7F-2C3C-46B3-A137-FB9BAE273EB0}"/>
              </a:ext>
            </a:extLst>
          </p:cNvPr>
          <p:cNvSpPr/>
          <p:nvPr/>
        </p:nvSpPr>
        <p:spPr>
          <a:xfrm>
            <a:off x="997166" y="5504822"/>
            <a:ext cx="10501022" cy="6697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8354F6-E267-4914-8EB7-5D6E6B2A5438}"/>
              </a:ext>
            </a:extLst>
          </p:cNvPr>
          <p:cNvSpPr txBox="1"/>
          <p:nvPr/>
        </p:nvSpPr>
        <p:spPr>
          <a:xfrm>
            <a:off x="1502881" y="5528240"/>
            <a:ext cx="2212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Доготовочные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организации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0A9B36-A20A-4EC6-B357-767401C7983E}"/>
              </a:ext>
            </a:extLst>
          </p:cNvPr>
          <p:cNvSpPr txBox="1"/>
          <p:nvPr/>
        </p:nvSpPr>
        <p:spPr>
          <a:xfrm>
            <a:off x="4731782" y="5533450"/>
            <a:ext cx="3508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Базовые организации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школьного питания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6152B3-2BB1-4F16-9275-FE11ABE230D3}"/>
              </a:ext>
            </a:extLst>
          </p:cNvPr>
          <p:cNvSpPr txBox="1"/>
          <p:nvPr/>
        </p:nvSpPr>
        <p:spPr>
          <a:xfrm>
            <a:off x="8852963" y="5523041"/>
            <a:ext cx="2561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Буфеты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-раздаточные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BDEDB24-0EC0-402F-9C4A-5055CE18FDBF}"/>
              </a:ext>
            </a:extLst>
          </p:cNvPr>
          <p:cNvSpPr/>
          <p:nvPr/>
        </p:nvSpPr>
        <p:spPr>
          <a:xfrm>
            <a:off x="5625502" y="4149874"/>
            <a:ext cx="1293840" cy="1218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309F7B0-88A8-40A0-AF34-CD6C020857C7}"/>
              </a:ext>
            </a:extLst>
          </p:cNvPr>
          <p:cNvSpPr/>
          <p:nvPr/>
        </p:nvSpPr>
        <p:spPr>
          <a:xfrm>
            <a:off x="1788757" y="4197456"/>
            <a:ext cx="1293840" cy="1218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0E1CCFB-0B14-43CD-98AE-2BCA4EB3DA59}"/>
              </a:ext>
            </a:extLst>
          </p:cNvPr>
          <p:cNvSpPr/>
          <p:nvPr/>
        </p:nvSpPr>
        <p:spPr>
          <a:xfrm>
            <a:off x="9487039" y="4170222"/>
            <a:ext cx="1293840" cy="1218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828E4448-BCD6-4DC9-B4D5-A1C893CA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803" y="4342191"/>
            <a:ext cx="858311" cy="8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4">
            <a:extLst>
              <a:ext uri="{FF2B5EF4-FFF2-40B4-BE49-F238E27FC236}">
                <a16:creationId xmlns:a16="http://schemas.microsoft.com/office/drawing/2014/main" id="{464B8E94-02C4-43CC-BE9A-143F25AF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21" y="4277609"/>
            <a:ext cx="944279" cy="9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AutoShape 28">
            <a:extLst>
              <a:ext uri="{FF2B5EF4-FFF2-40B4-BE49-F238E27FC236}">
                <a16:creationId xmlns:a16="http://schemas.microsoft.com/office/drawing/2014/main" id="{4285869E-6316-40A6-91AB-F37836C4F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758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60197349-D562-46EC-AC0B-D531CCC6C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97" y="4444058"/>
            <a:ext cx="661360" cy="7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9EF2BC-B6F7-4028-B196-686589BE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FBFFB765-5DCA-428E-ADAA-F7397F4E4F37}"/>
              </a:ext>
            </a:extLst>
          </p:cNvPr>
          <p:cNvCxnSpPr/>
          <p:nvPr/>
        </p:nvCxnSpPr>
        <p:spPr>
          <a:xfrm>
            <a:off x="692222" y="2635165"/>
            <a:ext cx="11321487" cy="21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8">
            <a:extLst>
              <a:ext uri="{FF2B5EF4-FFF2-40B4-BE49-F238E27FC236}">
                <a16:creationId xmlns:a16="http://schemas.microsoft.com/office/drawing/2014/main" id="{2A8BEF7A-8CD1-4C25-94CD-4ADA17846EC1}"/>
              </a:ext>
            </a:extLst>
          </p:cNvPr>
          <p:cNvGrpSpPr/>
          <p:nvPr/>
        </p:nvGrpSpPr>
        <p:grpSpPr>
          <a:xfrm>
            <a:off x="1278755" y="1845618"/>
            <a:ext cx="1579094" cy="1579094"/>
            <a:chOff x="857911" y="1730046"/>
            <a:chExt cx="1155824" cy="1155824"/>
          </a:xfrm>
        </p:grpSpPr>
        <p:sp>
          <p:nvSpPr>
            <p:cNvPr id="5" name="Oval 25">
              <a:extLst>
                <a:ext uri="{FF2B5EF4-FFF2-40B4-BE49-F238E27FC236}">
                  <a16:creationId xmlns:a16="http://schemas.microsoft.com/office/drawing/2014/main" id="{2DDDFBE0-D71F-443F-94D8-20E33488FF75}"/>
                </a:ext>
              </a:extLst>
            </p:cNvPr>
            <p:cNvSpPr/>
            <p:nvPr/>
          </p:nvSpPr>
          <p:spPr>
            <a:xfrm>
              <a:off x="857911" y="1730046"/>
              <a:ext cx="1155824" cy="115582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26">
              <a:extLst>
                <a:ext uri="{FF2B5EF4-FFF2-40B4-BE49-F238E27FC236}">
                  <a16:creationId xmlns:a16="http://schemas.microsoft.com/office/drawing/2014/main" id="{41A20206-0E8B-49D4-91AE-C2B79C15C6CE}"/>
                </a:ext>
              </a:extLst>
            </p:cNvPr>
            <p:cNvSpPr/>
            <p:nvPr/>
          </p:nvSpPr>
          <p:spPr>
            <a:xfrm>
              <a:off x="935487" y="1800797"/>
              <a:ext cx="1014322" cy="1014322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D4AFE3F-AE39-4109-B151-71D74C37BA4B}"/>
              </a:ext>
            </a:extLst>
          </p:cNvPr>
          <p:cNvSpPr txBox="1"/>
          <p:nvPr/>
        </p:nvSpPr>
        <p:spPr>
          <a:xfrm>
            <a:off x="680286" y="4783003"/>
            <a:ext cx="2988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РАЗРАБОТАННОЕ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ТРЕБОВАНИЙ САНИТАРНОГО ЗАКОНОДАТЕЛЬСТВА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5CF8D-04D7-4EAD-B203-BE29DF59F105}"/>
              </a:ext>
            </a:extLst>
          </p:cNvPr>
          <p:cNvSpPr txBox="1"/>
          <p:nvPr/>
        </p:nvSpPr>
        <p:spPr>
          <a:xfrm>
            <a:off x="1621698" y="3924747"/>
            <a:ext cx="1019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1635A1-CCF1-4CA4-95E5-581A60E0BE4D}"/>
              </a:ext>
            </a:extLst>
          </p:cNvPr>
          <p:cNvSpPr txBox="1"/>
          <p:nvPr/>
        </p:nvSpPr>
        <p:spPr>
          <a:xfrm>
            <a:off x="3912935" y="4815255"/>
            <a:ext cx="2543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МЕНЮ РОДИТЕЛЬСКИМИ КОМИТЕТАМИ, ВНЕСЕНИЕ ПРЕДЛОЖЕНИЙ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2794FF-20F9-4E75-94C8-80A9750DBDA5}"/>
              </a:ext>
            </a:extLst>
          </p:cNvPr>
          <p:cNvSpPr txBox="1"/>
          <p:nvPr/>
        </p:nvSpPr>
        <p:spPr>
          <a:xfrm>
            <a:off x="4148317" y="3981678"/>
            <a:ext cx="2039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83DFD-983D-4166-87A8-D599691F469C}"/>
              </a:ext>
            </a:extLst>
          </p:cNvPr>
          <p:cNvSpPr txBox="1"/>
          <p:nvPr/>
        </p:nvSpPr>
        <p:spPr>
          <a:xfrm>
            <a:off x="6782117" y="3981678"/>
            <a:ext cx="2227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32B5DC-DC90-439A-9FB1-7B135F7607E8}"/>
              </a:ext>
            </a:extLst>
          </p:cNvPr>
          <p:cNvSpPr txBox="1"/>
          <p:nvPr/>
        </p:nvSpPr>
        <p:spPr>
          <a:xfrm>
            <a:off x="6701196" y="4818581"/>
            <a:ext cx="2334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ГОРОДСКИМ РОДИТЕЛЬСКИМ КОМИТЕТОМ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A063A2-3016-41F3-8231-E37E8E526C09}"/>
              </a:ext>
            </a:extLst>
          </p:cNvPr>
          <p:cNvSpPr txBox="1"/>
          <p:nvPr/>
        </p:nvSpPr>
        <p:spPr>
          <a:xfrm>
            <a:off x="9062568" y="4845504"/>
            <a:ext cx="29710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ЭКСПЕРТНОГО ЗАКЛЮЧЕНИЯ УПРАВЛЕНИЯ РОСПОТРЕБНАДЗОРА ПО РЕСПУБЛИКЕ БАШКОРТОСТАН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50A356-C105-40E7-B3CD-E60453409973}"/>
              </a:ext>
            </a:extLst>
          </p:cNvPr>
          <p:cNvSpPr txBox="1"/>
          <p:nvPr/>
        </p:nvSpPr>
        <p:spPr>
          <a:xfrm>
            <a:off x="9725532" y="3949740"/>
            <a:ext cx="2227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28" name="Group 68">
            <a:extLst>
              <a:ext uri="{FF2B5EF4-FFF2-40B4-BE49-F238E27FC236}">
                <a16:creationId xmlns:a16="http://schemas.microsoft.com/office/drawing/2014/main" id="{0E87CADF-7209-4719-86CC-569E2D47088F}"/>
              </a:ext>
            </a:extLst>
          </p:cNvPr>
          <p:cNvGrpSpPr/>
          <p:nvPr/>
        </p:nvGrpSpPr>
        <p:grpSpPr>
          <a:xfrm>
            <a:off x="4378714" y="1845618"/>
            <a:ext cx="1579094" cy="1579094"/>
            <a:chOff x="857911" y="1730046"/>
            <a:chExt cx="1155824" cy="1155824"/>
          </a:xfrm>
        </p:grpSpPr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EC48930A-9498-4A87-A1C0-FD1B59E76348}"/>
                </a:ext>
              </a:extLst>
            </p:cNvPr>
            <p:cNvSpPr/>
            <p:nvPr/>
          </p:nvSpPr>
          <p:spPr>
            <a:xfrm>
              <a:off x="857911" y="1730046"/>
              <a:ext cx="1155824" cy="115582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1DD52E0D-7508-41D2-ABC0-F50ACA1029A0}"/>
                </a:ext>
              </a:extLst>
            </p:cNvPr>
            <p:cNvSpPr/>
            <p:nvPr/>
          </p:nvSpPr>
          <p:spPr>
            <a:xfrm>
              <a:off x="935487" y="1800797"/>
              <a:ext cx="1014322" cy="1014322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68">
            <a:extLst>
              <a:ext uri="{FF2B5EF4-FFF2-40B4-BE49-F238E27FC236}">
                <a16:creationId xmlns:a16="http://schemas.microsoft.com/office/drawing/2014/main" id="{3BE16295-9370-4695-A6F2-8CBF22FA11AB}"/>
              </a:ext>
            </a:extLst>
          </p:cNvPr>
          <p:cNvGrpSpPr/>
          <p:nvPr/>
        </p:nvGrpSpPr>
        <p:grpSpPr>
          <a:xfrm>
            <a:off x="7200669" y="1879589"/>
            <a:ext cx="1579094" cy="1579094"/>
            <a:chOff x="857911" y="1730046"/>
            <a:chExt cx="1155824" cy="1155824"/>
          </a:xfrm>
        </p:grpSpPr>
        <p:sp>
          <p:nvSpPr>
            <p:cNvPr id="32" name="Oval 25">
              <a:extLst>
                <a:ext uri="{FF2B5EF4-FFF2-40B4-BE49-F238E27FC236}">
                  <a16:creationId xmlns:a16="http://schemas.microsoft.com/office/drawing/2014/main" id="{8F57D57A-F326-42CE-B3A1-4DDCDBB0B845}"/>
                </a:ext>
              </a:extLst>
            </p:cNvPr>
            <p:cNvSpPr/>
            <p:nvPr/>
          </p:nvSpPr>
          <p:spPr>
            <a:xfrm>
              <a:off x="857911" y="1730046"/>
              <a:ext cx="1155824" cy="115582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C2B365F6-33DF-438E-B23E-CBC254B7DE1B}"/>
                </a:ext>
              </a:extLst>
            </p:cNvPr>
            <p:cNvSpPr/>
            <p:nvPr/>
          </p:nvSpPr>
          <p:spPr>
            <a:xfrm>
              <a:off x="935487" y="1800797"/>
              <a:ext cx="1014322" cy="1014322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68">
            <a:extLst>
              <a:ext uri="{FF2B5EF4-FFF2-40B4-BE49-F238E27FC236}">
                <a16:creationId xmlns:a16="http://schemas.microsoft.com/office/drawing/2014/main" id="{9DC84700-C456-4CD3-94EC-606F170B970C}"/>
              </a:ext>
            </a:extLst>
          </p:cNvPr>
          <p:cNvGrpSpPr/>
          <p:nvPr/>
        </p:nvGrpSpPr>
        <p:grpSpPr>
          <a:xfrm>
            <a:off x="9910254" y="1874992"/>
            <a:ext cx="1579094" cy="1579094"/>
            <a:chOff x="857911" y="1730046"/>
            <a:chExt cx="1155824" cy="1155824"/>
          </a:xfrm>
        </p:grpSpPr>
        <p:sp>
          <p:nvSpPr>
            <p:cNvPr id="35" name="Oval 25">
              <a:extLst>
                <a:ext uri="{FF2B5EF4-FFF2-40B4-BE49-F238E27FC236}">
                  <a16:creationId xmlns:a16="http://schemas.microsoft.com/office/drawing/2014/main" id="{29B1EE97-6D05-40D1-B945-336C0DF76716}"/>
                </a:ext>
              </a:extLst>
            </p:cNvPr>
            <p:cNvSpPr/>
            <p:nvPr/>
          </p:nvSpPr>
          <p:spPr>
            <a:xfrm>
              <a:off x="857911" y="1730046"/>
              <a:ext cx="1155824" cy="115582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Oval 26">
              <a:extLst>
                <a:ext uri="{FF2B5EF4-FFF2-40B4-BE49-F238E27FC236}">
                  <a16:creationId xmlns:a16="http://schemas.microsoft.com/office/drawing/2014/main" id="{02F60315-029F-4EB4-820A-57A79433F10D}"/>
                </a:ext>
              </a:extLst>
            </p:cNvPr>
            <p:cNvSpPr/>
            <p:nvPr/>
          </p:nvSpPr>
          <p:spPr>
            <a:xfrm>
              <a:off x="935487" y="1800797"/>
              <a:ext cx="1014322" cy="1014322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7" name="Picture 10">
            <a:extLst>
              <a:ext uri="{FF2B5EF4-FFF2-40B4-BE49-F238E27FC236}">
                <a16:creationId xmlns:a16="http://schemas.microsoft.com/office/drawing/2014/main" id="{E4529511-4183-4482-9951-180D118E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03" y="2309630"/>
            <a:ext cx="712115" cy="7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1DA6123-59CB-4586-945C-8324143A7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3" y="2143506"/>
            <a:ext cx="983318" cy="9833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A76B03F-D3B2-4A1D-BF4A-A0F77876E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48" y="2166233"/>
            <a:ext cx="960591" cy="9605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BDEFBB2-3223-41A7-A1C8-0299C2CC2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453" y="2166233"/>
            <a:ext cx="980327" cy="980327"/>
          </a:xfrm>
          <a:prstGeom prst="rect">
            <a:avLst/>
          </a:prstGeom>
        </p:spPr>
      </p:pic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C3BFF317-7170-432A-AB2D-9960BE89EECB}"/>
              </a:ext>
            </a:extLst>
          </p:cNvPr>
          <p:cNvSpPr txBox="1">
            <a:spLocks/>
          </p:cNvSpPr>
          <p:nvPr/>
        </p:nvSpPr>
        <p:spPr>
          <a:xfrm>
            <a:off x="191564" y="189434"/>
            <a:ext cx="11812046" cy="70625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1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6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ОТКРЫТОСТИ И ВЗАИМОДЕЙСТВИЯ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 ОБУЧАЮЩИХСЯ </a:t>
            </a:r>
          </a:p>
        </p:txBody>
      </p:sp>
    </p:spTree>
    <p:extLst>
      <p:ext uri="{BB962C8B-B14F-4D97-AF65-F5344CB8AC3E}">
        <p14:creationId xmlns:p14="http://schemas.microsoft.com/office/powerpoint/2010/main" val="152716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6B24-9627-4CC5-938A-56885897133C}"/>
              </a:ext>
            </a:extLst>
          </p:cNvPr>
          <p:cNvSpPr txBox="1">
            <a:spLocks/>
          </p:cNvSpPr>
          <p:nvPr/>
        </p:nvSpPr>
        <p:spPr>
          <a:xfrm>
            <a:off x="191564" y="189434"/>
            <a:ext cx="11812046" cy="70625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1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6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МАСТЕР-КЛАССОВ, УЧАСТИЕ В ФЕДЕРАЛЬНЫХ И РЕГИОНАЛЬНЫХ КОНКУРСАХ СО СПЕЦИАЛИЗИРОВАННЫМ МЕНЮ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8A1CC-6EC9-4C6E-BC2A-C08E357BF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6" y="4012115"/>
            <a:ext cx="3842665" cy="269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E2D18B-8974-4C56-BF2C-AD79B7CEB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6" y="1036049"/>
            <a:ext cx="3842665" cy="288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246AF1-C9C5-4AFC-B4D2-CC59BDE8C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85" y="1069975"/>
            <a:ext cx="4273482" cy="564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303031-2FD0-42CF-A295-329B050BDA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2"/>
          <a:stretch/>
        </p:blipFill>
        <p:spPr>
          <a:xfrm>
            <a:off x="8695264" y="1069975"/>
            <a:ext cx="3339803" cy="561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117552"/>
      </p:ext>
    </p:extLst>
  </p:cSld>
  <p:clrMapOvr>
    <a:masterClrMapping/>
  </p:clrMapOvr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</Template>
  <TotalTime>1442</TotalTime>
  <Words>182</Words>
  <Application>Microsoft Office PowerPoint</Application>
  <PresentationFormat>Произвольный</PresentationFormat>
  <Paragraphs>32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Z_1_Оперативка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usp11</cp:lastModifiedBy>
  <cp:revision>210</cp:revision>
  <cp:lastPrinted>2011-09-23T09:38:03Z</cp:lastPrinted>
  <dcterms:created xsi:type="dcterms:W3CDTF">2019-01-16T12:04:58Z</dcterms:created>
  <dcterms:modified xsi:type="dcterms:W3CDTF">2024-08-14T09:13:54Z</dcterms:modified>
</cp:coreProperties>
</file>