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Lst>
  <p:notesMasterIdLst>
    <p:notesMasterId r:id="rId11"/>
  </p:notesMasterIdLst>
  <p:handoutMasterIdLst>
    <p:handoutMasterId r:id="rId12"/>
  </p:handoutMasterIdLst>
  <p:sldIdLst>
    <p:sldId id="336" r:id="rId5"/>
    <p:sldId id="362" r:id="rId6"/>
    <p:sldId id="369" r:id="rId7"/>
    <p:sldId id="371" r:id="rId8"/>
    <p:sldId id="389" r:id="rId9"/>
    <p:sldId id="3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6"/>
    <a:srgbClr val="182B51"/>
    <a:srgbClr val="009EE0"/>
    <a:srgbClr val="F04E69"/>
    <a:srgbClr val="DE5A6C"/>
    <a:srgbClr val="DEEBF7"/>
    <a:srgbClr val="00A1DF"/>
    <a:srgbClr val="BAE3F9"/>
    <a:srgbClr val="E4495C"/>
    <a:srgbClr val="E74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113" d="100"/>
          <a:sy n="113" d="100"/>
        </p:scale>
        <p:origin x="510"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AEAA7-D86D-1142-9DE0-8C56AD59F165}" type="datetimeFigureOut">
              <a:rPr lang="en-GB" smtClean="0"/>
              <a:t>29/05/2024</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505E-AC63-664B-AE66-32A6104FBAE9}"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CEB3B7-01EC-CD43-B8DE-52282F63D2A6}" type="slidenum">
              <a:rPr lang="en-GB" smtClean="0"/>
              <a:t>5</a:t>
            </a:fld>
            <a:endParaRPr lang="en-GB"/>
          </a:p>
        </p:txBody>
      </p:sp>
    </p:spTree>
    <p:extLst>
      <p:ext uri="{BB962C8B-B14F-4D97-AF65-F5344CB8AC3E}">
        <p14:creationId xmlns:p14="http://schemas.microsoft.com/office/powerpoint/2010/main" val="244094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F70F89-F4E5-3442-8609-EE8A5A257B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dirty="0">
              <a:solidFill>
                <a:schemeClr val="bg1"/>
              </a:solidFill>
            </a:endParaRPr>
          </a:p>
        </p:txBody>
      </p:sp>
    </p:spTree>
    <p:extLst>
      <p:ext uri="{BB962C8B-B14F-4D97-AF65-F5344CB8AC3E}">
        <p14:creationId xmlns:p14="http://schemas.microsoft.com/office/powerpoint/2010/main" val="60126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ru-RU"/>
              <a:t>Вставка рисунка</a:t>
            </a:r>
            <a:endParaRPr lang="en-US"/>
          </a:p>
        </p:txBody>
      </p:sp>
    </p:spTree>
    <p:extLst>
      <p:ext uri="{BB962C8B-B14F-4D97-AF65-F5344CB8AC3E}">
        <p14:creationId xmlns:p14="http://schemas.microsoft.com/office/powerpoint/2010/main" val="189584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ru-RU"/>
              <a:t>Вставка рисунка</a:t>
            </a:r>
            <a:endParaRPr lang="en-US"/>
          </a:p>
        </p:txBody>
      </p:sp>
    </p:spTree>
    <p:extLst>
      <p:ext uri="{BB962C8B-B14F-4D97-AF65-F5344CB8AC3E}">
        <p14:creationId xmlns:p14="http://schemas.microsoft.com/office/powerpoint/2010/main" val="166711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ru-RU"/>
              <a:t>Вставка рисунка</a:t>
            </a:r>
            <a:endParaRPr lang="en-US"/>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35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581A6D7-D28D-0543-B78D-272157BAD0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2711591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0B0FD5-4746-C94D-ADFB-4C01A2597E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378748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4ED5AB-CC5D-F743-B987-260CAAE59F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Tree>
    <p:extLst>
      <p:ext uri="{BB962C8B-B14F-4D97-AF65-F5344CB8AC3E}">
        <p14:creationId xmlns:p14="http://schemas.microsoft.com/office/powerpoint/2010/main" val="224523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ru-RU"/>
              <a:t>Вставка рисунка</a:t>
            </a:r>
            <a:endParaRPr lang="en-US"/>
          </a:p>
        </p:txBody>
      </p:sp>
    </p:spTree>
    <p:extLst>
      <p:ext uri="{BB962C8B-B14F-4D97-AF65-F5344CB8AC3E}">
        <p14:creationId xmlns:p14="http://schemas.microsoft.com/office/powerpoint/2010/main" val="263011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8C8534-C10F-0543-A5A1-8DF1A1C0B71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375327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t Picture - Blue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ru-RU"/>
              <a:t>Вставка рисунка</a:t>
            </a:r>
            <a:endParaRPr lang="en-US"/>
          </a:p>
        </p:txBody>
      </p:sp>
      <p:cxnSp>
        <p:nvCxnSpPr>
          <p:cNvPr id="5" name="Straight Connector 4">
            <a:extLst>
              <a:ext uri="{FF2B5EF4-FFF2-40B4-BE49-F238E27FC236}">
                <a16:creationId xmlns:a16="http://schemas.microsoft.com/office/drawing/2014/main" id="{388CAD92-0B0C-2641-B49B-5CCD68953F56}"/>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6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Bleed Phot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FD5E24F-94CF-49F9-93C3-42170E041AC8}"/>
              </a:ext>
            </a:extLst>
          </p:cNvPr>
          <p:cNvSpPr>
            <a:spLocks noGrp="1"/>
          </p:cNvSpPr>
          <p:nvPr>
            <p:ph type="pic" sz="quarter" idx="10"/>
          </p:nvPr>
        </p:nvSpPr>
        <p:spPr>
          <a:xfrm>
            <a:off x="0" y="0"/>
            <a:ext cx="12192000" cy="6858000"/>
          </a:xfrm>
          <a:prstGeom prst="rect">
            <a:avLst/>
          </a:prstGeom>
          <a:pattFill prst="pct90">
            <a:fgClr>
              <a:srgbClr val="00A3E6"/>
            </a:fgClr>
            <a:bgClr>
              <a:schemeClr val="bg1"/>
            </a:bgClr>
          </a:pattFill>
        </p:spPr>
        <p:txBody>
          <a:bodyPr/>
          <a:lstStyle/>
          <a:p>
            <a:r>
              <a:rPr lang="ru-RU"/>
              <a:t>Вставка рисунка</a:t>
            </a:r>
            <a:endParaRPr lang="en-US" dirty="0"/>
          </a:p>
        </p:txBody>
      </p:sp>
    </p:spTree>
    <p:extLst>
      <p:ext uri="{BB962C8B-B14F-4D97-AF65-F5344CB8AC3E}">
        <p14:creationId xmlns:p14="http://schemas.microsoft.com/office/powerpoint/2010/main" val="12764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9331D2-B2AD-314B-A4CB-DC1C3C5433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524345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Zwei Inhalte">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3120006" y="217078"/>
            <a:ext cx="8831993" cy="719998"/>
          </a:xfrm>
          <a:prstGeom prst="rect">
            <a:avLst/>
          </a:prstGeom>
        </p:spPr>
        <p:txBody>
          <a:bodyPr/>
          <a:lstStyle>
            <a:lvl1pPr>
              <a:defRPr/>
            </a:lvl1pPr>
          </a:lstStyle>
          <a:p>
            <a:pPr lvl="0"/>
            <a:r>
              <a:rPr lang="de-AT"/>
              <a:t>MASTERTITLE</a:t>
            </a:r>
            <a:br>
              <a:rPr lang="de-AT"/>
            </a:br>
            <a:r>
              <a:rPr lang="de-AT"/>
              <a:t>MASTERTITLE</a:t>
            </a:r>
          </a:p>
        </p:txBody>
      </p:sp>
      <p:sp>
        <p:nvSpPr>
          <p:cNvPr id="3" name="Inhaltsplatzhalter 2"/>
          <p:cNvSpPr txBox="1">
            <a:spLocks noGrp="1"/>
          </p:cNvSpPr>
          <p:nvPr>
            <p:ph type="title" idx="4294967295"/>
          </p:nvPr>
        </p:nvSpPr>
        <p:spPr>
          <a:xfrm>
            <a:off x="263518" y="2129400"/>
            <a:ext cx="5740797" cy="4532763"/>
          </a:xfrm>
          <a:prstGeom prst="rect">
            <a:avLst/>
          </a:prstGeom>
        </p:spPr>
        <p:txBody>
          <a:bodyPr anchor="t" anchorCtr="1"/>
          <a:lstStyle>
            <a:lvl1pPr algn="ctr">
              <a:defRPr lang="ru-RU" sz="4400">
                <a:ea typeface="Microsoft YaHei" pitchFamily="2"/>
                <a:cs typeface="Mangal" pitchFamily="2"/>
              </a:defRPr>
            </a:lvl1pPr>
          </a:lstStyle>
          <a:p>
            <a:pPr lvl="0"/>
            <a:endParaRPr lang="ru-RU"/>
          </a:p>
        </p:txBody>
      </p:sp>
      <p:sp>
        <p:nvSpPr>
          <p:cNvPr id="4" name="Inhaltsplatzhalter 3"/>
          <p:cNvSpPr txBox="1">
            <a:spLocks noGrp="1"/>
          </p:cNvSpPr>
          <p:nvPr>
            <p:ph type="title" idx="4294967295"/>
          </p:nvPr>
        </p:nvSpPr>
        <p:spPr>
          <a:xfrm>
            <a:off x="6722400" y="2666884"/>
            <a:ext cx="5754245" cy="3995278"/>
          </a:xfrm>
          <a:prstGeom prst="rect">
            <a:avLst/>
          </a:prstGeom>
        </p:spPr>
        <p:txBody>
          <a:bodyPr anchor="t"/>
          <a:lstStyle>
            <a:lvl1pPr marL="343082" indent="-343082" algn="l">
              <a:lnSpc>
                <a:spcPts val="2400"/>
              </a:lnSpc>
              <a:spcBef>
                <a:spcPts val="700"/>
              </a:spcBef>
              <a:buClr>
                <a:srgbClr val="EC7404"/>
              </a:buClr>
              <a:buSzPct val="100000"/>
              <a:buFont typeface="Wingdings" pitchFamily="2"/>
              <a:buChar char="§"/>
              <a:defRPr>
                <a:solidFill>
                  <a:srgbClr val="262626"/>
                </a:solidFill>
              </a:defRPr>
            </a:lvl1pPr>
          </a:lstStyle>
          <a:p>
            <a:pPr lvl="0"/>
            <a:r>
              <a:rPr lang="de-AT"/>
              <a:t>Mastertextformat bearbeiten</a:t>
            </a:r>
            <a:br>
              <a:rPr lang="de-AT"/>
            </a:br>
            <a:r>
              <a:rPr lang="de-AT"/>
              <a:t>Zweite Ebene</a:t>
            </a:r>
            <a:br>
              <a:rPr lang="de-AT"/>
            </a:br>
            <a:r>
              <a:rPr lang="de-AT"/>
              <a:t>Dritte Ebene</a:t>
            </a:r>
            <a:br>
              <a:rPr lang="de-AT"/>
            </a:br>
            <a:r>
              <a:rPr lang="de-AT"/>
              <a:t>Vierte Ebene</a:t>
            </a:r>
            <a:br>
              <a:rPr lang="de-AT"/>
            </a:br>
            <a:r>
              <a:rPr lang="de-AT"/>
              <a:t>Fünfte Ebene</a:t>
            </a:r>
          </a:p>
        </p:txBody>
      </p:sp>
      <p:sp>
        <p:nvSpPr>
          <p:cNvPr id="5" name="Inhaltsplatzhalter 2"/>
          <p:cNvSpPr txBox="1">
            <a:spLocks noGrp="1"/>
          </p:cNvSpPr>
          <p:nvPr>
            <p:ph type="title" idx="4294967295"/>
          </p:nvPr>
        </p:nvSpPr>
        <p:spPr>
          <a:xfrm>
            <a:off x="6197754" y="1635843"/>
            <a:ext cx="5740797" cy="866156"/>
          </a:xfrm>
          <a:prstGeom prst="rect">
            <a:avLst/>
          </a:prstGeom>
        </p:spPr>
        <p:txBody>
          <a:bodyPr anchor="b"/>
          <a:lstStyle>
            <a:lvl1pPr marL="343082" indent="-343082" algn="l">
              <a:lnSpc>
                <a:spcPct val="100000"/>
              </a:lnSpc>
              <a:spcBef>
                <a:spcPts val="700"/>
              </a:spcBef>
              <a:defRPr sz="3000">
                <a:solidFill>
                  <a:srgbClr val="E74361"/>
                </a:solidFill>
              </a:defRPr>
            </a:lvl1pPr>
          </a:lstStyle>
          <a:p>
            <a:pPr lvl="0"/>
            <a:r>
              <a:rPr lang="de-AT"/>
              <a:t>Mastertextformat bearbeiten</a:t>
            </a:r>
          </a:p>
        </p:txBody>
      </p:sp>
      <p:sp>
        <p:nvSpPr>
          <p:cNvPr id="6" name="Текст 5"/>
          <p:cNvSpPr txBox="1">
            <a:spLocks noGrp="1"/>
          </p:cNvSpPr>
          <p:nvPr>
            <p:ph type="body" idx="4294967295"/>
          </p:nvPr>
        </p:nvSpPr>
        <p:spPr>
          <a:xfrm>
            <a:off x="609601" y="1604516"/>
            <a:ext cx="10972324" cy="4525923"/>
          </a:xfrm>
          <a:prstGeom prst="rect">
            <a:avLst/>
          </a:prstGeom>
        </p:spPr>
        <p:txBody>
          <a:bodyPr lIns="0" tIns="0" rIns="0" bIns="0"/>
          <a:lstStyle>
            <a:lvl1pPr>
              <a:spcBef>
                <a:spcPts val="0"/>
              </a:spcBef>
              <a:spcAft>
                <a:spcPts val="1415"/>
              </a:spcAft>
              <a:defRPr lang="ru-RU" sz="3200">
                <a:ea typeface="Microsoft YaHei" pitchFamily="2"/>
              </a:defRPr>
            </a:lvl1pPr>
          </a:lstStyle>
          <a:p>
            <a:pPr lvl="0"/>
            <a:endParaRPr lang="ru-RU"/>
          </a:p>
        </p:txBody>
      </p:sp>
    </p:spTree>
    <p:extLst>
      <p:ext uri="{BB962C8B-B14F-4D97-AF65-F5344CB8AC3E}">
        <p14:creationId xmlns:p14="http://schemas.microsoft.com/office/powerpoint/2010/main" val="116001055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8" name="Titelplatzhalter 1"/>
          <p:cNvSpPr>
            <a:spLocks noGrp="1"/>
          </p:cNvSpPr>
          <p:nvPr>
            <p:ph type="title"/>
          </p:nvPr>
        </p:nvSpPr>
        <p:spPr>
          <a:xfrm>
            <a:off x="3120000" y="217215"/>
            <a:ext cx="8832000" cy="720000"/>
          </a:xfrm>
          <a:prstGeom prst="rect">
            <a:avLst/>
          </a:prstGeom>
        </p:spPr>
        <p:txBody>
          <a:bodyPr rtlCol="0">
            <a:noAutofit/>
          </a:bodyPr>
          <a:lstStyle/>
          <a:p>
            <a:r>
              <a:rPr lang="de-AT" dirty="0"/>
              <a:t>MASTERTITLE</a:t>
            </a:r>
            <a:br>
              <a:rPr lang="de-AT" dirty="0"/>
            </a:br>
            <a:r>
              <a:rPr lang="de-AT" dirty="0"/>
              <a:t>MASTERTITLE</a:t>
            </a:r>
            <a:endParaRPr lang="de-DE" dirty="0"/>
          </a:p>
        </p:txBody>
      </p:sp>
      <p:sp>
        <p:nvSpPr>
          <p:cNvPr id="5" name="Inhaltsplatzhalter 2"/>
          <p:cNvSpPr>
            <a:spLocks noGrp="1"/>
          </p:cNvSpPr>
          <p:nvPr>
            <p:ph sz="half" idx="1"/>
          </p:nvPr>
        </p:nvSpPr>
        <p:spPr>
          <a:xfrm>
            <a:off x="263639" y="2129460"/>
            <a:ext cx="5740901"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6" name="Inhaltsplatzhalter 3"/>
          <p:cNvSpPr>
            <a:spLocks noGrp="1"/>
          </p:cNvSpPr>
          <p:nvPr>
            <p:ph sz="half" idx="2"/>
          </p:nvPr>
        </p:nvSpPr>
        <p:spPr>
          <a:xfrm>
            <a:off x="6722533" y="2667000"/>
            <a:ext cx="5754400" cy="3995166"/>
          </a:xfrm>
          <a:prstGeom prst="rect">
            <a:avLst/>
          </a:prstGeom>
        </p:spPr>
        <p:txBody>
          <a:bodyPr>
            <a:normAutofit/>
          </a:bodyPr>
          <a:lstStyle>
            <a:lvl1pPr>
              <a:lnSpc>
                <a:spcPts val="2400"/>
              </a:lnSpc>
              <a:defRPr sz="2800"/>
            </a:lvl1pPr>
            <a:lvl2pPr>
              <a:lnSpc>
                <a:spcPts val="2400"/>
              </a:lnSpc>
              <a:defRPr sz="2600"/>
            </a:lvl2pPr>
            <a:lvl3pPr>
              <a:lnSpc>
                <a:spcPts val="2400"/>
              </a:lnSpc>
              <a:defRPr sz="2400"/>
            </a:lvl3pPr>
            <a:lvl4pPr>
              <a:lnSpc>
                <a:spcPts val="2400"/>
              </a:lnSpc>
              <a:defRPr sz="2200"/>
            </a:lvl4pPr>
            <a:lvl5pPr>
              <a:lnSpc>
                <a:spcPts val="2400"/>
              </a:lnSpc>
              <a:defRPr sz="20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Inhaltsplatzhalter 2"/>
          <p:cNvSpPr>
            <a:spLocks noGrp="1"/>
          </p:cNvSpPr>
          <p:nvPr>
            <p:ph sz="half" idx="10"/>
          </p:nvPr>
        </p:nvSpPr>
        <p:spPr>
          <a:xfrm>
            <a:off x="6197600" y="1635716"/>
            <a:ext cx="5740901" cy="866185"/>
          </a:xfrm>
          <a:prstGeom prst="rect">
            <a:avLst/>
          </a:prstGeom>
        </p:spPr>
        <p:txBody>
          <a:bodyPr anchor="b">
            <a:normAutofit/>
          </a:bodyPr>
          <a:lstStyle>
            <a:lvl1pPr>
              <a:buNone/>
              <a:defRPr sz="3000" cap="all">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p:txBody>
      </p:sp>
    </p:spTree>
    <p:extLst>
      <p:ext uri="{BB962C8B-B14F-4D97-AF65-F5344CB8AC3E}">
        <p14:creationId xmlns:p14="http://schemas.microsoft.com/office/powerpoint/2010/main" val="42344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23F6E5B6-939B-B24B-81FE-A93BCCA48878}"/>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396405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7BC69559-4E44-F342-BD21-88E9F9D481FF}"/>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60B418-B117-254E-9157-409D8CF1A2E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411083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BC2095F8-2C78-0447-AEE8-F8F9893DF995}"/>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9670DC3-4F46-C747-AF6E-EDAA075E5F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57236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21889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782C03-4442-2240-9522-5D86D75FE0F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0998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AEB0F63-6207-0E4F-B572-A26B98BBB22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25142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ru-RU"/>
              <a:t>Вставка рисунка</a:t>
            </a:r>
            <a:endParaRPr lang="en-US"/>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64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34" r:id="rId1"/>
    <p:sldLayoutId id="2147483673" r:id="rId2"/>
    <p:sldLayoutId id="2147483669" r:id="rId3"/>
    <p:sldLayoutId id="2147483676" r:id="rId4"/>
    <p:sldLayoutId id="2147483690" r:id="rId5"/>
    <p:sldLayoutId id="2147483691" r:id="rId6"/>
    <p:sldLayoutId id="2147483687" r:id="rId7"/>
    <p:sldLayoutId id="2147483688" r:id="rId8"/>
    <p:sldLayoutId id="2147483682" r:id="rId9"/>
    <p:sldLayoutId id="2147483683" r:id="rId10"/>
    <p:sldLayoutId id="2147483684" r:id="rId11"/>
    <p:sldLayoutId id="2147483685" r:id="rId12"/>
    <p:sldLayoutId id="2147483665" r:id="rId13"/>
    <p:sldLayoutId id="2147483686" r:id="rId14"/>
    <p:sldLayoutId id="2147483671" r:id="rId15"/>
    <p:sldLayoutId id="2147483835" r:id="rId16"/>
    <p:sldLayoutId id="2147483838" r:id="rId17"/>
    <p:sldLayoutId id="2147483859" r:id="rId18"/>
    <p:sldLayoutId id="2147483860" r:id="rId19"/>
    <p:sldLayoutId id="2147483861" r:id="rId20"/>
    <p:sldLayoutId id="2147483863"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Grp="1" noChangeAspect="1"/>
          </p:cNvPicPr>
          <p:nvPr>
            <p:ph type="pic" sz="quarter" idx="10"/>
          </p:nvPr>
        </p:nvPicPr>
        <p:blipFill rotWithShape="1">
          <a:blip r:embed="rId2" cstate="hqprint">
            <a:extLst>
              <a:ext uri="{28A0092B-C50C-407E-A947-70E740481C1C}">
                <a14:useLocalDpi xmlns:a14="http://schemas.microsoft.com/office/drawing/2010/main" val="0"/>
              </a:ext>
            </a:extLst>
          </a:blip>
          <a:srcRect l="9773" t="14690"/>
          <a:stretch/>
        </p:blipFill>
        <p:spPr>
          <a:xfrm>
            <a:off x="4663438" y="2468879"/>
            <a:ext cx="475131" cy="336929"/>
          </a:xfrm>
          <a:prstGeom prst="rect">
            <a:avLst/>
          </a:prstGeom>
          <a:ln>
            <a:noFill/>
          </a:ln>
          <a:effectLst>
            <a:glow rad="127000">
              <a:schemeClr val="accent1">
                <a:alpha val="32000"/>
              </a:schemeClr>
            </a:glow>
            <a:outerShdw blurRad="292100" dist="139700" dir="2700000" algn="tl" rotWithShape="0">
              <a:srgbClr val="333333">
                <a:alpha val="65000"/>
              </a:srgbClr>
            </a:outerShdw>
          </a:effectLst>
        </p:spPr>
      </p:pic>
      <p:pic>
        <p:nvPicPr>
          <p:cNvPr id="14" name="Grafik 16">
            <a:extLst>
              <a:ext uri="{FF2B5EF4-FFF2-40B4-BE49-F238E27FC236}">
                <a16:creationId xmlns:a16="http://schemas.microsoft.com/office/drawing/2014/main" id="{1B0A6F16-4529-E54C-811A-F08BB0750F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80" y="5489025"/>
            <a:ext cx="2971462" cy="1288756"/>
          </a:xfrm>
          <a:prstGeom prst="rect">
            <a:avLst/>
          </a:prstGeom>
        </p:spPr>
      </p:pic>
      <p:pic>
        <p:nvPicPr>
          <p:cNvPr id="11" name="Picture 10">
            <a:extLst>
              <a:ext uri="{FF2B5EF4-FFF2-40B4-BE49-F238E27FC236}">
                <a16:creationId xmlns:a16="http://schemas.microsoft.com/office/drawing/2014/main" id="{69E75172-9DC1-4171-9139-BD736DC0259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273422" y="1574398"/>
            <a:ext cx="3766905" cy="5203383"/>
          </a:xfrm>
          <a:prstGeom prst="rect">
            <a:avLst/>
          </a:prstGeom>
        </p:spPr>
      </p:pic>
      <p:sp>
        <p:nvSpPr>
          <p:cNvPr id="6" name="Rectangle 5">
            <a:extLst>
              <a:ext uri="{FF2B5EF4-FFF2-40B4-BE49-F238E27FC236}">
                <a16:creationId xmlns:a16="http://schemas.microsoft.com/office/drawing/2014/main" id="{7F99AEFE-1517-4553-9DE3-E1AF6FDB08CB}"/>
              </a:ext>
            </a:extLst>
          </p:cNvPr>
          <p:cNvSpPr/>
          <p:nvPr/>
        </p:nvSpPr>
        <p:spPr>
          <a:xfrm>
            <a:off x="8720559" y="1848831"/>
            <a:ext cx="2872630" cy="2539157"/>
          </a:xfrm>
          <a:prstGeom prst="rect">
            <a:avLst/>
          </a:prstGeom>
        </p:spPr>
        <p:txBody>
          <a:bodyPr wrap="square">
            <a:spAutoFit/>
          </a:bodyPr>
          <a:lstStyle/>
          <a:p>
            <a:pPr lvl="0" indent="0" hangingPunct="0">
              <a:lnSpc>
                <a:spcPct val="150000"/>
              </a:lnSpc>
              <a:spcBef>
                <a:spcPts val="0"/>
              </a:spcBef>
              <a:buNone/>
            </a:pPr>
            <a:r>
              <a:rPr lang="ru-RU" sz="3000" b="1" i="1" dirty="0">
                <a:solidFill>
                  <a:schemeClr val="bg2"/>
                </a:solidFill>
                <a:latin typeface="Arial" pitchFamily="18"/>
                <a:ea typeface="Microsoft YaHei" pitchFamily="2"/>
              </a:rPr>
              <a:t>Проект </a:t>
            </a:r>
          </a:p>
          <a:p>
            <a:pPr lvl="0" indent="0" hangingPunct="0">
              <a:lnSpc>
                <a:spcPct val="150000"/>
              </a:lnSpc>
              <a:spcBef>
                <a:spcPts val="0"/>
              </a:spcBef>
              <a:buNone/>
            </a:pPr>
            <a:r>
              <a:rPr lang="ru-RU" sz="3000" b="1" i="1" dirty="0">
                <a:solidFill>
                  <a:schemeClr val="bg2"/>
                </a:solidFill>
                <a:latin typeface="Arial" pitchFamily="18"/>
                <a:ea typeface="Microsoft YaHei" pitchFamily="2"/>
              </a:rPr>
              <a:t>«Дружба народов»</a:t>
            </a:r>
          </a:p>
          <a:p>
            <a:pPr lvl="0" algn="r" hangingPunct="0"/>
            <a:endParaRPr lang="en-US" sz="2400" b="1" i="1" dirty="0">
              <a:solidFill>
                <a:srgbClr val="44546A"/>
              </a:solidFill>
              <a:latin typeface="Arial" pitchFamily="18"/>
              <a:ea typeface="Microsoft YaHei" pitchFamily="2"/>
            </a:endParaRPr>
          </a:p>
        </p:txBody>
      </p:sp>
      <p:sp>
        <p:nvSpPr>
          <p:cNvPr id="7" name="Rectangle 6">
            <a:extLst>
              <a:ext uri="{FF2B5EF4-FFF2-40B4-BE49-F238E27FC236}">
                <a16:creationId xmlns:a16="http://schemas.microsoft.com/office/drawing/2014/main" id="{79881A3F-02E8-493D-AE9E-5DF4B162E3A7}"/>
              </a:ext>
            </a:extLst>
          </p:cNvPr>
          <p:cNvSpPr/>
          <p:nvPr/>
        </p:nvSpPr>
        <p:spPr>
          <a:xfrm>
            <a:off x="8544306" y="2719001"/>
            <a:ext cx="2468879" cy="338554"/>
          </a:xfrm>
          <a:prstGeom prst="rect">
            <a:avLst/>
          </a:prstGeom>
        </p:spPr>
        <p:txBody>
          <a:bodyPr wrap="square">
            <a:spAutoFit/>
          </a:bodyPr>
          <a:lstStyle/>
          <a:p>
            <a:endParaRPr lang="en-GB" sz="1600" dirty="0">
              <a:solidFill>
                <a:schemeClr val="bg1"/>
              </a:solidFill>
              <a:latin typeface="Aktiv Grotesk Medium" panose="020B0504020202020204" pitchFamily="34" charset="0"/>
            </a:endParaRPr>
          </a:p>
        </p:txBody>
      </p:sp>
      <p:sp>
        <p:nvSpPr>
          <p:cNvPr id="10" name="Rectangle 9">
            <a:extLst>
              <a:ext uri="{FF2B5EF4-FFF2-40B4-BE49-F238E27FC236}">
                <a16:creationId xmlns:a16="http://schemas.microsoft.com/office/drawing/2014/main" id="{80AD291E-F28B-4455-AD8C-1EA73B233D9F}"/>
              </a:ext>
            </a:extLst>
          </p:cNvPr>
          <p:cNvSpPr/>
          <p:nvPr/>
        </p:nvSpPr>
        <p:spPr>
          <a:xfrm>
            <a:off x="8544306" y="4729598"/>
            <a:ext cx="2011127" cy="276999"/>
          </a:xfrm>
          <a:prstGeom prst="rect">
            <a:avLst/>
          </a:prstGeom>
        </p:spPr>
        <p:txBody>
          <a:bodyPr wrap="square">
            <a:spAutoFit/>
          </a:bodyPr>
          <a:lstStyle/>
          <a:p>
            <a:endParaRPr lang="en-GB" sz="1200" dirty="0">
              <a:solidFill>
                <a:schemeClr val="bg1"/>
              </a:solidFill>
              <a:latin typeface="Aktiv Grotesk" panose="020B0504020202020204" pitchFamily="34" charset="0"/>
            </a:endParaRPr>
          </a:p>
        </p:txBody>
      </p:sp>
      <p:cxnSp>
        <p:nvCxnSpPr>
          <p:cNvPr id="12" name="Straight Connector 11">
            <a:extLst>
              <a:ext uri="{FF2B5EF4-FFF2-40B4-BE49-F238E27FC236}">
                <a16:creationId xmlns:a16="http://schemas.microsoft.com/office/drawing/2014/main" id="{96B64EF2-E5E5-453A-B8F8-03564E6C9B38}"/>
              </a:ext>
            </a:extLst>
          </p:cNvPr>
          <p:cNvCxnSpPr>
            <a:cxnSpLocks/>
          </p:cNvCxnSpPr>
          <p:nvPr/>
        </p:nvCxnSpPr>
        <p:spPr>
          <a:xfrm>
            <a:off x="11139666" y="1523207"/>
            <a:ext cx="1052334" cy="0"/>
          </a:xfrm>
          <a:prstGeom prst="line">
            <a:avLst/>
          </a:prstGeom>
          <a:ln w="40640">
            <a:solidFill>
              <a:srgbClr val="F04E6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6518" y="-440377"/>
            <a:ext cx="11269014" cy="2400657"/>
          </a:xfrm>
          <a:prstGeom prst="rect">
            <a:avLst/>
          </a:prstGeom>
          <a:noFill/>
        </p:spPr>
        <p:txBody>
          <a:bodyPr wrap="square" rtlCol="0">
            <a:spAutoFit/>
          </a:bodyPr>
          <a:lstStyle/>
          <a:p>
            <a:pPr algn="ctr"/>
            <a:br>
              <a:rPr lang="ru-RU" sz="3200" b="1" i="1" dirty="0">
                <a:solidFill>
                  <a:schemeClr val="tx2">
                    <a:lumMod val="75000"/>
                  </a:schemeClr>
                </a:solidFill>
              </a:rPr>
            </a:br>
            <a:r>
              <a:rPr lang="ru-RU" sz="3200" dirty="0">
                <a:solidFill>
                  <a:srgbClr val="0070C0"/>
                </a:solidFill>
                <a:latin typeface="Times New Roman" panose="02020603050405020304" pitchFamily="18" charset="0"/>
                <a:cs typeface="Times New Roman" panose="02020603050405020304" pitchFamily="18" charset="0"/>
              </a:rPr>
              <a:t>«Детская деревня – </a:t>
            </a:r>
            <a:r>
              <a:rPr lang="en-US" sz="3200" dirty="0">
                <a:solidFill>
                  <a:srgbClr val="0070C0"/>
                </a:solidFill>
                <a:latin typeface="Times New Roman" panose="02020603050405020304" pitchFamily="18" charset="0"/>
                <a:cs typeface="Times New Roman" panose="02020603050405020304" pitchFamily="18" charset="0"/>
              </a:rPr>
              <a:t>SOS</a:t>
            </a:r>
            <a:r>
              <a:rPr lang="ru-RU" sz="3200" dirty="0">
                <a:solidFill>
                  <a:srgbClr val="0070C0"/>
                </a:solidFill>
                <a:latin typeface="Times New Roman" panose="02020603050405020304" pitchFamily="18" charset="0"/>
                <a:cs typeface="Times New Roman" panose="02020603050405020304" pitchFamily="18" charset="0"/>
              </a:rPr>
              <a:t>, Вологодская область»</a:t>
            </a:r>
            <a:br>
              <a:rPr lang="ru-RU" sz="3200" dirty="0">
                <a:solidFill>
                  <a:srgbClr val="0070C0"/>
                </a:solidFill>
                <a:latin typeface="Times New Roman" panose="02020603050405020304" pitchFamily="18" charset="0"/>
                <a:cs typeface="Times New Roman" panose="02020603050405020304" pitchFamily="18" charset="0"/>
              </a:rPr>
            </a:br>
            <a:r>
              <a:rPr lang="ru-RU" sz="1600" dirty="0">
                <a:solidFill>
                  <a:srgbClr val="0070C0"/>
                </a:solidFill>
                <a:latin typeface="Times New Roman" panose="02020603050405020304" pitchFamily="18" charset="0"/>
                <a:cs typeface="Times New Roman" panose="02020603050405020304" pitchFamily="18" charset="0"/>
              </a:rPr>
              <a:t>Частное учреждение социального обслуживания</a:t>
            </a:r>
            <a:br>
              <a:rPr lang="ru-RU" sz="1600" dirty="0">
                <a:solidFill>
                  <a:srgbClr val="0070C0"/>
                </a:solidFill>
                <a:latin typeface="Times New Roman" panose="02020603050405020304" pitchFamily="18" charset="0"/>
                <a:cs typeface="Times New Roman" panose="02020603050405020304" pitchFamily="18" charset="0"/>
              </a:rPr>
            </a:br>
            <a:r>
              <a:rPr lang="ru-RU" sz="1600" dirty="0">
                <a:solidFill>
                  <a:srgbClr val="0070C0"/>
                </a:solidFill>
                <a:latin typeface="Times New Roman" panose="02020603050405020304" pitchFamily="18" charset="0"/>
                <a:cs typeface="Times New Roman" panose="02020603050405020304" pitchFamily="18" charset="0"/>
              </a:rPr>
              <a:t> </a:t>
            </a:r>
            <a:r>
              <a:rPr lang="de-DE" sz="1600" dirty="0">
                <a:solidFill>
                  <a:srgbClr val="0070C0"/>
                </a:solidFill>
                <a:latin typeface="Times New Roman" panose="02020603050405020304" pitchFamily="18" charset="0"/>
                <a:cs typeface="Times New Roman" panose="02020603050405020304" pitchFamily="18" charset="0"/>
              </a:rPr>
              <a:t>«</a:t>
            </a:r>
            <a:r>
              <a:rPr lang="de-DE" sz="1600" dirty="0" err="1">
                <a:solidFill>
                  <a:srgbClr val="0070C0"/>
                </a:solidFill>
                <a:latin typeface="Times New Roman" panose="02020603050405020304" pitchFamily="18" charset="0"/>
                <a:cs typeface="Times New Roman" panose="02020603050405020304" pitchFamily="18" charset="0"/>
              </a:rPr>
              <a:t>Детская</a:t>
            </a:r>
            <a:r>
              <a:rPr lang="de-DE" sz="1600" dirty="0">
                <a:solidFill>
                  <a:srgbClr val="0070C0"/>
                </a:solidFill>
                <a:latin typeface="Times New Roman" panose="02020603050405020304" pitchFamily="18" charset="0"/>
                <a:cs typeface="Times New Roman" panose="02020603050405020304" pitchFamily="18" charset="0"/>
              </a:rPr>
              <a:t> </a:t>
            </a:r>
            <a:r>
              <a:rPr lang="de-DE" sz="1600" dirty="0" err="1">
                <a:solidFill>
                  <a:srgbClr val="0070C0"/>
                </a:solidFill>
                <a:latin typeface="Times New Roman" panose="02020603050405020304" pitchFamily="18" charset="0"/>
                <a:cs typeface="Times New Roman" panose="02020603050405020304" pitchFamily="18" charset="0"/>
              </a:rPr>
              <a:t>деревня</a:t>
            </a:r>
            <a:r>
              <a:rPr lang="de-DE" sz="1600" dirty="0">
                <a:solidFill>
                  <a:srgbClr val="0070C0"/>
                </a:solidFill>
                <a:latin typeface="Times New Roman" panose="02020603050405020304" pitchFamily="18" charset="0"/>
                <a:cs typeface="Times New Roman" panose="02020603050405020304" pitchFamily="18" charset="0"/>
              </a:rPr>
              <a:t> - </a:t>
            </a:r>
            <a:r>
              <a:rPr lang="en-US" sz="1600" dirty="0">
                <a:solidFill>
                  <a:srgbClr val="0070C0"/>
                </a:solidFill>
                <a:latin typeface="Times New Roman" panose="02020603050405020304" pitchFamily="18" charset="0"/>
                <a:cs typeface="Times New Roman" panose="02020603050405020304" pitchFamily="18" charset="0"/>
              </a:rPr>
              <a:t>SOS </a:t>
            </a:r>
            <a:r>
              <a:rPr lang="en-US" sz="1600" dirty="0" err="1">
                <a:solidFill>
                  <a:srgbClr val="0070C0"/>
                </a:solidFill>
                <a:latin typeface="Times New Roman" panose="02020603050405020304" pitchFamily="18" charset="0"/>
                <a:cs typeface="Times New Roman" panose="02020603050405020304" pitchFamily="18" charset="0"/>
              </a:rPr>
              <a:t>Вологда</a:t>
            </a:r>
            <a:r>
              <a:rPr lang="ru-RU" sz="1600" dirty="0">
                <a:solidFill>
                  <a:srgbClr val="0070C0"/>
                </a:solidFill>
                <a:latin typeface="Times New Roman" panose="02020603050405020304" pitchFamily="18" charset="0"/>
                <a:cs typeface="Times New Roman" panose="02020603050405020304" pitchFamily="18" charset="0"/>
              </a:rPr>
              <a:t>»</a:t>
            </a:r>
          </a:p>
          <a:p>
            <a:endParaRPr lang="ru-RU" sz="1600" dirty="0">
              <a:solidFill>
                <a:srgbClr val="0070C0"/>
              </a:solidFill>
            </a:endParaRPr>
          </a:p>
          <a:p>
            <a:r>
              <a:rPr lang="ru-RU" sz="2000" i="1" dirty="0">
                <a:solidFill>
                  <a:srgbClr val="0070C0"/>
                </a:solidFill>
                <a:latin typeface="Times New Roman" panose="02020603050405020304" pitchFamily="18" charset="0"/>
                <a:cs typeface="Times New Roman" panose="02020603050405020304" pitchFamily="18" charset="0"/>
              </a:rPr>
              <a:t>Директор – Чёрствая Ольга Евгеньевна</a:t>
            </a:r>
            <a:br>
              <a:rPr lang="ru-RU" sz="2800" b="1" i="1" u="sng" dirty="0">
                <a:solidFill>
                  <a:srgbClr val="0070C0"/>
                </a:solidFill>
              </a:rPr>
            </a:br>
            <a:endParaRPr lang="ru-RU" dirty="0">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13" name="Picture 2"/>
          <p:cNvPicPr>
            <a:picLocks noChangeAspect="1" noChangeArrowheads="1"/>
          </p:cNvPicPr>
          <p:nvPr/>
        </p:nvPicPr>
        <p:blipFill>
          <a:blip r:embed="rId5"/>
          <a:srcRect/>
          <a:stretch>
            <a:fillRect/>
          </a:stretch>
        </p:blipFill>
        <p:spPr bwMode="auto">
          <a:xfrm>
            <a:off x="675534" y="1740767"/>
            <a:ext cx="7419374" cy="4618471"/>
          </a:xfrm>
          <a:prstGeom prst="rect">
            <a:avLst/>
          </a:prstGeom>
          <a:noFill/>
          <a:ln w="9525">
            <a:noFill/>
            <a:miter lim="800000"/>
            <a:headEnd/>
            <a:tailEnd/>
          </a:ln>
          <a:effectLst/>
        </p:spPr>
      </p:pic>
    </p:spTree>
    <p:extLst>
      <p:ext uri="{BB962C8B-B14F-4D97-AF65-F5344CB8AC3E}">
        <p14:creationId xmlns:p14="http://schemas.microsoft.com/office/powerpoint/2010/main" val="398363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3440" y="548763"/>
            <a:ext cx="8490471" cy="707886"/>
          </a:xfrm>
          <a:prstGeom prst="rect">
            <a:avLst/>
          </a:prstGeom>
        </p:spPr>
        <p:txBody>
          <a:bodyPr wrap="square">
            <a:spAutoFit/>
          </a:bodyPr>
          <a:lstStyle/>
          <a:p>
            <a:pPr>
              <a:spcBef>
                <a:spcPts val="0"/>
              </a:spcBef>
              <a:buNone/>
            </a:pPr>
            <a:endParaRPr lang="ru-RU" sz="2000" b="1" u="sng" dirty="0">
              <a:solidFill>
                <a:srgbClr val="002060"/>
              </a:solidFill>
              <a:latin typeface="Times New Roman" pitchFamily="18"/>
              <a:cs typeface="Times New Roman" pitchFamily="18"/>
            </a:endParaRPr>
          </a:p>
          <a:p>
            <a:pPr>
              <a:spcBef>
                <a:spcPts val="0"/>
              </a:spcBef>
              <a:buNone/>
            </a:pPr>
            <a:endParaRPr lang="ru-RU" sz="2000" b="1" u="sng" dirty="0">
              <a:solidFill>
                <a:srgbClr val="002060"/>
              </a:solidFill>
              <a:latin typeface="Times New Roman" pitchFamily="18"/>
              <a:cs typeface="Times New Roman" pitchFamily="18"/>
            </a:endParaRPr>
          </a:p>
        </p:txBody>
      </p:sp>
      <p:sp>
        <p:nvSpPr>
          <p:cNvPr id="3" name="Прямоугольник 2"/>
          <p:cNvSpPr/>
          <p:nvPr/>
        </p:nvSpPr>
        <p:spPr>
          <a:xfrm>
            <a:off x="457865" y="151180"/>
            <a:ext cx="10411904" cy="523220"/>
          </a:xfrm>
          <a:prstGeom prst="rect">
            <a:avLst/>
          </a:prstGeom>
        </p:spPr>
        <p:txBody>
          <a:bodyPr wrap="square">
            <a:spAutoFit/>
          </a:bodyPr>
          <a:lstStyle/>
          <a:p>
            <a:pPr algn="ctr"/>
            <a:r>
              <a:rPr lang="ru-RU" sz="2800" dirty="0">
                <a:solidFill>
                  <a:srgbClr val="0070C0"/>
                </a:solidFill>
                <a:latin typeface="Times New Roman" panose="02020603050405020304" pitchFamily="18" charset="0"/>
                <a:cs typeface="Times New Roman" panose="02020603050405020304" pitchFamily="18" charset="0"/>
              </a:rPr>
              <a:t>Команда проекта</a:t>
            </a:r>
          </a:p>
        </p:txBody>
      </p:sp>
      <p:sp>
        <p:nvSpPr>
          <p:cNvPr id="6" name="Прямоугольник 5"/>
          <p:cNvSpPr/>
          <p:nvPr/>
        </p:nvSpPr>
        <p:spPr>
          <a:xfrm>
            <a:off x="383440" y="3582288"/>
            <a:ext cx="8353236" cy="584775"/>
          </a:xfrm>
          <a:prstGeom prst="rect">
            <a:avLst/>
          </a:prstGeom>
        </p:spPr>
        <p:txBody>
          <a:bodyPr wrap="square">
            <a:spAutoFit/>
          </a:bodyPr>
          <a:lstStyle/>
          <a:p>
            <a:pPr lvl="0">
              <a:lnSpc>
                <a:spcPct val="150000"/>
              </a:lnSpc>
            </a:pPr>
            <a:endParaRPr lang="en-GB" sz="1400" dirty="0">
              <a:solidFill>
                <a:srgbClr val="1C325D"/>
              </a:solidFill>
              <a:latin typeface="Aktiv Grotesk" panose="020B0504020202020204" pitchFamily="34" charset="0"/>
            </a:endParaRPr>
          </a:p>
          <a:p>
            <a:pPr algn="just"/>
            <a:endParaRPr lang="en-GB" sz="1100" dirty="0"/>
          </a:p>
        </p:txBody>
      </p:sp>
      <p:sp>
        <p:nvSpPr>
          <p:cNvPr id="7" name="Прямоугольник 6"/>
          <p:cNvSpPr/>
          <p:nvPr/>
        </p:nvSpPr>
        <p:spPr>
          <a:xfrm>
            <a:off x="207818" y="674400"/>
            <a:ext cx="8104909" cy="5773888"/>
          </a:xfrm>
          <a:prstGeom prst="rect">
            <a:avLst/>
          </a:prstGeom>
        </p:spPr>
        <p:txBody>
          <a:bodyPr wrap="square">
            <a:spAutoFit/>
          </a:bodyPr>
          <a:lstStyle/>
          <a:p>
            <a:pPr lvl="0" defTabSz="914400" eaLnBrk="0" fontAlgn="base" hangingPunct="0">
              <a:spcBef>
                <a:spcPct val="20000"/>
              </a:spcBef>
              <a:spcAft>
                <a:spcPct val="0"/>
              </a:spcAft>
              <a:buClr>
                <a:srgbClr val="EC7404"/>
              </a:buClr>
              <a:defRPr/>
            </a:pPr>
            <a:r>
              <a:rPr lang="ru-RU" sz="1400" kern="0" dirty="0">
                <a:solidFill>
                  <a:srgbClr val="002060"/>
                </a:solidFill>
                <a:latin typeface="Times New Roman" pitchFamily="18" charset="0"/>
                <a:ea typeface="ＭＳ Ｐゴシック" pitchFamily="30" charset="-128"/>
                <a:cs typeface="Times New Roman" pitchFamily="18" charset="0"/>
              </a:rPr>
              <a:t>Директор Программы «Детская деревня –</a:t>
            </a:r>
            <a:r>
              <a:rPr lang="en-US" sz="1400" kern="0" dirty="0">
                <a:solidFill>
                  <a:srgbClr val="002060"/>
                </a:solidFill>
                <a:latin typeface="Times New Roman" pitchFamily="18" charset="0"/>
                <a:ea typeface="ＭＳ Ｐゴシック" pitchFamily="30" charset="-128"/>
                <a:cs typeface="Times New Roman" pitchFamily="18" charset="0"/>
              </a:rPr>
              <a:t>SOS </a:t>
            </a:r>
            <a:r>
              <a:rPr lang="ru-RU" sz="1400" kern="0" dirty="0">
                <a:solidFill>
                  <a:srgbClr val="002060"/>
                </a:solidFill>
                <a:latin typeface="Times New Roman" pitchFamily="18" charset="0"/>
                <a:ea typeface="ＭＳ Ｐゴシック" pitchFamily="30" charset="-128"/>
                <a:cs typeface="Times New Roman" pitchFamily="18" charset="0"/>
              </a:rPr>
              <a:t>Вологодская область» </a:t>
            </a:r>
          </a:p>
          <a:p>
            <a:pPr lvl="0" defTabSz="914400" eaLnBrk="0" fontAlgn="base" hangingPunct="0">
              <a:spcBef>
                <a:spcPct val="20000"/>
              </a:spcBef>
              <a:spcAft>
                <a:spcPct val="0"/>
              </a:spcAft>
              <a:buClr>
                <a:srgbClr val="EC7404"/>
              </a:buClr>
              <a:defRPr/>
            </a:pPr>
            <a:r>
              <a:rPr lang="ru-RU" sz="1400" b="1" kern="0" dirty="0">
                <a:solidFill>
                  <a:srgbClr val="002060"/>
                </a:solidFill>
                <a:latin typeface="Times New Roman" pitchFamily="18" charset="0"/>
                <a:ea typeface="ＭＳ Ｐゴシック" pitchFamily="30" charset="-128"/>
                <a:cs typeface="Times New Roman" pitchFamily="18" charset="0"/>
              </a:rPr>
              <a:t>Черствая Ольга Евгеньевна   </a:t>
            </a:r>
            <a:r>
              <a:rPr lang="ru-RU" sz="1400" kern="0" dirty="0">
                <a:solidFill>
                  <a:srgbClr val="002060"/>
                </a:solidFill>
                <a:latin typeface="Times New Roman" pitchFamily="18" charset="0"/>
                <a:ea typeface="ＭＳ Ｐゴシック" pitchFamily="30" charset="-128"/>
                <a:cs typeface="Times New Roman" pitchFamily="18" charset="0"/>
              </a:rPr>
              <a:t>Кандидат педагогических наук,</a:t>
            </a:r>
          </a:p>
          <a:p>
            <a:pPr lvl="0" eaLnBrk="0" fontAlgn="base" hangingPunct="0">
              <a:spcBef>
                <a:spcPct val="20000"/>
              </a:spcBef>
              <a:spcAft>
                <a:spcPct val="0"/>
              </a:spcAft>
              <a:buClr>
                <a:srgbClr val="EC7404"/>
              </a:buClr>
            </a:pPr>
            <a:r>
              <a:rPr lang="ru-RU" sz="1400" kern="0" dirty="0">
                <a:solidFill>
                  <a:srgbClr val="002060"/>
                </a:solidFill>
                <a:latin typeface="Times New Roman" pitchFamily="18" charset="0"/>
                <a:ea typeface="ＭＳ Ｐゴシック" pitchFamily="30" charset="-128"/>
                <a:cs typeface="Times New Roman" pitchFamily="18" charset="0"/>
              </a:rPr>
              <a:t>доцент.</a:t>
            </a:r>
            <a:r>
              <a:rPr lang="ru-RU" sz="1400" dirty="0">
                <a:solidFill>
                  <a:srgbClr val="002060"/>
                </a:solidFill>
                <a:latin typeface="Times New Roman" panose="02020603050405020304" pitchFamily="18" charset="0"/>
                <a:ea typeface="Times New Roman" panose="02020603050405020304" pitchFamily="18" charset="0"/>
              </a:rPr>
              <a:t> Свою трудовую деятельность (34 года) посвятила</a:t>
            </a:r>
          </a:p>
          <a:p>
            <a:pPr lvl="0" eaLnBrk="0" fontAlgn="base" hangingPunct="0">
              <a:spcBef>
                <a:spcPct val="20000"/>
              </a:spcBef>
              <a:spcAft>
                <a:spcPct val="0"/>
              </a:spcAft>
              <a:buClr>
                <a:srgbClr val="EC7404"/>
              </a:buClr>
            </a:pPr>
            <a:r>
              <a:rPr lang="ru-RU" sz="1400" dirty="0">
                <a:solidFill>
                  <a:srgbClr val="002060"/>
                </a:solidFill>
                <a:latin typeface="Times New Roman" panose="02020603050405020304" pitchFamily="18" charset="0"/>
                <a:ea typeface="Times New Roman" panose="02020603050405020304" pitchFamily="18" charset="0"/>
              </a:rPr>
              <a:t> развитию образования города и области, </a:t>
            </a:r>
          </a:p>
          <a:p>
            <a:pPr lvl="0" eaLnBrk="0" fontAlgn="base" hangingPunct="0">
              <a:spcBef>
                <a:spcPct val="20000"/>
              </a:spcBef>
              <a:spcAft>
                <a:spcPct val="0"/>
              </a:spcAft>
              <a:buClr>
                <a:srgbClr val="EC7404"/>
              </a:buClr>
            </a:pPr>
            <a:r>
              <a:rPr lang="ru-RU" sz="1400" dirty="0">
                <a:solidFill>
                  <a:srgbClr val="002060"/>
                </a:solidFill>
                <a:latin typeface="Times New Roman" panose="02020603050405020304" pitchFamily="18" charset="0"/>
                <a:ea typeface="Times New Roman" panose="02020603050405020304" pitchFamily="18" charset="0"/>
              </a:rPr>
              <a:t>молодёжной политики, социальной защиты населения области, осуществляя трудовую деятельность в среднем и высшем учебных заведениях города. Имеет</a:t>
            </a:r>
            <a:r>
              <a:rPr lang="ru-RU" sz="1400" dirty="0">
                <a:solidFill>
                  <a:srgbClr val="002060"/>
                </a:solidFill>
                <a:latin typeface="Arial" panose="020B0604020202020204" pitchFamily="34" charset="0"/>
                <a:ea typeface="Times New Roman" panose="02020603050405020304" pitchFamily="18" charset="0"/>
              </a:rPr>
              <a:t> </a:t>
            </a:r>
            <a:r>
              <a:rPr lang="ru-RU" sz="1400" dirty="0">
                <a:solidFill>
                  <a:srgbClr val="002060"/>
                </a:solidFill>
                <a:latin typeface="Times New Roman" panose="02020603050405020304" pitchFamily="18" charset="0"/>
                <a:ea typeface="Times New Roman" panose="02020603050405020304" pitchFamily="18" charset="0"/>
              </a:rPr>
              <a:t>2 высших образования (педагогическое, PR), кандидат педагогических наук, доцент с опытом педагогической деятельности более 20 лет, в том числе в высшей школе (последние 4 года в качестве профессора кафедры педагогики), имеет 2 защищенных аспирантов, 113 публикаций, 16 статей ВАК, учебные пособия, монографии; является членом координационных и экспертных советов (6 шт.), в том числе в экспертной группе АСИ. Участвовала в подготовке и реализации около 70 проектов.</a:t>
            </a:r>
          </a:p>
          <a:p>
            <a:pPr lvl="0" eaLnBrk="0" fontAlgn="base" hangingPunct="0">
              <a:spcBef>
                <a:spcPct val="20000"/>
              </a:spcBef>
              <a:spcAft>
                <a:spcPct val="0"/>
              </a:spcAft>
              <a:buClr>
                <a:srgbClr val="EC7404"/>
              </a:buClr>
            </a:pPr>
            <a:r>
              <a:rPr lang="ru-RU" sz="1400" dirty="0">
                <a:solidFill>
                  <a:srgbClr val="002060"/>
                </a:solidFill>
                <a:latin typeface="Times New Roman" panose="02020603050405020304" pitchFamily="18" charset="0"/>
                <a:ea typeface="Times New Roman" panose="02020603050405020304" pitchFamily="18" charset="0"/>
              </a:rPr>
              <a:t>Психолог Программы Укрепления семьи г. Вологды – </a:t>
            </a:r>
            <a:r>
              <a:rPr lang="ru-RU" sz="1400" b="1" dirty="0">
                <a:solidFill>
                  <a:srgbClr val="002060"/>
                </a:solidFill>
                <a:latin typeface="Times New Roman" panose="02020603050405020304" pitchFamily="18" charset="0"/>
                <a:ea typeface="Times New Roman" panose="02020603050405020304" pitchFamily="18" charset="0"/>
              </a:rPr>
              <a:t>Ткачева Елена Анатольевна. </a:t>
            </a:r>
            <a:r>
              <a:rPr lang="ru-RU" sz="1400" dirty="0">
                <a:solidFill>
                  <a:srgbClr val="002060"/>
                </a:solidFill>
                <a:latin typeface="Times New Roman" panose="02020603050405020304" pitchFamily="18" charset="0"/>
                <a:ea typeface="Times New Roman" panose="02020603050405020304" pitchFamily="18" charset="0"/>
              </a:rPr>
              <a:t>Руководитель проекта. Имеет 2 высших образования, повышение квалификации по направлению клинической психологии, 10 – летний опыт работы в качеств педагога-организатора, а также психолога с приемными семьями в Детской деревне – </a:t>
            </a:r>
            <a:r>
              <a:rPr lang="en-US" sz="1400" dirty="0">
                <a:solidFill>
                  <a:srgbClr val="002060"/>
                </a:solidFill>
                <a:latin typeface="Times New Roman" panose="02020603050405020304" pitchFamily="18" charset="0"/>
                <a:ea typeface="Times New Roman" panose="02020603050405020304" pitchFamily="18" charset="0"/>
              </a:rPr>
              <a:t>SOS </a:t>
            </a:r>
            <a:r>
              <a:rPr lang="ru-RU" sz="1400" dirty="0">
                <a:solidFill>
                  <a:srgbClr val="002060"/>
                </a:solidFill>
                <a:latin typeface="Times New Roman" panose="02020603050405020304" pitchFamily="18" charset="0"/>
                <a:ea typeface="Times New Roman" panose="02020603050405020304" pitchFamily="18" charset="0"/>
              </a:rPr>
              <a:t>Вологда.</a:t>
            </a:r>
          </a:p>
          <a:p>
            <a:pPr lvl="0" algn="just" eaLnBrk="0" fontAlgn="base" hangingPunct="0">
              <a:spcBef>
                <a:spcPct val="20000"/>
              </a:spcBef>
              <a:spcAft>
                <a:spcPct val="0"/>
              </a:spcAft>
              <a:buClr>
                <a:srgbClr val="EC7404"/>
              </a:buClr>
            </a:pPr>
            <a:r>
              <a:rPr lang="ru-RU" sz="1400" dirty="0">
                <a:solidFill>
                  <a:srgbClr val="002060"/>
                </a:solidFill>
                <a:latin typeface="Times New Roman" pitchFamily="18" charset="0"/>
                <a:ea typeface="ＭＳ Ｐゴシック" pitchFamily="30" charset="-128"/>
                <a:cs typeface="Times New Roman" pitchFamily="18" charset="0"/>
              </a:rPr>
              <a:t>Детская деревня-SOS Вологда - это организация, осуществляющая размещение и сопровождение многодетных приемных семей, воспитывающих детей-сирот, детей, оставшихся без попечения родителей.</a:t>
            </a:r>
          </a:p>
          <a:p>
            <a:pPr lvl="0" algn="just" eaLnBrk="0" fontAlgn="base" hangingPunct="0">
              <a:spcBef>
                <a:spcPct val="20000"/>
              </a:spcBef>
              <a:spcAft>
                <a:spcPct val="0"/>
              </a:spcAft>
              <a:buClr>
                <a:srgbClr val="EC7404"/>
              </a:buClr>
            </a:pPr>
            <a:r>
              <a:rPr lang="ru-RU" sz="1400" dirty="0">
                <a:solidFill>
                  <a:srgbClr val="002060"/>
                </a:solidFill>
                <a:latin typeface="Times New Roman" pitchFamily="18" charset="0"/>
                <a:ea typeface="ＭＳ Ｐゴシック" pitchFamily="30" charset="-128"/>
                <a:cs typeface="Times New Roman" pitchFamily="18" charset="0"/>
              </a:rPr>
              <a:t>   	</a:t>
            </a:r>
            <a:r>
              <a:rPr lang="ru-RU" sz="1400" u="sng" dirty="0">
                <a:solidFill>
                  <a:srgbClr val="002060"/>
                </a:solidFill>
                <a:latin typeface="Times New Roman" pitchFamily="18" charset="0"/>
                <a:ea typeface="ＭＳ Ｐゴシック" pitchFamily="30" charset="-128"/>
                <a:cs typeface="Times New Roman" pitchFamily="18" charset="0"/>
              </a:rPr>
              <a:t>На январь 2024 года на сопровождении Детской деревни находится</a:t>
            </a:r>
            <a:r>
              <a:rPr lang="ru-RU" sz="1400" dirty="0">
                <a:solidFill>
                  <a:srgbClr val="002060"/>
                </a:solidFill>
                <a:latin typeface="Times New Roman" pitchFamily="18" charset="0"/>
                <a:ea typeface="ＭＳ Ｐゴシック" pitchFamily="30" charset="-128"/>
                <a:cs typeface="Times New Roman" pitchFamily="18" charset="0"/>
              </a:rPr>
              <a:t> </a:t>
            </a:r>
            <a:r>
              <a:rPr lang="ru-RU" sz="1400" b="1" dirty="0">
                <a:solidFill>
                  <a:srgbClr val="002060"/>
                </a:solidFill>
                <a:latin typeface="Times New Roman" pitchFamily="18" charset="0"/>
                <a:ea typeface="ＭＳ Ｐゴシック" pitchFamily="30" charset="-128"/>
                <a:cs typeface="Times New Roman" pitchFamily="18" charset="0"/>
              </a:rPr>
              <a:t>19 приемных семей с 64 детьми</a:t>
            </a:r>
            <a:r>
              <a:rPr lang="ru-RU" sz="1400" dirty="0">
                <a:solidFill>
                  <a:srgbClr val="002060"/>
                </a:solidFill>
                <a:latin typeface="Times New Roman" pitchFamily="18" charset="0"/>
                <a:ea typeface="ＭＳ Ｐゴシック" pitchFamily="30" charset="-128"/>
                <a:cs typeface="Times New Roman" pitchFamily="18" charset="0"/>
              </a:rPr>
              <a:t>, из них: </a:t>
            </a:r>
          </a:p>
          <a:p>
            <a:pPr lvl="0" algn="just" eaLnBrk="0" fontAlgn="base" hangingPunct="0">
              <a:spcBef>
                <a:spcPct val="20000"/>
              </a:spcBef>
              <a:spcAft>
                <a:spcPct val="0"/>
              </a:spcAft>
              <a:buClr>
                <a:srgbClr val="EC7404"/>
              </a:buClr>
            </a:pPr>
            <a:r>
              <a:rPr lang="ru-RU" sz="1400" dirty="0">
                <a:solidFill>
                  <a:srgbClr val="002060"/>
                </a:solidFill>
                <a:latin typeface="Times New Roman" pitchFamily="18" charset="0"/>
                <a:ea typeface="ＭＳ Ｐゴシック" pitchFamily="30" charset="-128"/>
                <a:cs typeface="Times New Roman" pitchFamily="18" charset="0"/>
              </a:rPr>
              <a:t>- </a:t>
            </a:r>
            <a:r>
              <a:rPr lang="ru-RU" sz="1400" b="1" dirty="0">
                <a:solidFill>
                  <a:srgbClr val="002060"/>
                </a:solidFill>
                <a:latin typeface="Times New Roman" pitchFamily="18" charset="0"/>
                <a:ea typeface="ＭＳ Ｐゴシック" pitchFamily="30" charset="-128"/>
                <a:cs typeface="Times New Roman" pitchFamily="18" charset="0"/>
              </a:rPr>
              <a:t>7</a:t>
            </a:r>
            <a:r>
              <a:rPr lang="ru-RU" sz="1400" dirty="0">
                <a:solidFill>
                  <a:srgbClr val="002060"/>
                </a:solidFill>
                <a:latin typeface="Times New Roman" pitchFamily="18" charset="0"/>
                <a:ea typeface="ＭＳ Ｐゴシック" pitchFamily="30" charset="-128"/>
                <a:cs typeface="Times New Roman" pitchFamily="18" charset="0"/>
              </a:rPr>
              <a:t> многодетных приемных семей с </a:t>
            </a:r>
            <a:r>
              <a:rPr lang="ru-RU" sz="1400" b="1" dirty="0">
                <a:solidFill>
                  <a:srgbClr val="002060"/>
                </a:solidFill>
                <a:latin typeface="Times New Roman" pitchFamily="18" charset="0"/>
                <a:ea typeface="ＭＳ Ｐゴシック" pitchFamily="30" charset="-128"/>
                <a:cs typeface="Times New Roman" pitchFamily="18" charset="0"/>
              </a:rPr>
              <a:t>40</a:t>
            </a:r>
            <a:r>
              <a:rPr lang="ru-RU" sz="1400" dirty="0">
                <a:solidFill>
                  <a:srgbClr val="002060"/>
                </a:solidFill>
                <a:latin typeface="Times New Roman" pitchFamily="18" charset="0"/>
                <a:ea typeface="ＭＳ Ｐゴシック" pitchFamily="30" charset="-128"/>
                <a:cs typeface="Times New Roman" pitchFamily="18" charset="0"/>
              </a:rPr>
              <a:t> детьми, включая 1 кровного.</a:t>
            </a:r>
          </a:p>
          <a:p>
            <a:pPr lvl="0" algn="just" eaLnBrk="0" fontAlgn="base" hangingPunct="0">
              <a:spcBef>
                <a:spcPct val="20000"/>
              </a:spcBef>
              <a:spcAft>
                <a:spcPct val="0"/>
              </a:spcAft>
              <a:buClr>
                <a:srgbClr val="EC7404"/>
              </a:buClr>
            </a:pPr>
            <a:r>
              <a:rPr lang="ru-RU" sz="1400" dirty="0">
                <a:solidFill>
                  <a:srgbClr val="002060"/>
                </a:solidFill>
                <a:latin typeface="Times New Roman" pitchFamily="18" charset="0"/>
                <a:ea typeface="ＭＳ Ｐゴシック" pitchFamily="30" charset="-128"/>
                <a:cs typeface="Times New Roman" pitchFamily="18" charset="0"/>
              </a:rPr>
              <a:t>-</a:t>
            </a:r>
            <a:r>
              <a:rPr lang="ru-RU" sz="1400" b="1" dirty="0">
                <a:solidFill>
                  <a:srgbClr val="002060"/>
                </a:solidFill>
                <a:latin typeface="Times New Roman" pitchFamily="18" charset="0"/>
                <a:ea typeface="ＭＳ Ｐゴシック" pitchFamily="30" charset="-128"/>
                <a:cs typeface="Times New Roman" pitchFamily="18" charset="0"/>
              </a:rPr>
              <a:t>12</a:t>
            </a:r>
            <a:r>
              <a:rPr lang="ru-RU" sz="1400" dirty="0">
                <a:solidFill>
                  <a:srgbClr val="002060"/>
                </a:solidFill>
                <a:latin typeface="Times New Roman" pitchFamily="18" charset="0"/>
                <a:ea typeface="ＭＳ Ｐゴシック" pitchFamily="30" charset="-128"/>
                <a:cs typeface="Times New Roman" pitchFamily="18" charset="0"/>
              </a:rPr>
              <a:t> приемных семей с </a:t>
            </a:r>
            <a:r>
              <a:rPr lang="ru-RU" sz="1400" b="1" dirty="0">
                <a:solidFill>
                  <a:srgbClr val="002060"/>
                </a:solidFill>
                <a:latin typeface="Times New Roman" pitchFamily="18" charset="0"/>
                <a:ea typeface="ＭＳ Ｐゴシック" pitchFamily="30" charset="-128"/>
                <a:cs typeface="Times New Roman" pitchFamily="18" charset="0"/>
              </a:rPr>
              <a:t>24</a:t>
            </a:r>
            <a:r>
              <a:rPr lang="ru-RU" sz="1400" dirty="0">
                <a:solidFill>
                  <a:srgbClr val="002060"/>
                </a:solidFill>
                <a:latin typeface="Times New Roman" pitchFamily="18" charset="0"/>
                <a:ea typeface="ＭＳ Ｐゴシック" pitchFamily="30" charset="-128"/>
                <a:cs typeface="Times New Roman" pitchFamily="18" charset="0"/>
              </a:rPr>
              <a:t> приемными и 2 кровными детьми проживают на собственной территории.</a:t>
            </a:r>
            <a:endParaRPr lang="ru-RU" sz="1400" dirty="0">
              <a:solidFill>
                <a:srgbClr val="002060"/>
              </a:solidFill>
              <a:latin typeface="Times New Roman" pitchFamily="18" charset="0"/>
              <a:ea typeface="ＭＳ Ｐゴシック" pitchFamily="-107" charset="-128"/>
              <a:cs typeface="Times New Roman" pitchFamily="18" charset="0"/>
            </a:endParaRPr>
          </a:p>
          <a:p>
            <a:pPr lvl="0" eaLnBrk="0" fontAlgn="base" hangingPunct="0">
              <a:spcBef>
                <a:spcPct val="20000"/>
              </a:spcBef>
              <a:spcAft>
                <a:spcPct val="0"/>
              </a:spcAft>
              <a:buClr>
                <a:srgbClr val="EC7404"/>
              </a:buClr>
            </a:pPr>
            <a:endParaRPr lang="ru-RU" sz="1200" dirty="0">
              <a:solidFill>
                <a:srgbClr val="262626"/>
              </a:solidFill>
              <a:latin typeface="Times New Roman" pitchFamily="18" charset="0"/>
              <a:ea typeface="ＭＳ Ｐゴシック" pitchFamily="30" charset="-128"/>
              <a:cs typeface="Times New Roman" pitchFamily="18" charset="0"/>
            </a:endParaRPr>
          </a:p>
          <a:p>
            <a:pPr lvl="0" eaLnBrk="0" fontAlgn="base" hangingPunct="0">
              <a:spcBef>
                <a:spcPct val="20000"/>
              </a:spcBef>
              <a:spcAft>
                <a:spcPct val="0"/>
              </a:spcAft>
              <a:buClr>
                <a:srgbClr val="EC7404"/>
              </a:buClr>
            </a:pPr>
            <a:endParaRPr lang="ru-RU" kern="0" dirty="0">
              <a:solidFill>
                <a:sysClr val="windowText" lastClr="000000"/>
              </a:solidFill>
            </a:endParaRPr>
          </a:p>
        </p:txBody>
      </p:sp>
      <p:pic>
        <p:nvPicPr>
          <p:cNvPr id="8" name="Рисунок 7"/>
          <p:cNvPicPr>
            <a:picLocks noChangeAspect="1"/>
          </p:cNvPicPr>
          <p:nvPr/>
        </p:nvPicPr>
        <p:blipFill>
          <a:blip r:embed="rId2"/>
          <a:stretch>
            <a:fillRect/>
          </a:stretch>
        </p:blipFill>
        <p:spPr>
          <a:xfrm>
            <a:off x="8229467" y="493761"/>
            <a:ext cx="3167281" cy="1925707"/>
          </a:xfrm>
          <a:prstGeom prst="rect">
            <a:avLst/>
          </a:prstGeom>
        </p:spPr>
      </p:pic>
      <p:pic>
        <p:nvPicPr>
          <p:cNvPr id="12" name="Picture 2" descr="C:\Users\Piskunova.EV\Desktop\WtVZlCDWP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27" y="3064933"/>
            <a:ext cx="3419955" cy="27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2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119269" y="-90152"/>
            <a:ext cx="12072731" cy="809289"/>
          </a:xfrm>
          <a:prstGeom prst="rect">
            <a:avLst/>
          </a:prstGeom>
        </p:spPr>
        <p:txBody>
          <a:bodyPr/>
          <a:lstStyle/>
          <a:p>
            <a:pPr algn="ctr"/>
            <a:br>
              <a:rPr lang="ru-RU" altLang="ru-RU" sz="1800" b="1" dirty="0">
                <a:latin typeface="Times New Roman" panose="02020603050405020304" pitchFamily="18" charset="0"/>
                <a:cs typeface="Times New Roman" panose="02020603050405020304" pitchFamily="18" charset="0"/>
              </a:rPr>
            </a:br>
            <a:r>
              <a:rPr lang="ru-RU" altLang="ru-RU" sz="2400" b="1" dirty="0">
                <a:solidFill>
                  <a:srgbClr val="0070C0"/>
                </a:solidFill>
                <a:latin typeface="Times New Roman" panose="02020603050405020304" pitchFamily="18" charset="0"/>
                <a:cs typeface="Times New Roman" panose="02020603050405020304" pitchFamily="18" charset="0"/>
              </a:rPr>
              <a:t>Цели, задачи проекта</a:t>
            </a:r>
            <a:br>
              <a:rPr lang="ru-RU" altLang="ru-RU" sz="2800" b="1" u="sng" dirty="0">
                <a:solidFill>
                  <a:srgbClr val="0070C0"/>
                </a:solidFill>
                <a:cs typeface="Arial" panose="020B0604020202020204" pitchFamily="34" charset="0"/>
              </a:rPr>
            </a:br>
            <a:endParaRPr lang="en-GB" sz="2800" b="1" dirty="0">
              <a:solidFill>
                <a:srgbClr val="0070C0"/>
              </a:solidFill>
            </a:endParaRPr>
          </a:p>
        </p:txBody>
      </p:sp>
      <p:sp>
        <p:nvSpPr>
          <p:cNvPr id="81923" name="Rectangle 3"/>
          <p:cNvSpPr>
            <a:spLocks noGrp="1"/>
          </p:cNvSpPr>
          <p:nvPr>
            <p:ph type="body" idx="4294967295"/>
          </p:nvPr>
        </p:nvSpPr>
        <p:spPr>
          <a:xfrm>
            <a:off x="119269" y="550333"/>
            <a:ext cx="9409434" cy="5509571"/>
          </a:xfrm>
          <a:prstGeom prst="rect">
            <a:avLst/>
          </a:prstGeom>
        </p:spPr>
        <p:txBody>
          <a:bodyPr/>
          <a:lstStyle/>
          <a:p>
            <a:pPr marL="0" lvl="0" indent="0" defTabSz="457200" eaLnBrk="0" fontAlgn="base" hangingPunct="0">
              <a:lnSpc>
                <a:spcPct val="100000"/>
              </a:lnSpc>
              <a:spcBef>
                <a:spcPct val="20000"/>
              </a:spcBef>
              <a:spcAft>
                <a:spcPct val="0"/>
              </a:spcAft>
              <a:buClr>
                <a:srgbClr val="EC7404"/>
              </a:buClr>
              <a:buNone/>
            </a:pPr>
            <a:r>
              <a:rPr lang="ru-RU" sz="1500" b="1" dirty="0">
                <a:solidFill>
                  <a:srgbClr val="002060"/>
                </a:solidFill>
                <a:latin typeface="Times New Roman" pitchFamily="18" charset="0"/>
                <a:ea typeface="ＭＳ Ｐゴシック" pitchFamily="-107" charset="-128"/>
                <a:cs typeface="Times New Roman" pitchFamily="18" charset="0"/>
              </a:rPr>
              <a:t>Цель</a:t>
            </a:r>
            <a:r>
              <a:rPr lang="ru-RU" sz="1500" dirty="0">
                <a:solidFill>
                  <a:srgbClr val="002060"/>
                </a:solidFill>
                <a:latin typeface="Times New Roman" pitchFamily="18" charset="0"/>
                <a:ea typeface="ＭＳ Ｐゴシック" pitchFamily="-107" charset="-128"/>
                <a:cs typeface="Times New Roman" pitchFamily="18" charset="0"/>
              </a:rPr>
              <a:t> - </a:t>
            </a:r>
            <a:r>
              <a:rPr lang="ru-RU" sz="1500" dirty="0">
                <a:solidFill>
                  <a:srgbClr val="002060"/>
                </a:solidFill>
                <a:latin typeface="Times New Roman" pitchFamily="18" charset="0"/>
                <a:ea typeface="ＭＳ Ｐゴシック" pitchFamily="30" charset="-128"/>
                <a:cs typeface="Times New Roman" pitchFamily="18" charset="0"/>
              </a:rPr>
              <a:t> Укрепление межнационального сотрудничества и этики межнационального общения в процессе совместных культурных мероприятий и совместного отдыха замещающих семей Детской деревни-</a:t>
            </a:r>
            <a:r>
              <a:rPr lang="en-US" sz="1500" dirty="0">
                <a:solidFill>
                  <a:srgbClr val="002060"/>
                </a:solidFill>
                <a:latin typeface="Times New Roman" pitchFamily="18" charset="0"/>
                <a:ea typeface="ＭＳ Ｐゴシック" pitchFamily="30" charset="-128"/>
                <a:cs typeface="Times New Roman" pitchFamily="18" charset="0"/>
              </a:rPr>
              <a:t>SOS</a:t>
            </a:r>
            <a:r>
              <a:rPr lang="ru-RU" sz="1500" dirty="0">
                <a:solidFill>
                  <a:srgbClr val="002060"/>
                </a:solidFill>
                <a:latin typeface="Times New Roman" pitchFamily="18" charset="0"/>
                <a:ea typeface="ＭＳ Ｐゴシック" pitchFamily="30" charset="-128"/>
                <a:cs typeface="Times New Roman" pitchFamily="18" charset="0"/>
              </a:rPr>
              <a:t> Вологда и семей представителей народных диаспор.</a:t>
            </a:r>
          </a:p>
          <a:p>
            <a:pPr marL="0" lvl="0" indent="0" defTabSz="457200" eaLnBrk="0" fontAlgn="base" hangingPunct="0">
              <a:lnSpc>
                <a:spcPct val="100000"/>
              </a:lnSpc>
              <a:spcBef>
                <a:spcPct val="20000"/>
              </a:spcBef>
              <a:spcAft>
                <a:spcPct val="0"/>
              </a:spcAft>
              <a:buClr>
                <a:srgbClr val="EC7404"/>
              </a:buClr>
              <a:buNone/>
            </a:pPr>
            <a:r>
              <a:rPr lang="ru-RU" sz="1500" b="1" dirty="0">
                <a:solidFill>
                  <a:srgbClr val="002060"/>
                </a:solidFill>
                <a:latin typeface="Times New Roman" pitchFamily="18" charset="0"/>
                <a:ea typeface="ＭＳ Ｐゴシック" pitchFamily="-107" charset="-128"/>
                <a:cs typeface="Times New Roman" pitchFamily="18" charset="0"/>
              </a:rPr>
              <a:t>Задачи:</a:t>
            </a:r>
          </a:p>
          <a:p>
            <a:pPr marL="0" lvl="0" indent="0" defTabSz="457200" eaLnBrk="0" fontAlgn="base" hangingPunct="0">
              <a:lnSpc>
                <a:spcPct val="100000"/>
              </a:lnSpc>
              <a:spcBef>
                <a:spcPct val="20000"/>
              </a:spcBef>
              <a:spcAft>
                <a:spcPct val="0"/>
              </a:spcAft>
              <a:buClr>
                <a:srgbClr val="EC7404"/>
              </a:buClr>
              <a:buNone/>
            </a:pPr>
            <a:r>
              <a:rPr lang="ru-RU" sz="1500" dirty="0">
                <a:solidFill>
                  <a:srgbClr val="002060"/>
                </a:solidFill>
                <a:latin typeface="Times New Roman" pitchFamily="18" charset="0"/>
                <a:ea typeface="ＭＳ Ｐゴシック" pitchFamily="30" charset="-128"/>
                <a:cs typeface="Times New Roman" pitchFamily="18" charset="0"/>
              </a:rPr>
              <a:t>1. Повышение уровня идентичности каждого ребенка: развитие у детей чувства принадлежности к семье, родному городу, стране;</a:t>
            </a:r>
          </a:p>
          <a:p>
            <a:pPr marL="0" lvl="0" indent="0" defTabSz="457200" eaLnBrk="0" fontAlgn="base" hangingPunct="0">
              <a:lnSpc>
                <a:spcPct val="100000"/>
              </a:lnSpc>
              <a:spcBef>
                <a:spcPct val="20000"/>
              </a:spcBef>
              <a:spcAft>
                <a:spcPct val="0"/>
              </a:spcAft>
              <a:buClr>
                <a:srgbClr val="EC7404"/>
              </a:buClr>
              <a:buNone/>
            </a:pPr>
            <a:r>
              <a:rPr lang="en-US" sz="1500" dirty="0">
                <a:solidFill>
                  <a:srgbClr val="002060"/>
                </a:solidFill>
                <a:latin typeface="Times New Roman" pitchFamily="18" charset="0"/>
                <a:ea typeface="ＭＳ Ｐゴシック" pitchFamily="30" charset="-128"/>
                <a:cs typeface="Times New Roman" pitchFamily="18" charset="0"/>
              </a:rPr>
              <a:t>2</a:t>
            </a:r>
            <a:r>
              <a:rPr lang="ru-RU" sz="1500" dirty="0">
                <a:solidFill>
                  <a:srgbClr val="002060"/>
                </a:solidFill>
                <a:latin typeface="Times New Roman" pitchFamily="18" charset="0"/>
                <a:ea typeface="ＭＳ Ｐゴシック" pitchFamily="30" charset="-128"/>
                <a:cs typeface="Times New Roman" pitchFamily="18" charset="0"/>
              </a:rPr>
              <a:t>. понимание и принятие этнической самобытности, обычаев и традиций разных народов; </a:t>
            </a:r>
          </a:p>
          <a:p>
            <a:pPr marL="0" lvl="0" indent="0" defTabSz="457200" eaLnBrk="0" fontAlgn="base" hangingPunct="0">
              <a:lnSpc>
                <a:spcPct val="100000"/>
              </a:lnSpc>
              <a:spcBef>
                <a:spcPct val="20000"/>
              </a:spcBef>
              <a:spcAft>
                <a:spcPct val="0"/>
              </a:spcAft>
              <a:buClr>
                <a:srgbClr val="EC7404"/>
              </a:buClr>
              <a:buNone/>
            </a:pPr>
            <a:r>
              <a:rPr lang="en-US" sz="1500" dirty="0">
                <a:solidFill>
                  <a:srgbClr val="002060"/>
                </a:solidFill>
                <a:latin typeface="Times New Roman" pitchFamily="18" charset="0"/>
                <a:ea typeface="ＭＳ Ｐゴシック" pitchFamily="30" charset="-128"/>
                <a:cs typeface="Times New Roman" pitchFamily="18" charset="0"/>
              </a:rPr>
              <a:t>3</a:t>
            </a:r>
            <a:r>
              <a:rPr lang="ru-RU" sz="1500" dirty="0">
                <a:solidFill>
                  <a:srgbClr val="002060"/>
                </a:solidFill>
                <a:latin typeface="Times New Roman" pitchFamily="18" charset="0"/>
                <a:ea typeface="ＭＳ Ｐゴシック" pitchFamily="30" charset="-128"/>
                <a:cs typeface="Times New Roman" pitchFamily="18" charset="0"/>
              </a:rPr>
              <a:t>. развитие личностно-нравственных качеств у участников проекта, способности к сопереживанию, диалогу, </a:t>
            </a:r>
            <a:r>
              <a:rPr lang="ru-RU" sz="1500" dirty="0" err="1">
                <a:solidFill>
                  <a:srgbClr val="002060"/>
                </a:solidFill>
                <a:latin typeface="Times New Roman" pitchFamily="18" charset="0"/>
                <a:ea typeface="ＭＳ Ｐゴシック" pitchFamily="30" charset="-128"/>
                <a:cs typeface="Times New Roman" pitchFamily="18" charset="0"/>
              </a:rPr>
              <a:t>эмпатии</a:t>
            </a:r>
            <a:r>
              <a:rPr lang="ru-RU" sz="1500" dirty="0">
                <a:solidFill>
                  <a:srgbClr val="002060"/>
                </a:solidFill>
                <a:latin typeface="Times New Roman" pitchFamily="18" charset="0"/>
                <a:ea typeface="ＭＳ Ｐゴシック" pitchFamily="30" charset="-128"/>
                <a:cs typeface="Times New Roman" pitchFamily="18" charset="0"/>
              </a:rPr>
              <a:t>;</a:t>
            </a:r>
          </a:p>
          <a:p>
            <a:pPr marL="0" lvl="0" indent="0" defTabSz="457200" eaLnBrk="0" fontAlgn="base" hangingPunct="0">
              <a:lnSpc>
                <a:spcPct val="100000"/>
              </a:lnSpc>
              <a:spcBef>
                <a:spcPct val="20000"/>
              </a:spcBef>
              <a:spcAft>
                <a:spcPct val="0"/>
              </a:spcAft>
              <a:buClr>
                <a:srgbClr val="EC7404"/>
              </a:buClr>
              <a:buNone/>
            </a:pPr>
            <a:r>
              <a:rPr lang="ru-RU" sz="1500" dirty="0">
                <a:solidFill>
                  <a:srgbClr val="002060"/>
                </a:solidFill>
                <a:latin typeface="Times New Roman" pitchFamily="18" charset="0"/>
                <a:ea typeface="Times New Roman" panose="02020603050405020304" pitchFamily="18" charset="0"/>
                <a:cs typeface="Times New Roman" pitchFamily="18" charset="0"/>
              </a:rPr>
              <a:t>4. помощь другим нациям в адаптации к российской культуре, укрепление межнационального сотрудничества, повысился уровень знания русского языка;</a:t>
            </a:r>
          </a:p>
          <a:p>
            <a:pPr marL="0" lvl="0" indent="0" defTabSz="457200" eaLnBrk="0" fontAlgn="base" hangingPunct="0">
              <a:lnSpc>
                <a:spcPct val="100000"/>
              </a:lnSpc>
              <a:spcBef>
                <a:spcPct val="20000"/>
              </a:spcBef>
              <a:spcAft>
                <a:spcPct val="0"/>
              </a:spcAft>
              <a:buClr>
                <a:srgbClr val="EC7404"/>
              </a:buClr>
              <a:buNone/>
            </a:pPr>
            <a:r>
              <a:rPr lang="ru-RU" sz="1500" dirty="0">
                <a:solidFill>
                  <a:srgbClr val="002060"/>
                </a:solidFill>
                <a:latin typeface="Times New Roman" panose="02020603050405020304" pitchFamily="18" charset="0"/>
                <a:ea typeface="ＭＳ Ｐゴシック" pitchFamily="30" charset="-128"/>
                <a:cs typeface="Times New Roman" panose="02020603050405020304" pitchFamily="18" charset="0"/>
              </a:rPr>
              <a:t>5. развитие волонтерского движения.</a:t>
            </a:r>
          </a:p>
          <a:p>
            <a:pPr marL="0" lvl="0" indent="0" defTabSz="457200" eaLnBrk="0" fontAlgn="t" hangingPunct="0">
              <a:lnSpc>
                <a:spcPct val="107000"/>
              </a:lnSpc>
              <a:spcBef>
                <a:spcPct val="20000"/>
              </a:spcBef>
              <a:spcAft>
                <a:spcPts val="800"/>
              </a:spcAft>
              <a:buClr>
                <a:srgbClr val="EC7404"/>
              </a:buClr>
              <a:buSzPts val="1000"/>
              <a:buNone/>
              <a:tabLst>
                <a:tab pos="457200" algn="l"/>
              </a:tabLst>
            </a:pPr>
            <a:r>
              <a:rPr lang="ru-RU" sz="1500" b="1" dirty="0">
                <a:solidFill>
                  <a:srgbClr val="002060"/>
                </a:solidFill>
                <a:latin typeface="Times New Roman" pitchFamily="18" charset="0"/>
                <a:ea typeface="ＭＳ Ｐゴシック" pitchFamily="30" charset="-128"/>
                <a:cs typeface="Times New Roman" pitchFamily="18" charset="0"/>
              </a:rPr>
              <a:t>Целевая аудитория: </a:t>
            </a:r>
            <a:r>
              <a:rPr lang="ru-RU" sz="1500" dirty="0">
                <a:solidFill>
                  <a:srgbClr val="002060"/>
                </a:solidFill>
                <a:latin typeface="Times New Roman" panose="02020603050405020304" pitchFamily="18" charset="0"/>
                <a:ea typeface="ＭＳ Ｐゴシック" pitchFamily="30" charset="-128"/>
                <a:cs typeface="Times New Roman" panose="02020603050405020304" pitchFamily="18" charset="0"/>
              </a:rPr>
              <a:t>1) П</a:t>
            </a:r>
            <a:r>
              <a:rPr lang="ru-RU"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риемные семьи (19 родителей, 64 ребенка в возрасте от 2-х до 18 лет) 2) семьи Программы Укрепления семьи (66 родителей, 110 детей в возрасте от 1 года до 16 лет). 3) выпускники приемных семей – 9 человек – во возрасте от 18 до 24 лет.</a:t>
            </a:r>
            <a:r>
              <a:rPr lang="ru-RU" sz="1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 </a:t>
            </a:r>
            <a:r>
              <a:rPr lang="ru-RU"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узбекская народная диаспора                                                        (7 семей: 14 взрослых и 14 детей); 5)таджикская народная диаспора                                                  (3 семьи: 6 взрослых и 9 детей); 6) еврейская народная диаспора (3 семьи: 6 взрослых и 8 детей);                                              7)вьетнамская народная диаспора (3 семьи: 6 взрослых и 3 детей).</a:t>
            </a:r>
          </a:p>
          <a:p>
            <a:pPr marL="0" lvl="0" indent="0" defTabSz="457200" eaLnBrk="0" fontAlgn="t" hangingPunct="0">
              <a:lnSpc>
                <a:spcPct val="107000"/>
              </a:lnSpc>
              <a:spcBef>
                <a:spcPct val="20000"/>
              </a:spcBef>
              <a:spcAft>
                <a:spcPts val="800"/>
              </a:spcAft>
              <a:buClr>
                <a:srgbClr val="EC7404"/>
              </a:buClr>
              <a:buSzPts val="1000"/>
              <a:buNone/>
              <a:tabLst>
                <a:tab pos="457200" algn="l"/>
              </a:tabLst>
            </a:pPr>
            <a:r>
              <a:rPr lang="ru-RU"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Всего 106 взрослых, 208 детей или 314 человек.</a:t>
            </a:r>
            <a:endParaRPr lang="ru-RU" sz="1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457200" eaLnBrk="0" fontAlgn="base" hangingPunct="0">
              <a:lnSpc>
                <a:spcPct val="100000"/>
              </a:lnSpc>
              <a:spcBef>
                <a:spcPct val="20000"/>
              </a:spcBef>
              <a:spcAft>
                <a:spcPct val="0"/>
              </a:spcAft>
              <a:buClr>
                <a:srgbClr val="EC7404"/>
              </a:buClr>
              <a:buNone/>
            </a:pPr>
            <a:r>
              <a:rPr lang="ru-RU" sz="1500" b="1" dirty="0">
                <a:solidFill>
                  <a:srgbClr val="002060"/>
                </a:solidFill>
                <a:latin typeface="Times New Roman" pitchFamily="18" charset="0"/>
                <a:ea typeface="ＭＳ Ｐゴシック" pitchFamily="30" charset="-128"/>
                <a:cs typeface="Times New Roman" pitchFamily="18" charset="0"/>
              </a:rPr>
              <a:t>География проекта: </a:t>
            </a:r>
            <a:r>
              <a:rPr lang="ru-RU" sz="1500" dirty="0">
                <a:solidFill>
                  <a:srgbClr val="002060"/>
                </a:solidFill>
                <a:latin typeface="Times New Roman" pitchFamily="18" charset="0"/>
                <a:ea typeface="ＭＳ Ｐゴシック" pitchFamily="30" charset="-128"/>
                <a:cs typeface="Times New Roman" pitchFamily="18" charset="0"/>
              </a:rPr>
              <a:t>г. Вологда, Вологодский муниципальный район, </a:t>
            </a:r>
          </a:p>
          <a:p>
            <a:pPr marL="0" lvl="0" indent="0" defTabSz="457200" eaLnBrk="0" fontAlgn="base" hangingPunct="0">
              <a:lnSpc>
                <a:spcPct val="100000"/>
              </a:lnSpc>
              <a:spcBef>
                <a:spcPct val="20000"/>
              </a:spcBef>
              <a:spcAft>
                <a:spcPct val="0"/>
              </a:spcAft>
              <a:buClr>
                <a:srgbClr val="EC7404"/>
              </a:buClr>
              <a:buNone/>
            </a:pPr>
            <a:r>
              <a:rPr lang="ru-RU" sz="1500" dirty="0">
                <a:solidFill>
                  <a:srgbClr val="002060"/>
                </a:solidFill>
                <a:latin typeface="Times New Roman" pitchFamily="18" charset="0"/>
                <a:ea typeface="ＭＳ Ｐゴシック" pitchFamily="30" charset="-128"/>
                <a:cs typeface="Times New Roman" pitchFamily="18" charset="0"/>
              </a:rPr>
              <a:t>г. Кириллов, </a:t>
            </a:r>
            <a:r>
              <a:rPr lang="ru-RU" sz="1500" dirty="0" err="1">
                <a:solidFill>
                  <a:srgbClr val="002060"/>
                </a:solidFill>
                <a:latin typeface="Times New Roman" pitchFamily="18" charset="0"/>
                <a:ea typeface="ＭＳ Ｐゴシック" pitchFamily="30" charset="-128"/>
                <a:cs typeface="Times New Roman" pitchFamily="18" charset="0"/>
              </a:rPr>
              <a:t>Харовский</a:t>
            </a:r>
            <a:r>
              <a:rPr lang="ru-RU" sz="1500" dirty="0">
                <a:solidFill>
                  <a:srgbClr val="002060"/>
                </a:solidFill>
                <a:latin typeface="Times New Roman" pitchFamily="18" charset="0"/>
                <a:ea typeface="ＭＳ Ｐゴシック" pitchFamily="30" charset="-128"/>
                <a:cs typeface="Times New Roman" pitchFamily="18" charset="0"/>
              </a:rPr>
              <a:t> муниципальный </a:t>
            </a:r>
          </a:p>
          <a:p>
            <a:pPr marL="0" lvl="0" indent="0" defTabSz="457200" eaLnBrk="0" fontAlgn="base" hangingPunct="0">
              <a:lnSpc>
                <a:spcPct val="100000"/>
              </a:lnSpc>
              <a:spcBef>
                <a:spcPct val="20000"/>
              </a:spcBef>
              <a:spcAft>
                <a:spcPct val="0"/>
              </a:spcAft>
              <a:buClr>
                <a:srgbClr val="EC7404"/>
              </a:buClr>
              <a:buNone/>
            </a:pPr>
            <a:r>
              <a:rPr lang="ru-RU" sz="1500" dirty="0">
                <a:solidFill>
                  <a:srgbClr val="002060"/>
                </a:solidFill>
                <a:latin typeface="Times New Roman" pitchFamily="18" charset="0"/>
                <a:ea typeface="ＭＳ Ｐゴシック" pitchFamily="30" charset="-128"/>
                <a:cs typeface="Times New Roman" pitchFamily="18" charset="0"/>
              </a:rPr>
              <a:t>район.</a:t>
            </a:r>
          </a:p>
          <a:p>
            <a:pPr marL="0" indent="0" algn="just">
              <a:spcBef>
                <a:spcPts val="0"/>
              </a:spcBef>
              <a:buNone/>
            </a:pP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654" y="4270120"/>
            <a:ext cx="4320479" cy="2430269"/>
          </a:xfrm>
          <a:prstGeom prst="rect">
            <a:avLst/>
          </a:prstGeom>
        </p:spPr>
      </p:pic>
      <p:pic>
        <p:nvPicPr>
          <p:cNvPr id="3" name="Рисунок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63667" y="1154837"/>
            <a:ext cx="2144538" cy="2861150"/>
          </a:xfrm>
          <a:prstGeom prst="rect">
            <a:avLst/>
          </a:prstGeom>
        </p:spPr>
      </p:pic>
      <p:pic>
        <p:nvPicPr>
          <p:cNvPr id="5" name="Рисунок 4">
            <a:extLst>
              <a:ext uri="{FF2B5EF4-FFF2-40B4-BE49-F238E27FC236}">
                <a16:creationId xmlns:a16="http://schemas.microsoft.com/office/drawing/2014/main" id="{664FCA6F-8A1B-4EDE-BC96-02E14DE0E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590" y="586987"/>
            <a:ext cx="2571750" cy="3429000"/>
          </a:xfrm>
          <a:prstGeom prst="rect">
            <a:avLst/>
          </a:prstGeom>
        </p:spPr>
      </p:pic>
    </p:spTree>
    <p:extLst>
      <p:ext uri="{BB962C8B-B14F-4D97-AF65-F5344CB8AC3E}">
        <p14:creationId xmlns:p14="http://schemas.microsoft.com/office/powerpoint/2010/main" val="45975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60401" y="218665"/>
            <a:ext cx="9251117" cy="1139782"/>
          </a:xfrm>
          <a:prstGeom prst="rect">
            <a:avLst/>
          </a:prstGeom>
        </p:spPr>
        <p:txBody>
          <a:bodyPr/>
          <a:lstStyle/>
          <a:p>
            <a:pPr algn="ctr"/>
            <a:r>
              <a:rPr lang="ru-RU" sz="2800" dirty="0">
                <a:solidFill>
                  <a:srgbClr val="0070C0"/>
                </a:solidFill>
                <a:latin typeface="Times New Roman" panose="02020603050405020304" pitchFamily="18" charset="0"/>
                <a:cs typeface="Times New Roman" panose="02020603050405020304" pitchFamily="18" charset="0"/>
              </a:rPr>
              <a:t>Этапы реализации практики</a:t>
            </a:r>
          </a:p>
        </p:txBody>
      </p:sp>
      <p:sp>
        <p:nvSpPr>
          <p:cNvPr id="3" name="Объект 2"/>
          <p:cNvSpPr>
            <a:spLocks noGrp="1"/>
          </p:cNvSpPr>
          <p:nvPr>
            <p:ph idx="4294967295"/>
          </p:nvPr>
        </p:nvSpPr>
        <p:spPr>
          <a:xfrm>
            <a:off x="198092" y="648393"/>
            <a:ext cx="8971946" cy="4828931"/>
          </a:xfrm>
          <a:prstGeom prst="rect">
            <a:avLst/>
          </a:prstGeom>
        </p:spPr>
        <p:txBody>
          <a:bodyPr/>
          <a:lstStyle/>
          <a:p>
            <a:pPr marL="0" lvl="0" indent="0" algn="just" defTabSz="457200" eaLnBrk="0" fontAlgn="base" hangingPunct="0">
              <a:lnSpc>
                <a:spcPct val="100000"/>
              </a:lnSpc>
              <a:spcBef>
                <a:spcPct val="20000"/>
              </a:spcBef>
              <a:spcAft>
                <a:spcPts val="800"/>
              </a:spcAft>
              <a:buClr>
                <a:srgbClr val="EC7404"/>
              </a:buClr>
              <a:buNone/>
            </a:pPr>
            <a:r>
              <a:rPr lang="ru-RU" sz="1400" kern="100" dirty="0">
                <a:solidFill>
                  <a:srgbClr val="002060"/>
                </a:solidFill>
                <a:latin typeface="Times New Roman" panose="02020603050405020304" pitchFamily="18" charset="0"/>
                <a:ea typeface="WenQuanYi Micro Hei"/>
                <a:cs typeface="Times New Roman" panose="02020603050405020304" pitchFamily="18" charset="0"/>
              </a:rPr>
              <a:t> </a:t>
            </a:r>
            <a:r>
              <a:rPr lang="ru-RU" sz="1300"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1.Подготовительный этап:</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постановка целей;</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планирование мероприятий, знакомство с представителями диаспор, привлечение целевой группы;</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defTabSz="457200" eaLnBrk="0" fontAlgn="base" hangingPunct="0">
              <a:lnSpc>
                <a:spcPct val="100000"/>
              </a:lnSpc>
              <a:spcBef>
                <a:spcPct val="20000"/>
              </a:spcBef>
              <a:spcAft>
                <a:spcPts val="800"/>
              </a:spcAft>
              <a:buClr>
                <a:srgbClr val="EC7404"/>
              </a:buClr>
              <a:buFontTx/>
              <a:buChar char="-"/>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совместные праздники: «День семьи и соседей» 15 мая, День защиты детей,  в которых                                                                                                                              участвуют семьями, дети закрепляют навыки взаимодействия, доверия, сплоченности.</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цикл летних спортивных соревновательных мероприятий: велосипедный мотокросс;                                                                                                                     чемпионат по игре в шахматы, чемпионат по баскетболу; футбольный матч; матч по пионерболу. </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Основной этап:</a:t>
            </a: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знакомство с обычаями и традициями народов через:</a:t>
            </a: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совместный туристический палаточный поход на природу;</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участие в тренинге по развитию толерантности, в спортивном ориентировании на местности;</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подготовка фильма-пародии «Узбекская пленница».</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совместная театральная постановка авторского спектакля «Он не такой как ты»;</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ts val="600"/>
              </a:spcBef>
              <a:buClr>
                <a:srgbClr val="EC7404"/>
              </a:buClr>
              <a:buNone/>
              <a:tabLst>
                <a:tab pos="2637155" algn="ctr"/>
                <a:tab pos="5274310" algn="r"/>
                <a:tab pos="2637155" algn="ctr"/>
                <a:tab pos="5274310" algn="r"/>
              </a:tabLst>
            </a:pPr>
            <a:r>
              <a:rPr lang="ru-RU" sz="1300" dirty="0">
                <a:solidFill>
                  <a:srgbClr val="002060"/>
                </a:solidFill>
                <a:latin typeface="Times New Roman" panose="02020603050405020304" pitchFamily="18" charset="0"/>
                <a:ea typeface="Calibri" panose="020F0502020204030204" pitchFamily="34" charset="0"/>
              </a:rPr>
              <a:t>- совместные </a:t>
            </a:r>
            <a:r>
              <a:rPr lang="ru-RU" sz="1300" dirty="0">
                <a:solidFill>
                  <a:srgbClr val="002060"/>
                </a:solidFill>
                <a:latin typeface="Times New Roman" panose="02020603050405020304" pitchFamily="18" charset="0"/>
                <a:ea typeface="Times New Roman" panose="02020603050405020304" pitchFamily="18" charset="0"/>
              </a:rPr>
              <a:t>волонтерские мероприятия: экологические субботники и высадка деревьев; посещение с концертами домов ветеранов к Дню Победы и Дню пожилого человека;</a:t>
            </a: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совместные выступления на 9 мая в домах ветеранов и организация праздников в Детской деревне с участием представителей диаспор.</a:t>
            </a: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наставничество узбекской диаспорой приемных  семей, где проживают дети узбекской </a:t>
            </a:r>
            <a:r>
              <a:rPr lang="ru-RU" sz="13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нациолнальности</a:t>
            </a: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defTabSz="457200" eaLnBrk="0" fontAlgn="base" hangingPunct="0">
              <a:lnSpc>
                <a:spcPct val="100000"/>
              </a:lnSpc>
              <a:spcBef>
                <a:spcPct val="20000"/>
              </a:spcBef>
              <a:spcAft>
                <a:spcPts val="800"/>
              </a:spcAft>
              <a:buClr>
                <a:srgbClr val="EC7404"/>
              </a:buClr>
              <a:buNone/>
            </a:pPr>
            <a:r>
              <a:rPr lang="ru-RU" sz="1300"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Заключительный этап:</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Создание и презентация фотоальбомов и видеоархивов.</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457200" eaLnBrk="0" fontAlgn="base" hangingPunct="0">
              <a:lnSpc>
                <a:spcPct val="100000"/>
              </a:lnSpc>
              <a:spcBef>
                <a:spcPct val="20000"/>
              </a:spcBef>
              <a:spcAft>
                <a:spcPts val="800"/>
              </a:spcAft>
              <a:buClr>
                <a:srgbClr val="EC7404"/>
              </a:buClr>
              <a:buNone/>
            </a:pPr>
            <a:r>
              <a:rPr lang="ru-RU" sz="1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Оценка и анализ мероприятий, получение обратной связи и развитие новых форм сотрудничества с диаспорами.</a:t>
            </a:r>
            <a:endParaRPr lang="ru-RU" sz="13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defTabSz="457200" eaLnBrk="0" fontAlgn="base" hangingPunct="0">
              <a:lnSpc>
                <a:spcPct val="100000"/>
              </a:lnSpc>
              <a:spcBef>
                <a:spcPct val="20000"/>
              </a:spcBef>
              <a:spcAft>
                <a:spcPct val="0"/>
              </a:spcAft>
              <a:buClr>
                <a:srgbClr val="EC7404"/>
              </a:buClr>
              <a:buNone/>
            </a:pPr>
            <a:endParaRPr lang="ru-RU" sz="1600" dirty="0">
              <a:solidFill>
                <a:srgbClr val="002060"/>
              </a:solidFill>
              <a:latin typeface="Times New Roman" pitchFamily="18" charset="0"/>
              <a:ea typeface="ＭＳ Ｐゴシック" pitchFamily="30" charset="-128"/>
              <a:cs typeface="Times New Roman" pitchFamily="18" charset="0"/>
            </a:endParaRPr>
          </a:p>
          <a:p>
            <a:pPr marL="0" indent="0" algn="just">
              <a:buNone/>
            </a:pPr>
            <a:endParaRPr lang="ru-RU" sz="1600" kern="100" dirty="0">
              <a:latin typeface="Times New Roman" panose="02020603050405020304" pitchFamily="18" charset="0"/>
              <a:ea typeface="WenQuanYi Micro Hei"/>
              <a:cs typeface="Times New Roman" panose="02020603050405020304" pitchFamily="18" charset="0"/>
            </a:endParaRPr>
          </a:p>
        </p:txBody>
      </p:sp>
      <p:pic>
        <p:nvPicPr>
          <p:cNvPr id="10" name="Рисунок 9" descr="C:\Users\tkacheva.ea\AppData\Local\Microsoft\Windows\Temporary Internet Files\Content.Word\круг Ерофеева.jpg"/>
          <p:cNvPicPr/>
          <p:nvPr/>
        </p:nvPicPr>
        <p:blipFill>
          <a:blip r:embed="rId2" cstate="print"/>
          <a:srcRect/>
          <a:stretch>
            <a:fillRect/>
          </a:stretch>
        </p:blipFill>
        <p:spPr bwMode="auto">
          <a:xfrm>
            <a:off x="9170038" y="2017246"/>
            <a:ext cx="3133898" cy="2173018"/>
          </a:xfrm>
          <a:prstGeom prst="rect">
            <a:avLst/>
          </a:prstGeom>
          <a:noFill/>
          <a:ln w="9525">
            <a:noFill/>
            <a:miter lim="800000"/>
            <a:headEnd/>
            <a:tailEnd/>
          </a:ln>
        </p:spPr>
      </p:pic>
      <p:pic>
        <p:nvPicPr>
          <p:cNvPr id="12" name="Picture 13"/>
          <p:cNvPicPr>
            <a:picLocks noChangeAspect="1" noChangeArrowheads="1"/>
          </p:cNvPicPr>
          <p:nvPr/>
        </p:nvPicPr>
        <p:blipFill>
          <a:blip r:embed="rId3"/>
          <a:srcRect/>
          <a:stretch>
            <a:fillRect/>
          </a:stretch>
        </p:blipFill>
        <p:spPr bwMode="auto">
          <a:xfrm>
            <a:off x="9872489" y="218665"/>
            <a:ext cx="2178771" cy="1640729"/>
          </a:xfrm>
          <a:prstGeom prst="rect">
            <a:avLst/>
          </a:prstGeom>
          <a:noFill/>
          <a:ln w="9525">
            <a:noFill/>
            <a:miter lim="800000"/>
            <a:headEnd/>
            <a:tailEnd/>
          </a:ln>
          <a:effectLst/>
        </p:spPr>
      </p:pic>
      <p:pic>
        <p:nvPicPr>
          <p:cNvPr id="13" name="Picture 11"/>
          <p:cNvPicPr>
            <a:picLocks noChangeAspect="1" noChangeArrowheads="1"/>
          </p:cNvPicPr>
          <p:nvPr/>
        </p:nvPicPr>
        <p:blipFill>
          <a:blip r:embed="rId4"/>
          <a:srcRect/>
          <a:stretch>
            <a:fillRect/>
          </a:stretch>
        </p:blipFill>
        <p:spPr bwMode="auto">
          <a:xfrm>
            <a:off x="7240648" y="2529813"/>
            <a:ext cx="1786137" cy="1941108"/>
          </a:xfrm>
          <a:prstGeom prst="rect">
            <a:avLst/>
          </a:prstGeom>
          <a:noFill/>
          <a:ln w="9525">
            <a:noFill/>
            <a:miter lim="800000"/>
            <a:headEnd/>
            <a:tailEnd/>
          </a:ln>
        </p:spPr>
      </p:pic>
      <p:pic>
        <p:nvPicPr>
          <p:cNvPr id="14" name="Рисунок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92171" y="4190264"/>
            <a:ext cx="1959089" cy="2612118"/>
          </a:xfrm>
          <a:prstGeom prst="rect">
            <a:avLst/>
          </a:prstGeom>
        </p:spPr>
      </p:pic>
    </p:spTree>
    <p:extLst>
      <p:ext uri="{BB962C8B-B14F-4D97-AF65-F5344CB8AC3E}">
        <p14:creationId xmlns:p14="http://schemas.microsoft.com/office/powerpoint/2010/main" val="156040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D46169-746F-4DC5-B840-A474CC4B3176}"/>
              </a:ext>
            </a:extLst>
          </p:cNvPr>
          <p:cNvSpPr/>
          <p:nvPr/>
        </p:nvSpPr>
        <p:spPr>
          <a:xfrm>
            <a:off x="717818" y="1924601"/>
            <a:ext cx="676469" cy="523220"/>
          </a:xfrm>
          <a:prstGeom prst="rect">
            <a:avLst/>
          </a:prstGeom>
        </p:spPr>
        <p:txBody>
          <a:bodyPr wrap="square">
            <a:spAutoFit/>
          </a:bodyPr>
          <a:lstStyle/>
          <a:p>
            <a:pPr algn="ctr"/>
            <a:r>
              <a:rPr lang="en-GB" sz="2800" b="1" dirty="0">
                <a:solidFill>
                  <a:schemeClr val="bg1"/>
                </a:solidFill>
                <a:latin typeface="Aktiv Grotesk Bold"/>
              </a:rPr>
              <a:t>01</a:t>
            </a:r>
          </a:p>
        </p:txBody>
      </p:sp>
      <p:sp>
        <p:nvSpPr>
          <p:cNvPr id="12" name="Rectangle 11">
            <a:extLst>
              <a:ext uri="{FF2B5EF4-FFF2-40B4-BE49-F238E27FC236}">
                <a16:creationId xmlns:a16="http://schemas.microsoft.com/office/drawing/2014/main" id="{536DF266-B110-414A-80D4-4F3DFEBE5B23}"/>
              </a:ext>
            </a:extLst>
          </p:cNvPr>
          <p:cNvSpPr/>
          <p:nvPr/>
        </p:nvSpPr>
        <p:spPr>
          <a:xfrm>
            <a:off x="717818" y="18115"/>
            <a:ext cx="7893925" cy="523220"/>
          </a:xfrm>
          <a:prstGeom prst="rect">
            <a:avLst/>
          </a:prstGeom>
        </p:spPr>
        <p:txBody>
          <a:bodyPr wrap="square">
            <a:spAutoFit/>
          </a:bodyPr>
          <a:lstStyle/>
          <a:p>
            <a:pPr algn="ctr"/>
            <a:r>
              <a:rPr lang="ru-RU" sz="2800" dirty="0">
                <a:solidFill>
                  <a:srgbClr val="0070C0"/>
                </a:solidFill>
                <a:latin typeface="Times New Roman" panose="02020603050405020304" pitchFamily="18" charset="0"/>
                <a:cs typeface="Times New Roman" panose="02020603050405020304" pitchFamily="18" charset="0"/>
              </a:rPr>
              <a:t>Результаты проекта:</a:t>
            </a:r>
            <a:endParaRPr lang="en-GB" sz="2800" dirty="0">
              <a:solidFill>
                <a:srgbClr val="0070C0"/>
              </a:solidFill>
              <a:latin typeface="Times New Roman" panose="02020603050405020304" pitchFamily="18" charset="0"/>
              <a:cs typeface="Times New Roman" panose="02020603050405020304" pitchFamily="18" charset="0"/>
            </a:endParaRPr>
          </a:p>
        </p:txBody>
      </p:sp>
      <p:sp>
        <p:nvSpPr>
          <p:cNvPr id="29" name="Slide Number Placeholder 2">
            <a:extLst>
              <a:ext uri="{FF2B5EF4-FFF2-40B4-BE49-F238E27FC236}">
                <a16:creationId xmlns:a16="http://schemas.microsoft.com/office/drawing/2014/main" id="{B73E3D5F-8A7E-654B-A16E-81C503942C55}"/>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5</a:t>
            </a:fld>
            <a:endParaRPr lang="en-GB"/>
          </a:p>
        </p:txBody>
      </p:sp>
      <p:sp>
        <p:nvSpPr>
          <p:cNvPr id="2" name="Slide Number Placeholder 1">
            <a:extLst>
              <a:ext uri="{FF2B5EF4-FFF2-40B4-BE49-F238E27FC236}">
                <a16:creationId xmlns:a16="http://schemas.microsoft.com/office/drawing/2014/main" id="{94AB4F4A-7387-D24E-8C9F-E5A3FF3FFFA3}"/>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5</a:t>
            </a:fld>
            <a:endParaRPr lang="en-GB" dirty="0">
              <a:solidFill>
                <a:schemeClr val="bg1"/>
              </a:solidFill>
            </a:endParaRPr>
          </a:p>
        </p:txBody>
      </p:sp>
      <p:sp>
        <p:nvSpPr>
          <p:cNvPr id="17" name="Rectangle 21">
            <a:extLst>
              <a:ext uri="{FF2B5EF4-FFF2-40B4-BE49-F238E27FC236}">
                <a16:creationId xmlns:a16="http://schemas.microsoft.com/office/drawing/2014/main" id="{B889C438-70B0-5244-A997-11574B7469A5}"/>
              </a:ext>
            </a:extLst>
          </p:cNvPr>
          <p:cNvSpPr/>
          <p:nvPr/>
        </p:nvSpPr>
        <p:spPr>
          <a:xfrm rot="5400000">
            <a:off x="10855308" y="5458813"/>
            <a:ext cx="2248493" cy="215444"/>
          </a:xfrm>
          <a:prstGeom prst="rect">
            <a:avLst/>
          </a:prstGeom>
        </p:spPr>
        <p:txBody>
          <a:bodyPr wrap="square">
            <a:spAutoFit/>
          </a:bodyPr>
          <a:lstStyle/>
          <a:p>
            <a:pPr algn="r"/>
            <a:r>
              <a:rPr lang="en-US" sz="800" dirty="0">
                <a:solidFill>
                  <a:schemeClr val="bg1"/>
                </a:solidFill>
                <a:latin typeface="Aktiv Grotesk" panose="020B0504020202020204" pitchFamily="34" charset="0"/>
              </a:rPr>
              <a:t>© Nina Ruud  |  </a:t>
            </a:r>
            <a:r>
              <a:rPr lang="en-US" sz="800" dirty="0">
                <a:solidFill>
                  <a:schemeClr val="bg2"/>
                </a:solidFill>
                <a:latin typeface="Aktiv Grotesk" panose="020B0504020202020204" pitchFamily="34" charset="0"/>
              </a:rPr>
              <a:t>Bosnia and Herzegovina</a:t>
            </a:r>
            <a:endParaRPr lang="en-US" sz="800" dirty="0">
              <a:solidFill>
                <a:schemeClr val="bg1"/>
              </a:solidFill>
              <a:latin typeface="Aktiv Grotesk" panose="020B0504020202020204" pitchFamily="34" charset="0"/>
            </a:endParaRPr>
          </a:p>
        </p:txBody>
      </p:sp>
      <p:sp>
        <p:nvSpPr>
          <p:cNvPr id="18" name="Rectangle 21">
            <a:extLst>
              <a:ext uri="{FF2B5EF4-FFF2-40B4-BE49-F238E27FC236}">
                <a16:creationId xmlns:a16="http://schemas.microsoft.com/office/drawing/2014/main" id="{B889C438-70B0-5244-A997-11574B7469A5}"/>
              </a:ext>
            </a:extLst>
          </p:cNvPr>
          <p:cNvSpPr/>
          <p:nvPr/>
        </p:nvSpPr>
        <p:spPr>
          <a:xfrm rot="5400000">
            <a:off x="10904671" y="5606262"/>
            <a:ext cx="2248493" cy="215444"/>
          </a:xfrm>
          <a:prstGeom prst="rect">
            <a:avLst/>
          </a:prstGeom>
        </p:spPr>
        <p:txBody>
          <a:bodyPr wrap="square">
            <a:spAutoFit/>
          </a:bodyPr>
          <a:lstStyle/>
          <a:p>
            <a:pPr algn="r"/>
            <a:r>
              <a:rPr lang="en-US" sz="800" dirty="0">
                <a:solidFill>
                  <a:schemeClr val="bg1"/>
                </a:solidFill>
                <a:latin typeface="Aktiv Grotesk" panose="020B0504020202020204" pitchFamily="34" charset="0"/>
              </a:rPr>
              <a:t>© Nina Ruud  |  </a:t>
            </a:r>
            <a:r>
              <a:rPr lang="en-US" sz="800" dirty="0">
                <a:solidFill>
                  <a:schemeClr val="bg2"/>
                </a:solidFill>
                <a:latin typeface="Aktiv Grotesk" panose="020B0504020202020204" pitchFamily="34" charset="0"/>
              </a:rPr>
              <a:t>Bosnia and Herzegovina</a:t>
            </a:r>
            <a:endParaRPr lang="en-US" sz="800" dirty="0">
              <a:solidFill>
                <a:schemeClr val="bg1"/>
              </a:solidFill>
              <a:latin typeface="Aktiv Grotesk" panose="020B0504020202020204" pitchFamily="34" charset="0"/>
            </a:endParaRPr>
          </a:p>
        </p:txBody>
      </p:sp>
      <p:sp>
        <p:nvSpPr>
          <p:cNvPr id="5" name="Прямоугольник 4"/>
          <p:cNvSpPr/>
          <p:nvPr/>
        </p:nvSpPr>
        <p:spPr>
          <a:xfrm>
            <a:off x="299258" y="501436"/>
            <a:ext cx="11222182" cy="3550203"/>
          </a:xfrm>
          <a:prstGeom prst="rect">
            <a:avLst/>
          </a:prstGeom>
        </p:spPr>
        <p:txBody>
          <a:bodyPr wrap="square">
            <a:spAutoFit/>
          </a:bodyPr>
          <a:lstStyle/>
          <a:p>
            <a:pPr algn="just">
              <a:lnSpc>
                <a:spcPct val="107000"/>
              </a:lnSpc>
              <a:spcAft>
                <a:spcPts val="0"/>
              </a:spcAft>
            </a:pPr>
            <a:r>
              <a:rPr lang="ru-RU" sz="1500" b="1" dirty="0">
                <a:latin typeface="Times New Roman" panose="02020603050405020304" pitchFamily="18" charset="0"/>
                <a:ea typeface="Times New Roman" panose="02020603050405020304" pitchFamily="18" charset="0"/>
                <a:cs typeface="Times New Roman" panose="02020603050405020304" pitchFamily="18" charset="0"/>
              </a:rPr>
              <a:t>Результаты отслеживались на 3 уровнях: </a:t>
            </a:r>
            <a:endParaRPr lang="ru-RU" sz="15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1. </a:t>
            </a:r>
            <a:r>
              <a:rPr lang="ru-RU" sz="1500" u="sng" dirty="0">
                <a:latin typeface="Times New Roman" panose="02020603050405020304" pitchFamily="18" charset="0"/>
                <a:ea typeface="Times New Roman" panose="02020603050405020304" pitchFamily="18" charset="0"/>
                <a:cs typeface="Times New Roman" panose="02020603050405020304" pitchFamily="18" charset="0"/>
              </a:rPr>
              <a:t>На когнитивном</a:t>
            </a:r>
            <a:r>
              <a:rPr lang="ru-RU" sz="1500" dirty="0">
                <a:latin typeface="Times New Roman" panose="02020603050405020304" pitchFamily="18" charset="0"/>
                <a:ea typeface="Times New Roman" panose="02020603050405020304" pitchFamily="18" charset="0"/>
                <a:cs typeface="Times New Roman" panose="02020603050405020304" pitchFamily="18" charset="0"/>
              </a:rPr>
              <a:t>: повысился уровень знаний детей о других культурах, нациях. </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Дети с радостью обнаруживают сходство в культурах, например, в русских и узбекских сказках. Повысилось осознание детьми своей принадлежности к семье, городу, стране, вырос уровень доверия к своей семье и окружающим. Оказана помощь представителям других наций в адаптации к российской культуре, повысился уровень знания русского языка.</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2. </a:t>
            </a:r>
            <a:r>
              <a:rPr lang="ru-RU" sz="1500" u="sng" dirty="0">
                <a:latin typeface="Times New Roman" panose="02020603050405020304" pitchFamily="18" charset="0"/>
                <a:ea typeface="Times New Roman" panose="02020603050405020304" pitchFamily="18" charset="0"/>
                <a:cs typeface="Times New Roman" panose="02020603050405020304" pitchFamily="18" charset="0"/>
              </a:rPr>
              <a:t>На мотивационном</a:t>
            </a:r>
            <a:r>
              <a:rPr lang="ru-RU" sz="1500" dirty="0">
                <a:latin typeface="Times New Roman" panose="02020603050405020304" pitchFamily="18" charset="0"/>
                <a:ea typeface="Times New Roman" panose="02020603050405020304" pitchFamily="18" charset="0"/>
                <a:cs typeface="Times New Roman" panose="02020603050405020304" pitchFamily="18" charset="0"/>
              </a:rPr>
              <a:t>: в начале проекта дети избегали общения с представителями другой национальности. По окончанию проекта и в настоящее время дети самостоятельно планируют дальнейшие совместные неформальные мероприятия. Динамика отношений между детьми выросла от восприятия людей с непонятными именами как чужих до близких и значимых друзей, общению и встрече с которыми рады.</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3. </a:t>
            </a:r>
            <a:r>
              <a:rPr lang="ru-RU" sz="1500" u="sng"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sz="1500" u="sng" dirty="0" err="1">
                <a:latin typeface="Times New Roman" panose="02020603050405020304" pitchFamily="18" charset="0"/>
                <a:ea typeface="Times New Roman" panose="02020603050405020304" pitchFamily="18" charset="0"/>
                <a:cs typeface="Times New Roman" panose="02020603050405020304" pitchFamily="18" charset="0"/>
              </a:rPr>
              <a:t>практическо-деятельностном</a:t>
            </a:r>
            <a:r>
              <a:rPr lang="ru-RU" sz="1500" dirty="0">
                <a:latin typeface="Times New Roman" panose="02020603050405020304" pitchFamily="18" charset="0"/>
                <a:ea typeface="Times New Roman" panose="02020603050405020304" pitchFamily="18" charset="0"/>
                <a:cs typeface="Times New Roman" panose="02020603050405020304" pitchFamily="18" charset="0"/>
              </a:rPr>
              <a:t>: в начале проекта дети не понимали, как общаться и взаимодействовать с новыми людьми, опасались их. В конце проекта и в настоящее время все дети приемных семей Детской деревни правильно называли имена представителей диаспор, стали понимать некоторые слова на узбекском языке, научились готовить блюда узбекской кухни. Стали более гармоничными отношения внутри приемных семей. Узбекская народная диаспора выступила в качестве наставников для многодетной приемной семьи, воспитывающей 2-х узбекских детей. </a:t>
            </a:r>
            <a:endParaRPr lang="ru-RU"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15153" y="3885387"/>
            <a:ext cx="3378966" cy="225176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133" y="4589737"/>
            <a:ext cx="3145139" cy="2316740"/>
          </a:xfrm>
          <a:prstGeom prst="rect">
            <a:avLst/>
          </a:prstGeom>
        </p:spPr>
      </p:pic>
      <p:pic>
        <p:nvPicPr>
          <p:cNvPr id="8" name="Рисунок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57409" y="4118120"/>
            <a:ext cx="1878998" cy="2505330"/>
          </a:xfrm>
          <a:prstGeom prst="rect">
            <a:avLst/>
          </a:prstGeom>
        </p:spPr>
      </p:pic>
      <p:pic>
        <p:nvPicPr>
          <p:cNvPr id="9" name="Рисунок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36407" y="4118120"/>
            <a:ext cx="2692041" cy="2019031"/>
          </a:xfrm>
          <a:prstGeom prst="rect">
            <a:avLst/>
          </a:prstGeom>
        </p:spPr>
      </p:pic>
    </p:spTree>
    <p:extLst>
      <p:ext uri="{BB962C8B-B14F-4D97-AF65-F5344CB8AC3E}">
        <p14:creationId xmlns:p14="http://schemas.microsoft.com/office/powerpoint/2010/main" val="291919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7776" y="244476"/>
            <a:ext cx="8832850" cy="719137"/>
          </a:xfrm>
          <a:prstGeom prst="rect">
            <a:avLst/>
          </a:prstGeom>
        </p:spPr>
        <p:txBody>
          <a:bodyPr/>
          <a:lstStyle/>
          <a:p>
            <a:pPr algn="ctr"/>
            <a:r>
              <a:rPr lang="ru-RU" sz="2400" b="1" dirty="0">
                <a:solidFill>
                  <a:srgbClr val="0070C0"/>
                </a:solidFill>
              </a:rPr>
              <a:t>Награды проекта</a:t>
            </a:r>
          </a:p>
        </p:txBody>
      </p:sp>
      <p:sp>
        <p:nvSpPr>
          <p:cNvPr id="3" name="Объект 2"/>
          <p:cNvSpPr>
            <a:spLocks noGrp="1"/>
          </p:cNvSpPr>
          <p:nvPr>
            <p:ph idx="4294967295"/>
          </p:nvPr>
        </p:nvSpPr>
        <p:spPr>
          <a:xfrm>
            <a:off x="705386" y="923908"/>
            <a:ext cx="11007247" cy="4111625"/>
          </a:xfrm>
          <a:prstGeom prst="rect">
            <a:avLst/>
          </a:prstGeom>
        </p:spPr>
        <p:txBody>
          <a:bodyPr/>
          <a:lstStyle/>
          <a:p>
            <a:pPr marL="0" lvl="0" indent="0" defTabSz="457200" eaLnBrk="0" fontAlgn="base" hangingPunct="0">
              <a:lnSpc>
                <a:spcPct val="100000"/>
              </a:lnSpc>
              <a:spcBef>
                <a:spcPct val="20000"/>
              </a:spcBef>
              <a:spcAft>
                <a:spcPct val="0"/>
              </a:spcAft>
              <a:buClr>
                <a:srgbClr val="EC7404"/>
              </a:buClr>
              <a:buNone/>
            </a:pPr>
            <a:r>
              <a:rPr lang="ru-RU" sz="1600" dirty="0">
                <a:solidFill>
                  <a:srgbClr val="262626"/>
                </a:solidFill>
                <a:latin typeface="Times New Roman" pitchFamily="18" charset="0"/>
                <a:ea typeface="ＭＳ Ｐゴシック" pitchFamily="30" charset="-128"/>
                <a:cs typeface="Times New Roman" pitchFamily="18" charset="0"/>
              </a:rPr>
              <a:t>1. </a:t>
            </a:r>
            <a:r>
              <a:rPr lang="ru-RU" sz="1600" dirty="0">
                <a:solidFill>
                  <a:srgbClr val="002060"/>
                </a:solidFill>
                <a:latin typeface="Times New Roman" pitchFamily="18" charset="0"/>
                <a:ea typeface="ＭＳ Ｐゴシック" pitchFamily="30" charset="-128"/>
                <a:cs typeface="Times New Roman" pitchFamily="18" charset="0"/>
              </a:rPr>
              <a:t>Благодарственное письмо Губернатора Вологодской области.</a:t>
            </a:r>
          </a:p>
          <a:p>
            <a:pPr marL="0" lvl="0" indent="0" defTabSz="457200" eaLnBrk="0" fontAlgn="base" hangingPunct="0">
              <a:lnSpc>
                <a:spcPct val="100000"/>
              </a:lnSpc>
              <a:spcBef>
                <a:spcPct val="20000"/>
              </a:spcBef>
              <a:spcAft>
                <a:spcPct val="0"/>
              </a:spcAft>
              <a:buClr>
                <a:srgbClr val="EC7404"/>
              </a:buClr>
              <a:buNone/>
            </a:pPr>
            <a:r>
              <a:rPr lang="ru-RU" sz="1600" dirty="0">
                <a:solidFill>
                  <a:srgbClr val="002060"/>
                </a:solidFill>
                <a:latin typeface="Times New Roman" pitchFamily="18" charset="0"/>
                <a:ea typeface="ＭＳ Ｐゴシック" pitchFamily="30" charset="-128"/>
                <a:cs typeface="Times New Roman" pitchFamily="18" charset="0"/>
              </a:rPr>
              <a:t>2. Победитель </a:t>
            </a:r>
            <a:r>
              <a:rPr lang="ru-RU" sz="1600" b="1" dirty="0">
                <a:solidFill>
                  <a:srgbClr val="002060"/>
                </a:solidFill>
                <a:latin typeface="Times New Roman" pitchFamily="18" charset="0"/>
                <a:ea typeface="ＭＳ Ｐゴシック" pitchFamily="30" charset="-128"/>
                <a:cs typeface="Times New Roman" pitchFamily="18" charset="0"/>
              </a:rPr>
              <a:t>регионального </a:t>
            </a:r>
            <a:r>
              <a:rPr lang="ru-RU" sz="1600" dirty="0">
                <a:solidFill>
                  <a:srgbClr val="002060"/>
                </a:solidFill>
                <a:latin typeface="Times New Roman" pitchFamily="18" charset="0"/>
                <a:ea typeface="ＭＳ Ｐゴシック" pitchFamily="30" charset="-128"/>
                <a:cs typeface="Times New Roman" pitchFamily="18" charset="0"/>
              </a:rPr>
              <a:t>этапа Конкурса лучших социально ориентированных  проектов НО в рамках V  Всероссийского фестиваля  социальных программ «</a:t>
            </a:r>
            <a:r>
              <a:rPr lang="ru-RU" sz="1600" dirty="0" err="1">
                <a:solidFill>
                  <a:srgbClr val="002060"/>
                </a:solidFill>
                <a:latin typeface="Times New Roman" pitchFamily="18" charset="0"/>
                <a:ea typeface="ＭＳ Ｐゴシック" pitchFamily="30" charset="-128"/>
                <a:cs typeface="Times New Roman" pitchFamily="18" charset="0"/>
              </a:rPr>
              <a:t>СоДействие</a:t>
            </a:r>
            <a:r>
              <a:rPr lang="ru-RU" sz="1600" dirty="0">
                <a:solidFill>
                  <a:srgbClr val="002060"/>
                </a:solidFill>
                <a:latin typeface="Times New Roman" pitchFamily="18" charset="0"/>
                <a:ea typeface="ＭＳ Ｐゴシック" pitchFamily="30" charset="-128"/>
                <a:cs typeface="Times New Roman" pitchFamily="18" charset="0"/>
              </a:rPr>
              <a:t>» </a:t>
            </a:r>
          </a:p>
          <a:p>
            <a:pPr marL="0" lvl="0" indent="0" defTabSz="457200" eaLnBrk="0" fontAlgn="base" hangingPunct="0">
              <a:lnSpc>
                <a:spcPct val="100000"/>
              </a:lnSpc>
              <a:spcBef>
                <a:spcPct val="20000"/>
              </a:spcBef>
              <a:spcAft>
                <a:spcPct val="0"/>
              </a:spcAft>
              <a:buClr>
                <a:srgbClr val="EC7404"/>
              </a:buClr>
              <a:buNone/>
            </a:pPr>
            <a:r>
              <a:rPr lang="ru-RU" sz="1600" dirty="0">
                <a:solidFill>
                  <a:srgbClr val="002060"/>
                </a:solidFill>
                <a:latin typeface="Times New Roman" pitchFamily="18" charset="0"/>
                <a:ea typeface="ＭＳ Ｐゴシック" pitchFamily="30" charset="-128"/>
                <a:cs typeface="Times New Roman" pitchFamily="18" charset="0"/>
              </a:rPr>
              <a:t>3. 1 место в номинации «Развитие межнационального сотрудничества» на V  Всероссийском фестивале социальных программ «</a:t>
            </a:r>
            <a:r>
              <a:rPr lang="ru-RU" sz="1600" dirty="0" err="1">
                <a:solidFill>
                  <a:srgbClr val="002060"/>
                </a:solidFill>
                <a:latin typeface="Times New Roman" pitchFamily="18" charset="0"/>
                <a:ea typeface="ＭＳ Ｐゴシック" pitchFamily="30" charset="-128"/>
                <a:cs typeface="Times New Roman" pitchFamily="18" charset="0"/>
              </a:rPr>
              <a:t>СоДействие</a:t>
            </a:r>
            <a:r>
              <a:rPr lang="ru-RU" sz="1600" dirty="0">
                <a:solidFill>
                  <a:srgbClr val="002060"/>
                </a:solidFill>
                <a:latin typeface="Times New Roman" pitchFamily="18" charset="0"/>
                <a:ea typeface="ＭＳ Ｐゴシック" pitchFamily="30" charset="-128"/>
                <a:cs typeface="Times New Roman" pitchFamily="18" charset="0"/>
              </a:rPr>
              <a:t>» в </a:t>
            </a:r>
            <a:r>
              <a:rPr lang="ru-RU" sz="1600" dirty="0" err="1">
                <a:solidFill>
                  <a:srgbClr val="002060"/>
                </a:solidFill>
                <a:latin typeface="Times New Roman" pitchFamily="18" charset="0"/>
                <a:ea typeface="ＭＳ Ｐゴシック" pitchFamily="30" charset="-128"/>
                <a:cs typeface="Times New Roman" pitchFamily="18" charset="0"/>
              </a:rPr>
              <a:t>в</a:t>
            </a:r>
            <a:r>
              <a:rPr lang="ru-RU" sz="1600" dirty="0">
                <a:solidFill>
                  <a:srgbClr val="002060"/>
                </a:solidFill>
                <a:latin typeface="Times New Roman" pitchFamily="18" charset="0"/>
                <a:ea typeface="ＭＳ Ｐゴシック" pitchFamily="30" charset="-128"/>
                <a:cs typeface="Times New Roman" pitchFamily="18" charset="0"/>
              </a:rPr>
              <a:t> 2014г.</a:t>
            </a:r>
          </a:p>
          <a:p>
            <a:pPr marL="0" lvl="0" indent="0" defTabSz="457200" eaLnBrk="0" fontAlgn="base" hangingPunct="0">
              <a:lnSpc>
                <a:spcPct val="100000"/>
              </a:lnSpc>
              <a:spcBef>
                <a:spcPct val="20000"/>
              </a:spcBef>
              <a:spcAft>
                <a:spcPct val="0"/>
              </a:spcAft>
              <a:buClr>
                <a:srgbClr val="EC7404"/>
              </a:buClr>
              <a:buNone/>
            </a:pPr>
            <a:r>
              <a:rPr lang="ru-RU" sz="1600" dirty="0">
                <a:solidFill>
                  <a:srgbClr val="002060"/>
                </a:solidFill>
                <a:latin typeface="Times New Roman" pitchFamily="18" charset="0"/>
                <a:ea typeface="ＭＳ Ｐゴシック" pitchFamily="30" charset="-128"/>
                <a:cs typeface="Times New Roman" pitchFamily="18" charset="0"/>
              </a:rPr>
              <a:t>4. Номинация на национальную премию «Гражданская инициатива».</a:t>
            </a:r>
          </a:p>
          <a:p>
            <a:endParaRPr lang="ru-RU" dirty="0"/>
          </a:p>
        </p:txBody>
      </p:sp>
      <p:pic>
        <p:nvPicPr>
          <p:cNvPr id="4" name="Рисунок 3"/>
          <p:cNvPicPr>
            <a:picLocks noChangeAspect="1"/>
          </p:cNvPicPr>
          <p:nvPr/>
        </p:nvPicPr>
        <p:blipFill>
          <a:blip r:embed="rId2"/>
          <a:stretch>
            <a:fillRect/>
          </a:stretch>
        </p:blipFill>
        <p:spPr>
          <a:xfrm>
            <a:off x="3995966" y="3127823"/>
            <a:ext cx="3777006" cy="2125819"/>
          </a:xfrm>
          <a:prstGeom prst="rect">
            <a:avLst/>
          </a:prstGeom>
        </p:spPr>
      </p:pic>
      <p:pic>
        <p:nvPicPr>
          <p:cNvPr id="5" name="Picture 4" descr="D:\DSC09239.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4829" y="2828566"/>
            <a:ext cx="3492500" cy="2942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DSC09238.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42602" y="2828566"/>
            <a:ext cx="3200400" cy="294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34289"/>
      </p:ext>
    </p:extLst>
  </p:cSld>
  <p:clrMapOvr>
    <a:masterClrMapping/>
  </p:clrMapOvr>
</p:sld>
</file>

<file path=ppt/theme/theme1.xml><?xml version="1.0" encoding="utf-8"?>
<a:theme xmlns:a="http://schemas.openxmlformats.org/drawingml/2006/main" name="Тема Offic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SOS Childrens Villages Russia Official Powerpoint Template [только чтение]" id="{BFAC624B-5344-4844-9E7F-69E27B24EDBD}" vid="{F0EFBC8C-10E7-4ED6-BF6E-C219C7B81F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A389F9785ECE4FAB984EAB19A3C47B" ma:contentTypeVersion="41" ma:contentTypeDescription="Create a new document." ma:contentTypeScope="" ma:versionID="e48287c78a92d202ed2663d0d6b6aeb7">
  <xsd:schema xmlns:xsd="http://www.w3.org/2001/XMLSchema" xmlns:xs="http://www.w3.org/2001/XMLSchema" xmlns:p="http://schemas.microsoft.com/office/2006/metadata/properties" xmlns:ns1="http://schemas.microsoft.com/sharepoint/v3" xmlns:ns2="d171c8fa-0a2d-44b4-bac4-f436de1bcfdd" xmlns:ns3="a546083f-cee0-453f-8362-ab3bf1a434a6" targetNamespace="http://schemas.microsoft.com/office/2006/metadata/properties" ma:root="true" ma:fieldsID="8febf5afca42629ccbb2b924952a2b64" ns1:_="" ns2:_="" ns3:_="">
    <xsd:import namespace="http://schemas.microsoft.com/sharepoint/v3"/>
    <xsd:import namespace="d171c8fa-0a2d-44b4-bac4-f436de1bcfdd"/>
    <xsd:import namespace="a546083f-cee0-453f-8362-ab3bf1a434a6"/>
    <xsd:element name="properties">
      <xsd:complexType>
        <xsd:sequence>
          <xsd:element name="documentManagement">
            <xsd:complexType>
              <xsd:all>
                <xsd:element ref="ns2:Description0" minOccurs="0"/>
                <xsd:element ref="ns2:_x0027_Non_x002d_SOS_x0027__x0020_location" minOccurs="0"/>
                <xsd:element ref="ns2:Subtopic" minOccurs="0"/>
                <xsd:element ref="ns2:Order_x0020_number" minOccurs="0"/>
                <xsd:element ref="ns2:Owner" minOccurs="0"/>
                <xsd:element ref="ns2:Initial_x0020_release_x0020_date" minOccurs="0"/>
                <xsd:element ref="ns2:Version_x0020_number_x0020_" minOccurs="0"/>
                <xsd:element ref="ns2:Version_x0020_date" minOccurs="0"/>
                <xsd:element ref="ns2:Next_x0020_review_x0020_date" minOccurs="0"/>
                <xsd:element ref="ns2:PublishingStartDate" minOccurs="0"/>
                <xsd:element ref="ns2:PublishingExpirationDate" minOccurs="0"/>
                <xsd:element ref="ns1:AverageRating" minOccurs="0"/>
                <xsd:element ref="ns1:RatingCount" minOccurs="0"/>
                <xsd:element ref="ns1:RatedBy" minOccurs="0"/>
                <xsd:element ref="ns1:Ratings" minOccurs="0"/>
                <xsd:element ref="ns1:LikesCount" minOccurs="0"/>
                <xsd:element ref="ns1:LikedBy" minOccurs="0"/>
                <xsd:element ref="ns3:TaxCatchAll" minOccurs="0"/>
                <xsd:element ref="ns2:MediaServiceMetadata" minOccurs="0"/>
                <xsd:element ref="ns2:MediaServiceFastMetadata" minOccurs="0"/>
                <xsd:element ref="ns2:MediaServiceDateTaken" minOccurs="0"/>
                <xsd:element ref="ns2:MediaServiceAutoTags" minOccurs="0"/>
                <xsd:element ref="ns3:SOS_Owner" minOccurs="0"/>
                <xsd:element ref="ns3:SOS_VersionNumber" minOccurs="0"/>
                <xsd:element ref="ns3:SOS_InitialReleaseDate" minOccurs="0"/>
                <xsd:element ref="ns3:SOS_VersionDate" minOccurs="0"/>
                <xsd:element ref="ns3:SOS_NextReviewDate" minOccurs="0"/>
                <xsd:element ref="ns3:SOS_OrderNumber"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71c8fa-0a2d-44b4-bac4-f436de1bcfdd" elementFormDefault="qualified">
    <xsd:import namespace="http://schemas.microsoft.com/office/2006/documentManagement/types"/>
    <xsd:import namespace="http://schemas.microsoft.com/office/infopath/2007/PartnerControls"/>
    <xsd:element name="Description0" ma:index="4" nillable="true" ma:displayName="Description" ma:description="Your entry of max. 255 characters is strongly recommended" ma:internalName="Description0" ma:readOnly="false">
      <xsd:simpleType>
        <xsd:restriction base="dms:Note">
          <xsd:maxLength value="255"/>
        </xsd:restriction>
      </xsd:simpleType>
    </xsd:element>
    <xsd:element name="_x0027_Non_x002d_SOS_x0027__x0020_location" ma:index="5" nillable="true" ma:displayName="'Non-SOS' location" ma:description="To be used if a document covers places beyond the 'SOS world'" ma:internalName="_x0027_Non_x002d_SOS_x0027__x0020_location" ma:readOnly="false">
      <xsd:simpleType>
        <xsd:restriction base="dms:Text"/>
      </xsd:simpleType>
    </xsd:element>
    <xsd:element name="Subtopic" ma:index="6" nillable="true" ma:displayName="Subtopic" ma:description="Can be used to implement filtering or grouping of documents" ma:internalName="Subtopic" ma:readOnly="false">
      <xsd:simpleType>
        <xsd:restriction base="dms:Text"/>
      </xsd:simpleType>
    </xsd:element>
    <xsd:element name="Order_x0020_number" ma:index="7" nillable="true" ma:displayName="Order number" ma:decimals="1" ma:description="Can be used to implement filtering or grouping of documents" ma:internalName="Order_x0020_number" ma:readOnly="false" ma:percentage="FALSE">
      <xsd:simpleType>
        <xsd:restriction base="dms:Number">
          <xsd:maxInclusive value="999999999"/>
          <xsd:minInclusive value="1"/>
        </xsd:restriction>
      </xsd:simpleType>
    </xsd:element>
    <xsd:element name="Owner" ma:index="8" nillable="true" ma:displayName="Owner" ma:description="The co-worker in charge of the document; entry recommended"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itial_x0020_release_x0020_date" ma:index="9" nillable="true" ma:displayName="Initial release date" ma:description="Pick the release date of the first official document version" ma:format="DateOnly" ma:internalName="Initial_x0020_release_x0020_date" ma:readOnly="false">
      <xsd:simpleType>
        <xsd:restriction base="dms:DateTime"/>
      </xsd:simpleType>
    </xsd:element>
    <xsd:element name="Version_x0020_number_x0020_" ma:index="10" nillable="true" ma:displayName="Version number " ma:description="Specify the current document version in your preferred format" ma:internalName="Version_x0020_number_x0020_" ma:readOnly="false">
      <xsd:simpleType>
        <xsd:restriction base="dms:Text"/>
      </xsd:simpleType>
    </xsd:element>
    <xsd:element name="Version_x0020_date" ma:index="11" nillable="true" ma:displayName="Version date" ma:description="Date of the current document version or the latest document review" ma:format="DateOnly" ma:internalName="Version_x0020_date" ma:readOnly="false">
      <xsd:simpleType>
        <xsd:restriction base="dms:DateTime"/>
      </xsd:simpleType>
    </xsd:element>
    <xsd:element name="Next_x0020_review_x0020_date" ma:index="12" nillable="true" ma:displayName="Next review date" ma:description="Pick the date scheduled for the next document review" ma:format="DateOnly" ma:internalName="Next_x0020_review_x0020_date" ma:readOnly="false">
      <xsd:simpleType>
        <xsd:restriction base="dms:DateTime"/>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46083f-cee0-453f-8362-ab3bf1a434a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1e9fa9c-89ff-4bdb-b309-7e8d32bd3631}" ma:internalName="TaxCatchAll" ma:showField="CatchAllData" ma:web="a546083f-cee0-453f-8362-ab3bf1a434a6">
      <xsd:complexType>
        <xsd:complexContent>
          <xsd:extension base="dms:MultiChoiceLookup">
            <xsd:sequence>
              <xsd:element name="Value" type="dms:Lookup" maxOccurs="unbounded" minOccurs="0" nillable="true"/>
            </xsd:sequence>
          </xsd:extension>
        </xsd:complexContent>
      </xsd:complexType>
    </xsd:element>
    <xsd:element name="SOS_Owner" ma:index="30" nillable="true" ma:displayName="Owner" ma:internalName="SOS_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S_VersionNumber" ma:index="31" nillable="true" ma:displayName="Version number" ma:internalName="SOS_VersionNumber">
      <xsd:simpleType>
        <xsd:restriction base="dms:Text"/>
      </xsd:simpleType>
    </xsd:element>
    <xsd:element name="SOS_InitialReleaseDate" ma:index="32" nillable="true" ma:displayName="Initial release date" ma:format="DateOnly" ma:internalName="SOS_InitialReleaseDate">
      <xsd:simpleType>
        <xsd:restriction base="dms:DateTime"/>
      </xsd:simpleType>
    </xsd:element>
    <xsd:element name="SOS_VersionDate" ma:index="33" nillable="true" ma:displayName="Version date" ma:format="DateOnly" ma:internalName="SOS_VersionDate">
      <xsd:simpleType>
        <xsd:restriction base="dms:DateTime"/>
      </xsd:simpleType>
    </xsd:element>
    <xsd:element name="SOS_NextReviewDate" ma:index="34" nillable="true" ma:displayName="Next review date" ma:format="DateOnly" ma:internalName="SOS_NextReviewDate">
      <xsd:simpleType>
        <xsd:restriction base="dms:DateTime"/>
      </xsd:simpleType>
    </xsd:element>
    <xsd:element name="SOS_OrderNumber" ma:index="35" nillable="true" ma:displayName="Order number" ma:internalName="SOS_OrderNumber">
      <xsd:simpleType>
        <xsd:restriction base="dms:Number"/>
      </xsd:simple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d171c8fa-0a2d-44b4-bac4-f436de1bcfdd" xsi:nil="true"/>
    <LikesCount xmlns="http://schemas.microsoft.com/sharepoint/v3" xsi:nil="true"/>
    <Owner xmlns="d171c8fa-0a2d-44b4-bac4-f436de1bcfdd">
      <UserInfo>
        <DisplayName/>
        <AccountId xsi:nil="true"/>
        <AccountType/>
      </UserInfo>
    </Owner>
    <Initial_x0020_release_x0020_date xmlns="d171c8fa-0a2d-44b4-bac4-f436de1bcfdd" xsi:nil="true"/>
    <Next_x0020_review_x0020_date xmlns="d171c8fa-0a2d-44b4-bac4-f436de1bcfdd" xsi:nil="true"/>
    <Description0 xmlns="d171c8fa-0a2d-44b4-bac4-f436de1bcfdd" xsi:nil="true"/>
    <Ratings xmlns="http://schemas.microsoft.com/sharepoint/v3" xsi:nil="true"/>
    <SOS_InitialReleaseDate xmlns="a546083f-cee0-453f-8362-ab3bf1a434a6" xsi:nil="true"/>
    <Order_x0020_number xmlns="d171c8fa-0a2d-44b4-bac4-f436de1bcfdd" xsi:nil="true"/>
    <Version_x0020_date xmlns="d171c8fa-0a2d-44b4-bac4-f436de1bcfdd" xsi:nil="true"/>
    <LikedBy xmlns="http://schemas.microsoft.com/sharepoint/v3">
      <UserInfo>
        <DisplayName/>
        <AccountId xsi:nil="true"/>
        <AccountType/>
      </UserInfo>
    </LikedBy>
    <SOS_Owner xmlns="a546083f-cee0-453f-8362-ab3bf1a434a6">
      <UserInfo>
        <DisplayName/>
        <AccountId xsi:nil="true"/>
        <AccountType/>
      </UserInfo>
    </SOS_Owner>
    <SOS_VersionDate xmlns="a546083f-cee0-453f-8362-ab3bf1a434a6" xsi:nil="true"/>
    <SOS_NextReviewDate xmlns="a546083f-cee0-453f-8362-ab3bf1a434a6" xsi:nil="true"/>
    <Version_x0020_number_x0020_ xmlns="d171c8fa-0a2d-44b4-bac4-f436de1bcfdd" xsi:nil="true"/>
    <PublishingStartDate xmlns="d171c8fa-0a2d-44b4-bac4-f436de1bcfdd" xsi:nil="true"/>
    <_x0027_Non_x002d_SOS_x0027__x0020_location xmlns="d171c8fa-0a2d-44b4-bac4-f436de1bcfdd" xsi:nil="true"/>
    <SOS_OrderNumber xmlns="a546083f-cee0-453f-8362-ab3bf1a434a6" xsi:nil="true"/>
    <Subtopic xmlns="d171c8fa-0a2d-44b4-bac4-f436de1bcfdd" xsi:nil="true"/>
    <TaxCatchAll xmlns="a546083f-cee0-453f-8362-ab3bf1a434a6"/>
    <RatedBy xmlns="http://schemas.microsoft.com/sharepoint/v3">
      <UserInfo>
        <DisplayName/>
        <AccountId xsi:nil="true"/>
        <AccountType/>
      </UserInfo>
    </RatedBy>
    <SOS_VersionNumber xmlns="a546083f-cee0-453f-8362-ab3bf1a434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6692C-7780-4F7E-A734-E7EBDDD72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71c8fa-0a2d-44b4-bac4-f436de1bcfdd"/>
    <ds:schemaRef ds:uri="a546083f-cee0-453f-8362-ab3bf1a43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F35C9B-666F-4324-A884-ED67AD364C64}">
  <ds:schemaRefs>
    <ds:schemaRef ds:uri="http://purl.org/dc/elements/1.1/"/>
    <ds:schemaRef ds:uri="http://schemas.microsoft.com/office/2006/metadata/properties"/>
    <ds:schemaRef ds:uri="a546083f-cee0-453f-8362-ab3bf1a434a6"/>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171c8fa-0a2d-44b4-bac4-f436de1bcfdd"/>
    <ds:schemaRef ds:uri="http://www.w3.org/XML/1998/namespace"/>
    <ds:schemaRef ds:uri="http://purl.org/dc/dcmitype/"/>
  </ds:schemaRefs>
</ds:datastoreItem>
</file>

<file path=customXml/itemProps3.xml><?xml version="1.0" encoding="utf-8"?>
<ds:datastoreItem xmlns:ds="http://schemas.openxmlformats.org/officeDocument/2006/customXml" ds:itemID="{E125FA6D-A729-4480-BA5B-0A0DECE7A7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ПУС</Template>
  <TotalTime>2864</TotalTime>
  <Words>1093</Words>
  <Application>Microsoft Office PowerPoint</Application>
  <PresentationFormat>Широкоэкранный</PresentationFormat>
  <Paragraphs>63</Paragraphs>
  <Slides>6</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vt:i4>
      </vt:variant>
    </vt:vector>
  </HeadingPairs>
  <TitlesOfParts>
    <vt:vector size="19" baseType="lpstr">
      <vt:lpstr>Microsoft YaHei</vt:lpstr>
      <vt:lpstr>ＭＳ Ｐゴシック</vt:lpstr>
      <vt:lpstr>Aktiv Grotesk</vt:lpstr>
      <vt:lpstr>Aktiv Grotesk Bold</vt:lpstr>
      <vt:lpstr>Aktiv Grotesk Light</vt:lpstr>
      <vt:lpstr>Aktiv Grotesk Medium</vt:lpstr>
      <vt:lpstr>Arial</vt:lpstr>
      <vt:lpstr>Calibri</vt:lpstr>
      <vt:lpstr>Mangal</vt:lpstr>
      <vt:lpstr>Times New Roman</vt:lpstr>
      <vt:lpstr>WenQuanYi Micro Hei</vt:lpstr>
      <vt:lpstr>Wingdings</vt:lpstr>
      <vt:lpstr>Тема Office</vt:lpstr>
      <vt:lpstr>Презентация PowerPoint</vt:lpstr>
      <vt:lpstr>Презентация PowerPoint</vt:lpstr>
      <vt:lpstr> Цели, задачи проекта </vt:lpstr>
      <vt:lpstr>Этапы реализации практики</vt:lpstr>
      <vt:lpstr>Презентация PowerPoint</vt:lpstr>
      <vt:lpstr>Награды проекта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Оксана Васильевна</dc:creator>
  <cp:lastModifiedBy>Ткачева Елена Анатольевна</cp:lastModifiedBy>
  <cp:revision>215</cp:revision>
  <dcterms:created xsi:type="dcterms:W3CDTF">2022-11-01T10:03:37Z</dcterms:created>
  <dcterms:modified xsi:type="dcterms:W3CDTF">2024-05-29T08:22:19Z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0x01010046A389F9785ECE4FAB984EAB19A3C47B</vt:lpwstr>
  </property>
</Properties>
</file>