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91" y="62"/>
      </p:cViewPr>
      <p:guideLst>
        <p:guide orient="horz" pos="2160"/>
        <p:guide pos="32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A3CF78-98E1-44D4-9535-4690CA467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D1A1CD-B0B5-49F8-849B-D57F93660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11E1CB-6FC6-412B-95BE-B2C293157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4D9AD6-75F0-4E8C-A156-E7B6B7C4E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F8FBF9-3C08-43EA-BA8A-2F55314F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92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0E637E-CC82-4E59-9B67-BAEAC5FE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419C1E-3C4F-446E-B18E-D34DD9D35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151855-9683-49FC-B1FA-E8FB8853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4BD850-9C0E-43AD-8A5B-A20766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0FB0A0-43A3-4A38-99B3-294579BC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1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94B3C6-892E-45FE-9350-689F46478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987BE1C-FE78-4306-ACFB-5C80CA640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AB07DE-9ACB-4ECE-9850-E8AD39C3E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2A9973-2DEF-4550-82E0-46C711EA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4117E4-FBAA-4E68-9DB9-83CE3DD6A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70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52037-3829-448A-AF34-460839B7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149418-4148-41DD-9864-793A5B6AC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9A11A9-59B7-4507-9638-97A62B769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ECEB08-F132-4D4A-8835-36505DD3F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F08D83-014C-4436-A86A-70E4597E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D06E1-C256-4F2C-89F4-CDF4CABC1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09EE40-169C-42CC-8BC2-5F8EDC9F3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B159B6-2F49-4A83-831D-9307EC9C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671508-8661-4F2D-B990-515867857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23C94E-5CE7-4839-A273-3D2BBDAF7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72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57D614-3039-48FB-B9CB-54E63278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0C0ED8-46A0-4E56-9286-EF8C91F1E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CD286D-0AEF-4715-AF0E-CB0AA77F1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E7EF11-3CDD-484A-BC53-321DB7FC6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0AB4A9-02C9-4BD5-B922-7793FAE8F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C0C73B-FA05-43EC-B5C4-99A27961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9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044D3B-0295-479E-A852-38543EF4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6BCF5F-0295-4F62-A133-7CBE743D0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2B1160-717B-458B-BA5F-DF8F436E9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E0B9314-18D8-4BA8-B7B5-D81C55F51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559FB2E-C023-44CA-9708-019135215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C78ABD-6D86-429F-AEFA-27ABD5B9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D4C973F-0A31-4BA5-9EC8-15C25DCD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92A8A86-FB1B-4787-8AA8-C2221A27B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65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AE83C-9E31-40D1-8650-EF1C03CB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A0F9AA-4BAE-4E7A-93AA-19AB9C4B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ED8061-EBDB-4EC8-AAB4-503C2DC4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446F23C-66D9-421F-B87F-DE2076B9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20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741D06-3549-4C3C-9216-EE07A34D8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1E1BF42-F345-4571-B9CD-2B65B3DEA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474009-6FFD-4889-B4EF-B0B48434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23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B69EE7-384A-45B6-93D5-F86940E4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AAF2A4-0CA0-4B85-B65A-DAF9A672D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47B33C2-63AE-42E7-A817-8AF68B7FE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AC59C2-C3A8-44CC-9407-B7E821739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257603-6915-4832-B645-13F65D764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CAF08F-2852-427A-BB88-35491E25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50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BB78C-539F-4B1C-B528-4C7B9318B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79239B-946F-48FD-BDA7-F907B86D9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AB627A-2014-492C-B01B-F8F3CA551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97030A-B9F8-4056-9E00-D56F39A5E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5A92EB-3FB9-404F-8576-0E230702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4735AD-D3AE-42E5-AF19-E1198F1E1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9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63C94-B6EE-4962-8267-FE449A232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B6CC7E-CDB3-4BBE-A7FF-41BA06E7E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053094-808B-4F50-8AF8-8ED853BB62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9EE9-FE10-4F19-8360-D304567705B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9836D7-0CF2-404A-95F5-E01A1B135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157D6A-C34F-41CE-AFB7-7F56A8241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C6CE1-0E6C-4FC4-9C99-E729AF4AF6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36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747EE67-3A1D-47C8-B427-3D6523F7AAF9}"/>
              </a:ext>
            </a:extLst>
          </p:cNvPr>
          <p:cNvSpPr txBox="1"/>
          <p:nvPr/>
        </p:nvSpPr>
        <p:spPr>
          <a:xfrm>
            <a:off x="3827505" y="249729"/>
            <a:ext cx="3760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/>
              <a:t>Хотим стать мамой и папой. Маршрутизация.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8D76E7-0198-42B0-9FBE-3399109FAA59}"/>
              </a:ext>
            </a:extLst>
          </p:cNvPr>
          <p:cNvSpPr txBox="1"/>
          <p:nvPr/>
        </p:nvSpPr>
        <p:spPr>
          <a:xfrm>
            <a:off x="326571" y="508212"/>
            <a:ext cx="2187481" cy="954107"/>
          </a:xfrm>
          <a:prstGeom prst="rect">
            <a:avLst/>
          </a:prstGeom>
          <a:noFill/>
          <a:ln w="158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Пара </a:t>
            </a:r>
            <a:br>
              <a:rPr lang="ru-RU" sz="1400" dirty="0"/>
            </a:br>
            <a:r>
              <a:rPr lang="ru-RU" sz="1400" dirty="0"/>
              <a:t>Возраст: 25-45лет</a:t>
            </a:r>
            <a:br>
              <a:rPr lang="ru-RU" sz="1400" dirty="0"/>
            </a:br>
            <a:r>
              <a:rPr lang="ru-RU" sz="1400" dirty="0"/>
              <a:t>Граждане РФ</a:t>
            </a:r>
          </a:p>
          <a:p>
            <a:r>
              <a:rPr lang="ru-RU" sz="1400" dirty="0"/>
              <a:t>Калужская область</a:t>
            </a:r>
          </a:p>
        </p:txBody>
      </p:sp>
      <p:grpSp>
        <p:nvGrpSpPr>
          <p:cNvPr id="152" name="Группа 151">
            <a:extLst>
              <a:ext uri="{FF2B5EF4-FFF2-40B4-BE49-F238E27FC236}">
                <a16:creationId xmlns:a16="http://schemas.microsoft.com/office/drawing/2014/main" id="{1F33093A-1924-4A68-A6BF-74CDC9879CF9}"/>
              </a:ext>
            </a:extLst>
          </p:cNvPr>
          <p:cNvGrpSpPr/>
          <p:nvPr/>
        </p:nvGrpSpPr>
        <p:grpSpPr>
          <a:xfrm>
            <a:off x="242597" y="928867"/>
            <a:ext cx="11597950" cy="5611082"/>
            <a:chOff x="242597" y="1167406"/>
            <a:chExt cx="11597950" cy="5611082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FEECC33-C190-45A9-93DD-4DD3D8811C44}"/>
                </a:ext>
              </a:extLst>
            </p:cNvPr>
            <p:cNvSpPr/>
            <p:nvPr/>
          </p:nvSpPr>
          <p:spPr>
            <a:xfrm>
              <a:off x="242597" y="1893013"/>
              <a:ext cx="1308210" cy="1008808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Запись</a:t>
              </a:r>
              <a:br>
                <a:rPr lang="ru-RU" sz="1400" dirty="0"/>
              </a:br>
              <a:r>
                <a:rPr lang="ru-RU" sz="1400" dirty="0"/>
                <a:t>через </a:t>
              </a:r>
              <a:r>
                <a:rPr lang="ru-RU" sz="1400" dirty="0" err="1"/>
                <a:t>колл</a:t>
              </a:r>
              <a:r>
                <a:rPr lang="ru-RU" sz="1400" dirty="0"/>
                <a:t>-центр, </a:t>
              </a:r>
              <a:r>
                <a:rPr lang="ru-RU" sz="1400" dirty="0">
                  <a:solidFill>
                    <a:schemeClr val="bg1"/>
                  </a:solidFill>
                </a:rPr>
                <a:t>регистратуру</a:t>
              </a:r>
            </a:p>
          </p:txBody>
        </p:sp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22B72F38-7687-4FCF-B825-89DCC8A7D152}"/>
                </a:ext>
              </a:extLst>
            </p:cNvPr>
            <p:cNvSpPr/>
            <p:nvPr/>
          </p:nvSpPr>
          <p:spPr>
            <a:xfrm>
              <a:off x="1901483" y="2127377"/>
              <a:ext cx="1611983" cy="774442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Терапевт</a:t>
              </a: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D4C4EF29-7950-4A35-BF93-6744359C734D}"/>
                </a:ext>
              </a:extLst>
            </p:cNvPr>
            <p:cNvSpPr/>
            <p:nvPr/>
          </p:nvSpPr>
          <p:spPr>
            <a:xfrm>
              <a:off x="3827505" y="2127377"/>
              <a:ext cx="1404895" cy="774442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Анализы, исследование</a:t>
              </a:r>
            </a:p>
          </p:txBody>
        </p:sp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642A8114-A586-463F-9086-F5F1072B28B8}"/>
                </a:ext>
              </a:extLst>
            </p:cNvPr>
            <p:cNvSpPr/>
            <p:nvPr/>
          </p:nvSpPr>
          <p:spPr>
            <a:xfrm>
              <a:off x="5324225" y="1167406"/>
              <a:ext cx="1525491" cy="473447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Здоровы </a:t>
              </a: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778475D5-65E1-4ACE-8B5A-35A115BC43B2}"/>
                </a:ext>
              </a:extLst>
            </p:cNvPr>
            <p:cNvSpPr/>
            <p:nvPr/>
          </p:nvSpPr>
          <p:spPr>
            <a:xfrm>
              <a:off x="5324225" y="3312940"/>
              <a:ext cx="1525491" cy="653771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Есть проблемы</a:t>
              </a: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BDEEA299-14F7-468F-AFC4-4591B7201863}"/>
                </a:ext>
              </a:extLst>
            </p:cNvPr>
            <p:cNvSpPr/>
            <p:nvPr/>
          </p:nvSpPr>
          <p:spPr>
            <a:xfrm>
              <a:off x="7276247" y="1204731"/>
              <a:ext cx="2810173" cy="56979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Звонок </a:t>
              </a:r>
              <a:r>
                <a:rPr lang="ru-RU" sz="1400" dirty="0" err="1">
                  <a:solidFill>
                    <a:schemeClr val="tx1"/>
                  </a:solidFill>
                </a:rPr>
                <a:t>колл</a:t>
              </a:r>
              <a:r>
                <a:rPr lang="ru-RU" sz="1400" dirty="0">
                  <a:solidFill>
                    <a:schemeClr val="tx1"/>
                  </a:solidFill>
                </a:rPr>
                <a:t>-центра</a:t>
              </a:r>
            </a:p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 готовности к зачатию</a:t>
              </a:r>
            </a:p>
          </p:txBody>
        </p:sp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059E4FC0-651C-4384-87CF-AF15C9F381F0}"/>
                </a:ext>
              </a:extLst>
            </p:cNvPr>
            <p:cNvSpPr/>
            <p:nvPr/>
          </p:nvSpPr>
          <p:spPr>
            <a:xfrm>
              <a:off x="7276247" y="3399349"/>
              <a:ext cx="2810174" cy="48695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Звонок </a:t>
              </a:r>
              <a:r>
                <a:rPr lang="ru-RU" sz="1400" dirty="0" err="1">
                  <a:solidFill>
                    <a:schemeClr val="tx1"/>
                  </a:solidFill>
                </a:rPr>
                <a:t>колл</a:t>
              </a:r>
              <a:r>
                <a:rPr lang="ru-RU" sz="1400" dirty="0">
                  <a:solidFill>
                    <a:schemeClr val="tx1"/>
                  </a:solidFill>
                </a:rPr>
                <a:t>-центра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(запись по показаниям)</a:t>
              </a:r>
            </a:p>
          </p:txBody>
        </p:sp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62645E48-A0BD-4CF0-AA57-56017ED404BF}"/>
                </a:ext>
              </a:extLst>
            </p:cNvPr>
            <p:cNvSpPr/>
            <p:nvPr/>
          </p:nvSpPr>
          <p:spPr>
            <a:xfrm>
              <a:off x="5324225" y="4274666"/>
              <a:ext cx="1525492" cy="874606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Проф. специалисты</a:t>
              </a:r>
            </a:p>
          </p:txBody>
        </p:sp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FA30AB8E-4240-4FB7-93BA-D9FB9B551529}"/>
                </a:ext>
              </a:extLst>
            </p:cNvPr>
            <p:cNvSpPr/>
            <p:nvPr/>
          </p:nvSpPr>
          <p:spPr>
            <a:xfrm>
              <a:off x="5324224" y="5299545"/>
              <a:ext cx="1525492" cy="653771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Доп. исследование</a:t>
              </a: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3912E93E-DA64-458A-95BD-C7D46AF7C697}"/>
                </a:ext>
              </a:extLst>
            </p:cNvPr>
            <p:cNvSpPr/>
            <p:nvPr/>
          </p:nvSpPr>
          <p:spPr>
            <a:xfrm>
              <a:off x="8906062" y="4223136"/>
              <a:ext cx="1697744" cy="37841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лечение</a:t>
              </a:r>
            </a:p>
          </p:txBody>
        </p: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31ECAF6C-F276-4951-84EA-6B94EFB4D3A8}"/>
                </a:ext>
              </a:extLst>
            </p:cNvPr>
            <p:cNvCxnSpPr>
              <a:cxnSpLocks/>
              <a:stCxn id="6" idx="3"/>
              <a:endCxn id="7" idx="1"/>
            </p:cNvCxnSpPr>
            <p:nvPr/>
          </p:nvCxnSpPr>
          <p:spPr>
            <a:xfrm>
              <a:off x="1550807" y="2397417"/>
              <a:ext cx="350676" cy="117181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>
              <a:extLst>
                <a:ext uri="{FF2B5EF4-FFF2-40B4-BE49-F238E27FC236}">
                  <a16:creationId xmlns:a16="http://schemas.microsoft.com/office/drawing/2014/main" id="{924D45D3-6350-454C-91C0-8BCE958EE9DB}"/>
                </a:ext>
              </a:extLst>
            </p:cNvPr>
            <p:cNvCxnSpPr>
              <a:cxnSpLocks/>
              <a:stCxn id="7" idx="3"/>
              <a:endCxn id="8" idx="1"/>
            </p:cNvCxnSpPr>
            <p:nvPr/>
          </p:nvCxnSpPr>
          <p:spPr>
            <a:xfrm>
              <a:off x="3513466" y="2514598"/>
              <a:ext cx="314039" cy="0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>
              <a:extLst>
                <a:ext uri="{FF2B5EF4-FFF2-40B4-BE49-F238E27FC236}">
                  <a16:creationId xmlns:a16="http://schemas.microsoft.com/office/drawing/2014/main" id="{F840AB64-B14A-48C9-8FD5-68E486AC5D59}"/>
                </a:ext>
              </a:extLst>
            </p:cNvPr>
            <p:cNvCxnSpPr>
              <a:cxnSpLocks/>
              <a:stCxn id="8" idx="0"/>
              <a:endCxn id="9" idx="1"/>
            </p:cNvCxnSpPr>
            <p:nvPr/>
          </p:nvCxnSpPr>
          <p:spPr>
            <a:xfrm flipV="1">
              <a:off x="4529953" y="1404130"/>
              <a:ext cx="794272" cy="723247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id="{F61856FF-B4A6-4463-BCCE-7047AE3316A4}"/>
                </a:ext>
              </a:extLst>
            </p:cNvPr>
            <p:cNvCxnSpPr>
              <a:cxnSpLocks/>
              <a:stCxn id="8" idx="2"/>
              <a:endCxn id="10" idx="1"/>
            </p:cNvCxnSpPr>
            <p:nvPr/>
          </p:nvCxnSpPr>
          <p:spPr>
            <a:xfrm>
              <a:off x="4529953" y="2901819"/>
              <a:ext cx="794272" cy="738007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305B5B16-06A5-47C2-8169-C8C42FDD05C9}"/>
                </a:ext>
              </a:extLst>
            </p:cNvPr>
            <p:cNvCxnSpPr>
              <a:cxnSpLocks/>
              <a:stCxn id="9" idx="3"/>
              <a:endCxn id="11" idx="1"/>
            </p:cNvCxnSpPr>
            <p:nvPr/>
          </p:nvCxnSpPr>
          <p:spPr>
            <a:xfrm>
              <a:off x="6849716" y="1404130"/>
              <a:ext cx="426531" cy="85497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>
              <a:extLst>
                <a:ext uri="{FF2B5EF4-FFF2-40B4-BE49-F238E27FC236}">
                  <a16:creationId xmlns:a16="http://schemas.microsoft.com/office/drawing/2014/main" id="{6CFDBD1B-538A-4D28-AB5D-BDE51CC29DC7}"/>
                </a:ext>
              </a:extLst>
            </p:cNvPr>
            <p:cNvCxnSpPr>
              <a:cxnSpLocks/>
              <a:stCxn id="10" idx="3"/>
              <a:endCxn id="12" idx="1"/>
            </p:cNvCxnSpPr>
            <p:nvPr/>
          </p:nvCxnSpPr>
          <p:spPr>
            <a:xfrm>
              <a:off x="6849716" y="3639826"/>
              <a:ext cx="426531" cy="3002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id="{C2847D7D-7711-4605-AA7C-6B2A4FFCCBDE}"/>
                </a:ext>
              </a:extLst>
            </p:cNvPr>
            <p:cNvCxnSpPr>
              <a:cxnSpLocks/>
              <a:stCxn id="13" idx="3"/>
              <a:endCxn id="15" idx="1"/>
            </p:cNvCxnSpPr>
            <p:nvPr/>
          </p:nvCxnSpPr>
          <p:spPr>
            <a:xfrm flipV="1">
              <a:off x="6849717" y="4412345"/>
              <a:ext cx="2056345" cy="299624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ED6776EE-8FA7-4778-A250-F89143241F62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>
              <a:off x="6086971" y="3966711"/>
              <a:ext cx="0" cy="307953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>
              <a:extLst>
                <a:ext uri="{FF2B5EF4-FFF2-40B4-BE49-F238E27FC236}">
                  <a16:creationId xmlns:a16="http://schemas.microsoft.com/office/drawing/2014/main" id="{3535CAC8-7119-442A-8B2B-1C11D9D6B1F2}"/>
                </a:ext>
              </a:extLst>
            </p:cNvPr>
            <p:cNvCxnSpPr>
              <a:cxnSpLocks/>
              <a:stCxn id="13" idx="2"/>
            </p:cNvCxnSpPr>
            <p:nvPr/>
          </p:nvCxnSpPr>
          <p:spPr>
            <a:xfrm flipH="1">
              <a:off x="6084567" y="5149272"/>
              <a:ext cx="2404" cy="150273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1" name="Прямоугольник: скругленные углы 60">
              <a:extLst>
                <a:ext uri="{FF2B5EF4-FFF2-40B4-BE49-F238E27FC236}">
                  <a16:creationId xmlns:a16="http://schemas.microsoft.com/office/drawing/2014/main" id="{8E80D56C-67AE-402F-A336-94E0D5F10104}"/>
                </a:ext>
              </a:extLst>
            </p:cNvPr>
            <p:cNvSpPr/>
            <p:nvPr/>
          </p:nvSpPr>
          <p:spPr>
            <a:xfrm>
              <a:off x="8906062" y="4845991"/>
              <a:ext cx="1697751" cy="79158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Поддерживающая  терапия по показаниям</a:t>
              </a:r>
            </a:p>
          </p:txBody>
        </p:sp>
        <p:cxnSp>
          <p:nvCxnSpPr>
            <p:cNvPr id="63" name="Прямая со стрелкой 62">
              <a:extLst>
                <a:ext uri="{FF2B5EF4-FFF2-40B4-BE49-F238E27FC236}">
                  <a16:creationId xmlns:a16="http://schemas.microsoft.com/office/drawing/2014/main" id="{2FA9566B-91FF-47C1-88AD-30D659D8C1CB}"/>
                </a:ext>
              </a:extLst>
            </p:cNvPr>
            <p:cNvCxnSpPr>
              <a:cxnSpLocks/>
              <a:stCxn id="13" idx="3"/>
              <a:endCxn id="61" idx="1"/>
            </p:cNvCxnSpPr>
            <p:nvPr/>
          </p:nvCxnSpPr>
          <p:spPr>
            <a:xfrm>
              <a:off x="6849717" y="4711969"/>
              <a:ext cx="2056345" cy="529817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8" name="Прямоугольник: скругленные углы 67">
              <a:extLst>
                <a:ext uri="{FF2B5EF4-FFF2-40B4-BE49-F238E27FC236}">
                  <a16:creationId xmlns:a16="http://schemas.microsoft.com/office/drawing/2014/main" id="{F2A0C31D-13FE-4E86-8298-7650CDA9CB59}"/>
                </a:ext>
              </a:extLst>
            </p:cNvPr>
            <p:cNvSpPr/>
            <p:nvPr/>
          </p:nvSpPr>
          <p:spPr>
            <a:xfrm>
              <a:off x="10962407" y="4503430"/>
              <a:ext cx="878140" cy="529817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Готовы к зачатию </a:t>
              </a:r>
            </a:p>
          </p:txBody>
        </p:sp>
        <p:cxnSp>
          <p:nvCxnSpPr>
            <p:cNvPr id="69" name="Прямая со стрелкой 68">
              <a:extLst>
                <a:ext uri="{FF2B5EF4-FFF2-40B4-BE49-F238E27FC236}">
                  <a16:creationId xmlns:a16="http://schemas.microsoft.com/office/drawing/2014/main" id="{DB5C1D19-8986-48FD-8012-D5CE5054ABB7}"/>
                </a:ext>
              </a:extLst>
            </p:cNvPr>
            <p:cNvCxnSpPr>
              <a:cxnSpLocks/>
              <a:stCxn id="61" idx="3"/>
            </p:cNvCxnSpPr>
            <p:nvPr/>
          </p:nvCxnSpPr>
          <p:spPr>
            <a:xfrm flipV="1">
              <a:off x="10603813" y="4938382"/>
              <a:ext cx="358594" cy="303404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>
              <a:extLst>
                <a:ext uri="{FF2B5EF4-FFF2-40B4-BE49-F238E27FC236}">
                  <a16:creationId xmlns:a16="http://schemas.microsoft.com/office/drawing/2014/main" id="{ABA20002-F32A-4695-A233-F6E222B334BF}"/>
                </a:ext>
              </a:extLst>
            </p:cNvPr>
            <p:cNvCxnSpPr>
              <a:cxnSpLocks/>
              <a:stCxn id="15" idx="3"/>
            </p:cNvCxnSpPr>
            <p:nvPr/>
          </p:nvCxnSpPr>
          <p:spPr>
            <a:xfrm>
              <a:off x="10603806" y="4412345"/>
              <a:ext cx="358594" cy="189208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84" name="Прямоугольник: скругленные углы 83">
              <a:extLst>
                <a:ext uri="{FF2B5EF4-FFF2-40B4-BE49-F238E27FC236}">
                  <a16:creationId xmlns:a16="http://schemas.microsoft.com/office/drawing/2014/main" id="{06CBD65F-F43C-4275-A9A2-A1C5385CE874}"/>
                </a:ext>
              </a:extLst>
            </p:cNvPr>
            <p:cNvSpPr/>
            <p:nvPr/>
          </p:nvSpPr>
          <p:spPr>
            <a:xfrm>
              <a:off x="719336" y="3362123"/>
              <a:ext cx="1225394" cy="384308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Уролог </a:t>
              </a:r>
            </a:p>
          </p:txBody>
        </p:sp>
        <p:sp>
          <p:nvSpPr>
            <p:cNvPr id="85" name="Прямоугольник: скругленные углы 84">
              <a:extLst>
                <a:ext uri="{FF2B5EF4-FFF2-40B4-BE49-F238E27FC236}">
                  <a16:creationId xmlns:a16="http://schemas.microsoft.com/office/drawing/2014/main" id="{3D847DF4-BD94-4FCC-B65F-82552A095EFE}"/>
                </a:ext>
              </a:extLst>
            </p:cNvPr>
            <p:cNvSpPr/>
            <p:nvPr/>
          </p:nvSpPr>
          <p:spPr>
            <a:xfrm>
              <a:off x="3476828" y="3362123"/>
              <a:ext cx="1225394" cy="384308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Гинеколог </a:t>
              </a:r>
            </a:p>
          </p:txBody>
        </p:sp>
        <p:cxnSp>
          <p:nvCxnSpPr>
            <p:cNvPr id="86" name="Прямая со стрелкой 85">
              <a:extLst>
                <a:ext uri="{FF2B5EF4-FFF2-40B4-BE49-F238E27FC236}">
                  <a16:creationId xmlns:a16="http://schemas.microsoft.com/office/drawing/2014/main" id="{18ED6616-9428-4AB2-985C-C711839A37AE}"/>
                </a:ext>
              </a:extLst>
            </p:cNvPr>
            <p:cNvCxnSpPr>
              <a:cxnSpLocks/>
              <a:stCxn id="7" idx="2"/>
              <a:endCxn id="85" idx="1"/>
            </p:cNvCxnSpPr>
            <p:nvPr/>
          </p:nvCxnSpPr>
          <p:spPr>
            <a:xfrm>
              <a:off x="2707475" y="2901819"/>
              <a:ext cx="769353" cy="652458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9" name="Прямая со стрелкой 88">
              <a:extLst>
                <a:ext uri="{FF2B5EF4-FFF2-40B4-BE49-F238E27FC236}">
                  <a16:creationId xmlns:a16="http://schemas.microsoft.com/office/drawing/2014/main" id="{41D499CB-C5D7-4AEC-8122-3452A772F211}"/>
                </a:ext>
              </a:extLst>
            </p:cNvPr>
            <p:cNvCxnSpPr>
              <a:cxnSpLocks/>
              <a:stCxn id="7" idx="2"/>
              <a:endCxn id="84" idx="3"/>
            </p:cNvCxnSpPr>
            <p:nvPr/>
          </p:nvCxnSpPr>
          <p:spPr>
            <a:xfrm flipH="1">
              <a:off x="1944730" y="2901819"/>
              <a:ext cx="762745" cy="652458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9" name="Прямоугольник: скругленные углы 98">
              <a:extLst>
                <a:ext uri="{FF2B5EF4-FFF2-40B4-BE49-F238E27FC236}">
                  <a16:creationId xmlns:a16="http://schemas.microsoft.com/office/drawing/2014/main" id="{F779312D-2C03-4325-BE25-6123368CCF09}"/>
                </a:ext>
              </a:extLst>
            </p:cNvPr>
            <p:cNvSpPr/>
            <p:nvPr/>
          </p:nvSpPr>
          <p:spPr>
            <a:xfrm>
              <a:off x="2048648" y="3765777"/>
              <a:ext cx="1330869" cy="52908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Анализы, исследования</a:t>
              </a:r>
            </a:p>
          </p:txBody>
        </p:sp>
        <p:cxnSp>
          <p:nvCxnSpPr>
            <p:cNvPr id="100" name="Прямая со стрелкой 99">
              <a:extLst>
                <a:ext uri="{FF2B5EF4-FFF2-40B4-BE49-F238E27FC236}">
                  <a16:creationId xmlns:a16="http://schemas.microsoft.com/office/drawing/2014/main" id="{5D87B509-6538-4C54-B57A-065765C147B9}"/>
                </a:ext>
              </a:extLst>
            </p:cNvPr>
            <p:cNvCxnSpPr>
              <a:cxnSpLocks/>
              <a:stCxn id="99" idx="3"/>
              <a:endCxn id="85" idx="2"/>
            </p:cNvCxnSpPr>
            <p:nvPr/>
          </p:nvCxnSpPr>
          <p:spPr>
            <a:xfrm flipV="1">
              <a:off x="3379517" y="3746431"/>
              <a:ext cx="710008" cy="283888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3" name="Прямая со стрелкой 102">
              <a:extLst>
                <a:ext uri="{FF2B5EF4-FFF2-40B4-BE49-F238E27FC236}">
                  <a16:creationId xmlns:a16="http://schemas.microsoft.com/office/drawing/2014/main" id="{19E22D1B-5E28-4157-AB20-56E5B2A3AE2F}"/>
                </a:ext>
              </a:extLst>
            </p:cNvPr>
            <p:cNvCxnSpPr>
              <a:cxnSpLocks/>
              <a:stCxn id="84" idx="2"/>
              <a:endCxn id="99" idx="1"/>
            </p:cNvCxnSpPr>
            <p:nvPr/>
          </p:nvCxnSpPr>
          <p:spPr>
            <a:xfrm>
              <a:off x="1332033" y="3746431"/>
              <a:ext cx="716615" cy="283888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07" name="Прямоугольник: скругленные углы 106">
              <a:extLst>
                <a:ext uri="{FF2B5EF4-FFF2-40B4-BE49-F238E27FC236}">
                  <a16:creationId xmlns:a16="http://schemas.microsoft.com/office/drawing/2014/main" id="{B77E2F8A-FE7F-4584-97DF-73E2957522FF}"/>
                </a:ext>
              </a:extLst>
            </p:cNvPr>
            <p:cNvSpPr/>
            <p:nvPr/>
          </p:nvSpPr>
          <p:spPr>
            <a:xfrm>
              <a:off x="3156579" y="4412344"/>
              <a:ext cx="2056344" cy="62090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Есть проблемы</a:t>
              </a:r>
            </a:p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Звонок </a:t>
              </a:r>
              <a:r>
                <a:rPr lang="ru-RU" sz="1400" dirty="0" err="1">
                  <a:solidFill>
                    <a:schemeClr val="tx1"/>
                  </a:solidFill>
                </a:rPr>
                <a:t>колл</a:t>
              </a:r>
              <a:r>
                <a:rPr lang="ru-RU" sz="1400" dirty="0">
                  <a:solidFill>
                    <a:schemeClr val="tx1"/>
                  </a:solidFill>
                </a:rPr>
                <a:t>-центра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(запись по показаниям)</a:t>
              </a:r>
            </a:p>
          </p:txBody>
        </p:sp>
        <p:sp>
          <p:nvSpPr>
            <p:cNvPr id="108" name="Прямоугольник: скругленные углы 107">
              <a:extLst>
                <a:ext uri="{FF2B5EF4-FFF2-40B4-BE49-F238E27FC236}">
                  <a16:creationId xmlns:a16="http://schemas.microsoft.com/office/drawing/2014/main" id="{0E70C682-4087-4DB7-96A2-DAA387D79246}"/>
                </a:ext>
              </a:extLst>
            </p:cNvPr>
            <p:cNvSpPr/>
            <p:nvPr/>
          </p:nvSpPr>
          <p:spPr>
            <a:xfrm>
              <a:off x="326571" y="4412344"/>
              <a:ext cx="1928692" cy="60556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Здоров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Звонок </a:t>
              </a:r>
              <a:r>
                <a:rPr lang="ru-RU" sz="1400" dirty="0" err="1">
                  <a:solidFill>
                    <a:schemeClr val="tx1"/>
                  </a:solidFill>
                </a:rPr>
                <a:t>колл</a:t>
              </a:r>
              <a:r>
                <a:rPr lang="ru-RU" sz="1400" dirty="0">
                  <a:solidFill>
                    <a:schemeClr val="tx1"/>
                  </a:solidFill>
                </a:rPr>
                <a:t>-центра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(запись)</a:t>
              </a:r>
            </a:p>
          </p:txBody>
        </p:sp>
        <p:sp>
          <p:nvSpPr>
            <p:cNvPr id="109" name="Прямоугольник: скругленные углы 108">
              <a:extLst>
                <a:ext uri="{FF2B5EF4-FFF2-40B4-BE49-F238E27FC236}">
                  <a16:creationId xmlns:a16="http://schemas.microsoft.com/office/drawing/2014/main" id="{79087533-B3C7-4614-A5D5-479B4324B40F}"/>
                </a:ext>
              </a:extLst>
            </p:cNvPr>
            <p:cNvSpPr/>
            <p:nvPr/>
          </p:nvSpPr>
          <p:spPr>
            <a:xfrm>
              <a:off x="3156578" y="5197172"/>
              <a:ext cx="1404900" cy="32632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лечение</a:t>
              </a:r>
            </a:p>
          </p:txBody>
        </p:sp>
        <p:cxnSp>
          <p:nvCxnSpPr>
            <p:cNvPr id="110" name="Прямая со стрелкой 109">
              <a:extLst>
                <a:ext uri="{FF2B5EF4-FFF2-40B4-BE49-F238E27FC236}">
                  <a16:creationId xmlns:a16="http://schemas.microsoft.com/office/drawing/2014/main" id="{374D5A1A-6D38-434D-A91A-DE3A973A3FFE}"/>
                </a:ext>
              </a:extLst>
            </p:cNvPr>
            <p:cNvCxnSpPr>
              <a:cxnSpLocks/>
              <a:stCxn id="99" idx="2"/>
              <a:endCxn id="107" idx="1"/>
            </p:cNvCxnSpPr>
            <p:nvPr/>
          </p:nvCxnSpPr>
          <p:spPr>
            <a:xfrm>
              <a:off x="2714083" y="4294860"/>
              <a:ext cx="442496" cy="427936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3" name="Прямоугольник: скругленные углы 112">
              <a:extLst>
                <a:ext uri="{FF2B5EF4-FFF2-40B4-BE49-F238E27FC236}">
                  <a16:creationId xmlns:a16="http://schemas.microsoft.com/office/drawing/2014/main" id="{1C4E7E69-DC3F-4528-92C5-68452DB9AEAB}"/>
                </a:ext>
              </a:extLst>
            </p:cNvPr>
            <p:cNvSpPr/>
            <p:nvPr/>
          </p:nvSpPr>
          <p:spPr>
            <a:xfrm>
              <a:off x="3156578" y="5745601"/>
              <a:ext cx="1404900" cy="360481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Здоров </a:t>
              </a:r>
            </a:p>
          </p:txBody>
        </p:sp>
        <p:cxnSp>
          <p:nvCxnSpPr>
            <p:cNvPr id="114" name="Прямая со стрелкой 113">
              <a:extLst>
                <a:ext uri="{FF2B5EF4-FFF2-40B4-BE49-F238E27FC236}">
                  <a16:creationId xmlns:a16="http://schemas.microsoft.com/office/drawing/2014/main" id="{C22086BD-B498-4BC1-9815-57071B571822}"/>
                </a:ext>
              </a:extLst>
            </p:cNvPr>
            <p:cNvCxnSpPr>
              <a:cxnSpLocks/>
              <a:stCxn id="109" idx="2"/>
              <a:endCxn id="113" idx="0"/>
            </p:cNvCxnSpPr>
            <p:nvPr/>
          </p:nvCxnSpPr>
          <p:spPr>
            <a:xfrm>
              <a:off x="3859028" y="5523499"/>
              <a:ext cx="0" cy="222102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5" name="Прямоугольник: скругленные углы 114">
              <a:extLst>
                <a:ext uri="{FF2B5EF4-FFF2-40B4-BE49-F238E27FC236}">
                  <a16:creationId xmlns:a16="http://schemas.microsoft.com/office/drawing/2014/main" id="{AB2A0B5C-1AC2-4B5B-83F3-9638B232A1F8}"/>
                </a:ext>
              </a:extLst>
            </p:cNvPr>
            <p:cNvSpPr/>
            <p:nvPr/>
          </p:nvSpPr>
          <p:spPr>
            <a:xfrm>
              <a:off x="3156579" y="6328184"/>
              <a:ext cx="1404900" cy="450304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Генетика по показаниям</a:t>
              </a:r>
            </a:p>
          </p:txBody>
        </p:sp>
        <p:cxnSp>
          <p:nvCxnSpPr>
            <p:cNvPr id="116" name="Прямая со стрелкой 115">
              <a:extLst>
                <a:ext uri="{FF2B5EF4-FFF2-40B4-BE49-F238E27FC236}">
                  <a16:creationId xmlns:a16="http://schemas.microsoft.com/office/drawing/2014/main" id="{E1519BE8-6560-4190-A5BF-527B447B1E06}"/>
                </a:ext>
              </a:extLst>
            </p:cNvPr>
            <p:cNvCxnSpPr>
              <a:cxnSpLocks/>
              <a:stCxn id="113" idx="2"/>
              <a:endCxn id="115" idx="0"/>
            </p:cNvCxnSpPr>
            <p:nvPr/>
          </p:nvCxnSpPr>
          <p:spPr>
            <a:xfrm>
              <a:off x="3859028" y="6106082"/>
              <a:ext cx="1" cy="222102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9" name="Прямая со стрелкой 118">
              <a:extLst>
                <a:ext uri="{FF2B5EF4-FFF2-40B4-BE49-F238E27FC236}">
                  <a16:creationId xmlns:a16="http://schemas.microsoft.com/office/drawing/2014/main" id="{604602C3-3F1C-49AF-9591-95B2BAB4A874}"/>
                </a:ext>
              </a:extLst>
            </p:cNvPr>
            <p:cNvCxnSpPr>
              <a:cxnSpLocks/>
              <a:endCxn id="109" idx="0"/>
            </p:cNvCxnSpPr>
            <p:nvPr/>
          </p:nvCxnSpPr>
          <p:spPr>
            <a:xfrm>
              <a:off x="3859028" y="4938382"/>
              <a:ext cx="0" cy="258790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44" name="Прямоугольник: скругленные углы 143">
              <a:extLst>
                <a:ext uri="{FF2B5EF4-FFF2-40B4-BE49-F238E27FC236}">
                  <a16:creationId xmlns:a16="http://schemas.microsoft.com/office/drawing/2014/main" id="{38C94116-F929-46CA-BCC6-B6C75EA1563D}"/>
                </a:ext>
              </a:extLst>
            </p:cNvPr>
            <p:cNvSpPr/>
            <p:nvPr/>
          </p:nvSpPr>
          <p:spPr>
            <a:xfrm>
              <a:off x="523741" y="5399929"/>
              <a:ext cx="1534327" cy="6055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Консультация репродуктолога</a:t>
              </a:r>
            </a:p>
          </p:txBody>
        </p:sp>
        <p:cxnSp>
          <p:nvCxnSpPr>
            <p:cNvPr id="145" name="Прямая со стрелкой 144">
              <a:extLst>
                <a:ext uri="{FF2B5EF4-FFF2-40B4-BE49-F238E27FC236}">
                  <a16:creationId xmlns:a16="http://schemas.microsoft.com/office/drawing/2014/main" id="{D59D0F5E-5D09-44D7-B744-21441356783A}"/>
                </a:ext>
              </a:extLst>
            </p:cNvPr>
            <p:cNvCxnSpPr>
              <a:cxnSpLocks/>
              <a:stCxn id="99" idx="2"/>
              <a:endCxn id="108" idx="3"/>
            </p:cNvCxnSpPr>
            <p:nvPr/>
          </p:nvCxnSpPr>
          <p:spPr>
            <a:xfrm flipH="1">
              <a:off x="2255263" y="4294860"/>
              <a:ext cx="458820" cy="420264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9" name="Прямая со стрелкой 148">
              <a:extLst>
                <a:ext uri="{FF2B5EF4-FFF2-40B4-BE49-F238E27FC236}">
                  <a16:creationId xmlns:a16="http://schemas.microsoft.com/office/drawing/2014/main" id="{A432F521-E7F4-4EC0-998D-C4AE76D47E2A}"/>
                </a:ext>
              </a:extLst>
            </p:cNvPr>
            <p:cNvCxnSpPr>
              <a:cxnSpLocks/>
              <a:stCxn id="108" idx="2"/>
              <a:endCxn id="144" idx="0"/>
            </p:cNvCxnSpPr>
            <p:nvPr/>
          </p:nvCxnSpPr>
          <p:spPr>
            <a:xfrm flipH="1">
              <a:off x="1290905" y="5017904"/>
              <a:ext cx="12" cy="382025"/>
            </a:xfrm>
            <a:prstGeom prst="straightConnector1">
              <a:avLst/>
            </a:prstGeom>
            <a:ln w="158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23164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89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Бондаренко Никита Эдуардович</dc:creator>
  <cp:lastModifiedBy>user</cp:lastModifiedBy>
  <cp:revision>14</cp:revision>
  <dcterms:created xsi:type="dcterms:W3CDTF">2023-10-11T06:52:37Z</dcterms:created>
  <dcterms:modified xsi:type="dcterms:W3CDTF">2023-10-11T09:33:41Z</dcterms:modified>
</cp:coreProperties>
</file>