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4"/>
  </p:notesMasterIdLst>
  <p:sldIdLst>
    <p:sldId id="256" r:id="rId3"/>
    <p:sldId id="291" r:id="rId4"/>
    <p:sldId id="279" r:id="rId5"/>
    <p:sldId id="281" r:id="rId6"/>
    <p:sldId id="293" r:id="rId7"/>
    <p:sldId id="283" r:id="rId8"/>
    <p:sldId id="285" r:id="rId9"/>
    <p:sldId id="294" r:id="rId10"/>
    <p:sldId id="275" r:id="rId11"/>
    <p:sldId id="280" r:id="rId12"/>
    <p:sldId id="295" r:id="rId13"/>
    <p:sldId id="284" r:id="rId14"/>
    <p:sldId id="286" r:id="rId15"/>
    <p:sldId id="287" r:id="rId16"/>
    <p:sldId id="288" r:id="rId17"/>
    <p:sldId id="289" r:id="rId18"/>
    <p:sldId id="290" r:id="rId19"/>
    <p:sldId id="264" r:id="rId20"/>
    <p:sldId id="265" r:id="rId21"/>
    <p:sldId id="297" r:id="rId22"/>
    <p:sldId id="26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eiVtmDUYqo6D6oO2VtGYepWM26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8EC39F-B435-43F6-B9C0-EC8922676487}">
  <a:tblStyle styleId="{6C8EC39F-B435-43F6-B9C0-EC892267648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0" autoAdjust="0"/>
    <p:restoredTop sz="88475" autoAdjust="0"/>
  </p:normalViewPr>
  <p:slideViewPr>
    <p:cSldViewPr snapToGrid="0">
      <p:cViewPr varScale="1">
        <p:scale>
          <a:sx n="80" d="100"/>
          <a:sy n="80" d="100"/>
        </p:scale>
        <p:origin x="111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dirty="0"/>
              <a:t>Сферы жизни</a:t>
            </a:r>
          </a:p>
        </c:rich>
      </c:tx>
      <c:layout>
        <c:manualLayout>
          <c:xMode val="edge"/>
          <c:yMode val="edge"/>
          <c:x val="0.34802913443092259"/>
          <c:y val="7.179319038762670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Сферы жизни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E0-4975-93B1-1A454640EF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E0-4975-93B1-1A454640EF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E0-4975-93B1-1A454640EF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E0-4975-93B1-1A454640EFE2}"/>
              </c:ext>
            </c:extLst>
          </c:dPt>
          <c:cat>
            <c:strRef>
              <c:f>Лист1!$A$2:$A$5</c:f>
              <c:strCache>
                <c:ptCount val="4"/>
                <c:pt idx="0">
                  <c:v>Телесная</c:v>
                </c:pt>
                <c:pt idx="1">
                  <c:v>Трудовая</c:v>
                </c:pt>
                <c:pt idx="2">
                  <c:v>Соц.-комм.</c:v>
                </c:pt>
                <c:pt idx="3">
                  <c:v>Информац.</c:v>
                </c:pt>
              </c:strCache>
            </c:strRef>
          </c:cat>
          <c:val>
            <c:numRef>
              <c:f>Лист1!$B$2:$B$5</c:f>
              <c:numCache>
                <c:formatCode>General</c:formatCode>
                <c:ptCount val="4"/>
                <c:pt idx="0">
                  <c:v>0.25</c:v>
                </c:pt>
                <c:pt idx="1">
                  <c:v>0.25</c:v>
                </c:pt>
                <c:pt idx="2">
                  <c:v>0.25</c:v>
                </c:pt>
                <c:pt idx="3">
                  <c:v>0.25</c:v>
                </c:pt>
              </c:numCache>
            </c:numRef>
          </c:val>
          <c:extLst>
            <c:ext xmlns:c16="http://schemas.microsoft.com/office/drawing/2014/chart" uri="{C3380CC4-5D6E-409C-BE32-E72D297353CC}">
              <c16:uniqueId val="{00000000-5A23-4743-87E1-F21472DD598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0.49512</cdr:x>
      <cdr:y>0.09456</cdr:y>
    </cdr:from>
    <cdr:to>
      <cdr:x>1</cdr:x>
      <cdr:y>0.17386</cdr:y>
    </cdr:to>
    <cdr:sp macro="" textlink="">
      <cdr:nvSpPr>
        <cdr:cNvPr id="2" name="TextBox 17">
          <a:extLst xmlns:a="http://schemas.openxmlformats.org/drawingml/2006/main">
            <a:ext uri="{FF2B5EF4-FFF2-40B4-BE49-F238E27FC236}">
              <a16:creationId xmlns:a16="http://schemas.microsoft.com/office/drawing/2014/main" id="{84C052EF-A1A6-4EFD-875B-ECB6C0E12B5A}"/>
            </a:ext>
          </a:extLst>
        </cdr:cNvPr>
        <cdr:cNvSpPr txBox="1"/>
      </cdr:nvSpPr>
      <cdr:spPr>
        <a:xfrm xmlns:a="http://schemas.openxmlformats.org/drawingml/2006/main">
          <a:off x="2788599" y="311931"/>
          <a:ext cx="284351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i="1" dirty="0">
              <a:solidFill>
                <a:srgbClr val="FF0000"/>
              </a:solidFill>
            </a:rPr>
            <a:t>Оздоровительные мероприятия</a:t>
          </a:r>
        </a:p>
      </cdr:txBody>
    </cdr:sp>
  </cdr:relSizeAnchor>
  <cdr:relSizeAnchor xmlns:cdr="http://schemas.openxmlformats.org/drawingml/2006/chartDrawing">
    <cdr:from>
      <cdr:x>0.65115</cdr:x>
      <cdr:y>0.79556</cdr:y>
    </cdr:from>
    <cdr:to>
      <cdr:x>1</cdr:x>
      <cdr:y>0.90752</cdr:y>
    </cdr:to>
    <cdr:sp macro="" textlink="">
      <cdr:nvSpPr>
        <cdr:cNvPr id="3" name="TextBox 18">
          <a:extLst xmlns:a="http://schemas.openxmlformats.org/drawingml/2006/main">
            <a:ext uri="{FF2B5EF4-FFF2-40B4-BE49-F238E27FC236}">
              <a16:creationId xmlns:a16="http://schemas.microsoft.com/office/drawing/2014/main" id="{32534FC1-5100-4270-B4E1-16AAA68CC169}"/>
            </a:ext>
          </a:extLst>
        </cdr:cNvPr>
        <cdr:cNvSpPr txBox="1"/>
      </cdr:nvSpPr>
      <cdr:spPr>
        <a:xfrm xmlns:a="http://schemas.openxmlformats.org/drawingml/2006/main">
          <a:off x="3826636" y="2624457"/>
          <a:ext cx="2050122" cy="3693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i="1" dirty="0">
              <a:solidFill>
                <a:srgbClr val="FF0000"/>
              </a:solidFill>
            </a:rPr>
            <a:t>Трудотерапия </a:t>
          </a:r>
        </a:p>
      </cdr:txBody>
    </cdr:sp>
  </cdr:relSizeAnchor>
  <cdr:relSizeAnchor xmlns:cdr="http://schemas.openxmlformats.org/drawingml/2006/chartDrawing">
    <cdr:from>
      <cdr:x>0.07974</cdr:x>
      <cdr:y>0.77725</cdr:y>
    </cdr:from>
    <cdr:to>
      <cdr:x>0.63763</cdr:x>
      <cdr:y>0.88921</cdr:y>
    </cdr:to>
    <cdr:sp macro="" textlink="">
      <cdr:nvSpPr>
        <cdr:cNvPr id="4" name="TextBox 19">
          <a:extLst xmlns:a="http://schemas.openxmlformats.org/drawingml/2006/main">
            <a:ext uri="{FF2B5EF4-FFF2-40B4-BE49-F238E27FC236}">
              <a16:creationId xmlns:a16="http://schemas.microsoft.com/office/drawing/2014/main" id="{F39EB404-BAD4-4D17-835D-82F3225D4E0A}"/>
            </a:ext>
          </a:extLst>
        </cdr:cNvPr>
        <cdr:cNvSpPr txBox="1"/>
      </cdr:nvSpPr>
      <cdr:spPr>
        <a:xfrm xmlns:a="http://schemas.openxmlformats.org/drawingml/2006/main">
          <a:off x="468601" y="2564059"/>
          <a:ext cx="3278567" cy="3693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i="1" dirty="0" err="1">
              <a:solidFill>
                <a:srgbClr val="FF0000"/>
              </a:solidFill>
            </a:rPr>
            <a:t>Соц.-коммуникативные</a:t>
          </a:r>
          <a:endParaRPr lang="ru-RU" b="1" i="1" dirty="0">
            <a:solidFill>
              <a:srgbClr val="FF0000"/>
            </a:solidFill>
          </a:endParaRPr>
        </a:p>
      </cdr:txBody>
    </cdr:sp>
  </cdr:relSizeAnchor>
  <cdr:relSizeAnchor xmlns:cdr="http://schemas.openxmlformats.org/drawingml/2006/chartDrawing">
    <cdr:from>
      <cdr:x>0.10201</cdr:x>
      <cdr:y>0.09532</cdr:y>
    </cdr:from>
    <cdr:to>
      <cdr:x>0.45281</cdr:x>
      <cdr:y>0.17462</cdr:y>
    </cdr:to>
    <cdr:sp macro="" textlink="">
      <cdr:nvSpPr>
        <cdr:cNvPr id="5" name="TextBox 20">
          <a:extLst xmlns:a="http://schemas.openxmlformats.org/drawingml/2006/main">
            <a:ext uri="{FF2B5EF4-FFF2-40B4-BE49-F238E27FC236}">
              <a16:creationId xmlns:a16="http://schemas.microsoft.com/office/drawing/2014/main" id="{D325C5BE-35F5-4FCF-B39B-40AC8F6C343C}"/>
            </a:ext>
          </a:extLst>
        </cdr:cNvPr>
        <cdr:cNvSpPr txBox="1"/>
      </cdr:nvSpPr>
      <cdr:spPr>
        <a:xfrm xmlns:a="http://schemas.openxmlformats.org/drawingml/2006/main">
          <a:off x="599478" y="337242"/>
          <a:ext cx="2061604" cy="2805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b="1" i="1" dirty="0">
              <a:solidFill>
                <a:srgbClr val="FF0000"/>
              </a:solidFill>
            </a:rPr>
            <a:t>Информационные</a:t>
          </a:r>
        </a:p>
      </cdr:txBody>
    </cdr:sp>
  </cdr:relSizeAnchor>
  <cdr:relSizeAnchor xmlns:cdr="http://schemas.openxmlformats.org/drawingml/2006/chartDrawing">
    <cdr:from>
      <cdr:x>0.51231</cdr:x>
      <cdr:y>0.33644</cdr:y>
    </cdr:from>
    <cdr:to>
      <cdr:x>0.86568</cdr:x>
      <cdr:y>0.49144</cdr:y>
    </cdr:to>
    <cdr:sp macro="" textlink="">
      <cdr:nvSpPr>
        <cdr:cNvPr id="6" name="TextBox 6">
          <a:extLst xmlns:a="http://schemas.openxmlformats.org/drawingml/2006/main">
            <a:ext uri="{FF2B5EF4-FFF2-40B4-BE49-F238E27FC236}">
              <a16:creationId xmlns:a16="http://schemas.microsoft.com/office/drawing/2014/main" id="{DB7278AA-83FF-4189-A339-4A61CA361E41}"/>
            </a:ext>
          </a:extLst>
        </cdr:cNvPr>
        <cdr:cNvSpPr txBox="1"/>
      </cdr:nvSpPr>
      <cdr:spPr>
        <a:xfrm xmlns:a="http://schemas.openxmlformats.org/drawingml/2006/main">
          <a:off x="2594997" y="1068854"/>
          <a:ext cx="1789907" cy="4924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solidFill>
                <a:schemeClr val="tx1"/>
              </a:solidFill>
            </a:rPr>
            <a:t>Еда, сон, спорт, </a:t>
          </a:r>
        </a:p>
        <a:p xmlns:a="http://schemas.openxmlformats.org/drawingml/2006/main">
          <a:r>
            <a:rPr lang="ru-RU" sz="1200" dirty="0">
              <a:solidFill>
                <a:schemeClr val="tx1"/>
              </a:solidFill>
            </a:rPr>
            <a:t>секс, забота о теле</a:t>
          </a:r>
          <a:r>
            <a:rPr lang="ru-RU" sz="1400" dirty="0">
              <a:solidFill>
                <a:srgbClr val="6EA0B0">
                  <a:lumMod val="60000"/>
                  <a:lumOff val="40000"/>
                </a:srgbClr>
              </a:solidFill>
            </a:rPr>
            <a:t>.</a:t>
          </a:r>
        </a:p>
      </cdr:txBody>
    </cdr:sp>
  </cdr:relSizeAnchor>
  <cdr:relSizeAnchor xmlns:cdr="http://schemas.openxmlformats.org/drawingml/2006/chartDrawing">
    <cdr:from>
      <cdr:x>0.50866</cdr:x>
      <cdr:y>0.52193</cdr:y>
    </cdr:from>
    <cdr:to>
      <cdr:x>1</cdr:x>
      <cdr:y>0.70508</cdr:y>
    </cdr:to>
    <cdr:sp macro="" textlink="">
      <cdr:nvSpPr>
        <cdr:cNvPr id="7" name="TextBox 1">
          <a:extLst xmlns:a="http://schemas.openxmlformats.org/drawingml/2006/main">
            <a:ext uri="{FF2B5EF4-FFF2-40B4-BE49-F238E27FC236}">
              <a16:creationId xmlns:a16="http://schemas.microsoft.com/office/drawing/2014/main" id="{6FB043FF-63A6-463F-B2E5-016D76615FD5}"/>
            </a:ext>
          </a:extLst>
        </cdr:cNvPr>
        <cdr:cNvSpPr txBox="1"/>
      </cdr:nvSpPr>
      <cdr:spPr>
        <a:xfrm xmlns:a="http://schemas.openxmlformats.org/drawingml/2006/main">
          <a:off x="2576520" y="1658182"/>
          <a:ext cx="2488775" cy="581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solidFill>
                <a:schemeClr val="tx1"/>
              </a:solidFill>
            </a:rPr>
            <a:t>Полная или частичная занятость, </a:t>
          </a:r>
        </a:p>
        <a:p xmlns:a="http://schemas.openxmlformats.org/drawingml/2006/main">
          <a:r>
            <a:rPr lang="ru-RU" dirty="0">
              <a:solidFill>
                <a:schemeClr val="tx1"/>
              </a:solidFill>
            </a:rPr>
            <a:t>фриланс, работа в быту, </a:t>
          </a:r>
        </a:p>
        <a:p xmlns:a="http://schemas.openxmlformats.org/drawingml/2006/main">
          <a:r>
            <a:rPr lang="ru-RU" dirty="0" err="1">
              <a:solidFill>
                <a:schemeClr val="tx1"/>
              </a:solidFill>
            </a:rPr>
            <a:t>Волонтерство</a:t>
          </a:r>
          <a:r>
            <a:rPr lang="ru-RU" dirty="0">
              <a:solidFill>
                <a:schemeClr val="tx1"/>
              </a:solidFill>
            </a:rPr>
            <a:t>, учеба</a:t>
          </a:r>
        </a:p>
      </cdr:txBody>
    </cdr:sp>
  </cdr:relSizeAnchor>
  <cdr:relSizeAnchor xmlns:cdr="http://schemas.openxmlformats.org/drawingml/2006/chartDrawing">
    <cdr:from>
      <cdr:x>0.19886</cdr:x>
      <cdr:y>0.30648</cdr:y>
    </cdr:from>
    <cdr:to>
      <cdr:x>0.5</cdr:x>
      <cdr:y>0.49539</cdr:y>
    </cdr:to>
    <cdr:sp macro="" textlink="">
      <cdr:nvSpPr>
        <cdr:cNvPr id="8" name="TextBox 7">
          <a:extLst xmlns:a="http://schemas.openxmlformats.org/drawingml/2006/main">
            <a:ext uri="{FF2B5EF4-FFF2-40B4-BE49-F238E27FC236}">
              <a16:creationId xmlns:a16="http://schemas.microsoft.com/office/drawing/2014/main" id="{CF2D4E9F-218F-40B2-BB75-92F6312670F1}"/>
            </a:ext>
          </a:extLst>
        </cdr:cNvPr>
        <cdr:cNvSpPr txBox="1"/>
      </cdr:nvSpPr>
      <cdr:spPr>
        <a:xfrm xmlns:a="http://schemas.openxmlformats.org/drawingml/2006/main">
          <a:off x="1007309" y="973680"/>
          <a:ext cx="1525338"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solidFill>
                <a:schemeClr val="tx1"/>
              </a:solidFill>
            </a:rPr>
            <a:t>Работа с внутренним миром, </a:t>
          </a:r>
        </a:p>
        <a:p xmlns:a="http://schemas.openxmlformats.org/drawingml/2006/main">
          <a:r>
            <a:rPr lang="ru-RU" dirty="0">
              <a:solidFill>
                <a:schemeClr val="tx1"/>
              </a:solidFill>
            </a:rPr>
            <a:t>со своей душой</a:t>
          </a:r>
        </a:p>
      </cdr:txBody>
    </cdr:sp>
  </cdr:relSizeAnchor>
  <cdr:relSizeAnchor xmlns:cdr="http://schemas.openxmlformats.org/drawingml/2006/chartDrawing">
    <cdr:from>
      <cdr:x>0.19715</cdr:x>
      <cdr:y>0.50792</cdr:y>
    </cdr:from>
    <cdr:to>
      <cdr:x>0.54157</cdr:x>
      <cdr:y>0.69683</cdr:y>
    </cdr:to>
    <cdr:sp macro="" textlink="">
      <cdr:nvSpPr>
        <cdr:cNvPr id="9" name="TextBox 8">
          <a:extLst xmlns:a="http://schemas.openxmlformats.org/drawingml/2006/main">
            <a:ext uri="{FF2B5EF4-FFF2-40B4-BE49-F238E27FC236}">
              <a16:creationId xmlns:a16="http://schemas.microsoft.com/office/drawing/2014/main" id="{B4D12EA4-96D5-435C-8626-3764DDDBBF90}"/>
            </a:ext>
          </a:extLst>
        </cdr:cNvPr>
        <cdr:cNvSpPr txBox="1"/>
      </cdr:nvSpPr>
      <cdr:spPr>
        <a:xfrm xmlns:a="http://schemas.openxmlformats.org/drawingml/2006/main">
          <a:off x="998622" y="1613646"/>
          <a:ext cx="1744580"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solidFill>
                <a:schemeClr val="tx1"/>
              </a:solidFill>
            </a:rPr>
            <a:t>Семья, друзья, коллеги, незнакомые люди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02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853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704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68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33" name="Google Shape;23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ru-RU" b="0" dirty="0"/>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ru-RU" b="0" dirty="0"/>
          </a:p>
        </p:txBody>
      </p:sp>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315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3" name="Google Shape;25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b="0" dirty="0"/>
          </a:p>
        </p:txBody>
      </p:sp>
    </p:spTree>
    <p:extLst>
      <p:ext uri="{BB962C8B-B14F-4D97-AF65-F5344CB8AC3E}">
        <p14:creationId xmlns:p14="http://schemas.microsoft.com/office/powerpoint/2010/main" val="180015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b="0" dirty="0"/>
          </a:p>
        </p:txBody>
      </p:sp>
    </p:spTree>
    <p:extLst>
      <p:ext uri="{BB962C8B-B14F-4D97-AF65-F5344CB8AC3E}">
        <p14:creationId xmlns:p14="http://schemas.microsoft.com/office/powerpoint/2010/main" val="109579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dirty="0"/>
          </a:p>
        </p:txBody>
      </p:sp>
    </p:spTree>
    <p:extLst>
      <p:ext uri="{BB962C8B-B14F-4D97-AF65-F5344CB8AC3E}">
        <p14:creationId xmlns:p14="http://schemas.microsoft.com/office/powerpoint/2010/main" val="341919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dirty="0"/>
          </a:p>
        </p:txBody>
      </p:sp>
    </p:spTree>
    <p:extLst>
      <p:ext uri="{BB962C8B-B14F-4D97-AF65-F5344CB8AC3E}">
        <p14:creationId xmlns:p14="http://schemas.microsoft.com/office/powerpoint/2010/main" val="162607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ru-RU" dirty="0"/>
          </a:p>
        </p:txBody>
      </p:sp>
      <p:sp>
        <p:nvSpPr>
          <p:cNvPr id="221" name="Google Shape;2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349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dirty="0"/>
          </a:p>
        </p:txBody>
      </p:sp>
    </p:spTree>
    <p:extLst>
      <p:ext uri="{BB962C8B-B14F-4D97-AF65-F5344CB8AC3E}">
        <p14:creationId xmlns:p14="http://schemas.microsoft.com/office/powerpoint/2010/main" val="192838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1" name="Google Shape;2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352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endParaRPr lang="ru-RU" dirty="0"/>
          </a:p>
        </p:txBody>
      </p:sp>
    </p:spTree>
    <p:extLst>
      <p:ext uri="{BB962C8B-B14F-4D97-AF65-F5344CB8AC3E}">
        <p14:creationId xmlns:p14="http://schemas.microsoft.com/office/powerpoint/2010/main" val="343080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80"/>
        <p:cNvGrpSpPr/>
        <p:nvPr/>
      </p:nvGrpSpPr>
      <p:grpSpPr>
        <a:xfrm>
          <a:off x="0" y="0"/>
          <a:ext cx="0" cy="0"/>
          <a:chOff x="0" y="0"/>
          <a:chExt cx="0" cy="0"/>
        </a:xfrm>
      </p:grpSpPr>
      <p:sp>
        <p:nvSpPr>
          <p:cNvPr id="81" name="Google Shape;81;p35"/>
          <p:cNvSpPr txBox="1">
            <a:spLocks noGrp="1"/>
          </p:cNvSpPr>
          <p:nvPr>
            <p:ph type="title"/>
          </p:nvPr>
        </p:nvSpPr>
        <p:spPr>
          <a:xfrm>
            <a:off x="838200" y="365125"/>
            <a:ext cx="10271100" cy="54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86"/>
        <p:cNvGrpSpPr/>
        <p:nvPr/>
      </p:nvGrpSpPr>
      <p:grpSpPr>
        <a:xfrm>
          <a:off x="0" y="0"/>
          <a:ext cx="0" cy="0"/>
          <a:chOff x="0" y="0"/>
          <a:chExt cx="0" cy="0"/>
        </a:xfrm>
      </p:grpSpPr>
      <p:sp>
        <p:nvSpPr>
          <p:cNvPr id="87" name="Google Shape;87;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05"/>
        <p:cNvGrpSpPr/>
        <p:nvPr/>
      </p:nvGrpSpPr>
      <p:grpSpPr>
        <a:xfrm>
          <a:off x="0" y="0"/>
          <a:ext cx="0" cy="0"/>
          <a:chOff x="0" y="0"/>
          <a:chExt cx="0" cy="0"/>
        </a:xfrm>
      </p:grpSpPr>
      <p:sp>
        <p:nvSpPr>
          <p:cNvPr id="106" name="Google Shape;106;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19"/>
        <p:cNvGrpSpPr/>
        <p:nvPr/>
      </p:nvGrpSpPr>
      <p:grpSpPr>
        <a:xfrm>
          <a:off x="0" y="0"/>
          <a:ext cx="0" cy="0"/>
          <a:chOff x="0" y="0"/>
          <a:chExt cx="0" cy="0"/>
        </a:xfrm>
      </p:grpSpPr>
      <p:sp>
        <p:nvSpPr>
          <p:cNvPr id="120" name="Google Shape;12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23"/>
        <p:cNvGrpSpPr/>
        <p:nvPr/>
      </p:nvGrpSpPr>
      <p:grpSpPr>
        <a:xfrm>
          <a:off x="0" y="0"/>
          <a:ext cx="0" cy="0"/>
          <a:chOff x="0" y="0"/>
          <a:chExt cx="0" cy="0"/>
        </a:xfrm>
      </p:grpSpPr>
      <p:sp>
        <p:nvSpPr>
          <p:cNvPr id="124" name="Google Shape;124;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30"/>
        <p:cNvGrpSpPr/>
        <p:nvPr/>
      </p:nvGrpSpPr>
      <p:grpSpPr>
        <a:xfrm>
          <a:off x="0" y="0"/>
          <a:ext cx="0" cy="0"/>
          <a:chOff x="0" y="0"/>
          <a:chExt cx="0" cy="0"/>
        </a:xfrm>
      </p:grpSpPr>
      <p:sp>
        <p:nvSpPr>
          <p:cNvPr id="131" name="Google Shape;131;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3"/>
          <p:cNvSpPr>
            <a:spLocks noGrp="1"/>
          </p:cNvSpPr>
          <p:nvPr>
            <p:ph type="pic" idx="2"/>
          </p:nvPr>
        </p:nvSpPr>
        <p:spPr>
          <a:xfrm>
            <a:off x="5183188" y="987425"/>
            <a:ext cx="6172200" cy="4873625"/>
          </a:xfrm>
          <a:prstGeom prst="rect">
            <a:avLst/>
          </a:prstGeom>
          <a:noFill/>
          <a:ln>
            <a:noFill/>
          </a:ln>
        </p:spPr>
      </p:sp>
      <p:sp>
        <p:nvSpPr>
          <p:cNvPr id="133" name="Google Shape;133;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37"/>
        <p:cNvGrpSpPr/>
        <p:nvPr/>
      </p:nvGrpSpPr>
      <p:grpSpPr>
        <a:xfrm>
          <a:off x="0" y="0"/>
          <a:ext cx="0" cy="0"/>
          <a:chOff x="0" y="0"/>
          <a:chExt cx="0" cy="0"/>
        </a:xfrm>
      </p:grpSpPr>
      <p:sp>
        <p:nvSpPr>
          <p:cNvPr id="138" name="Google Shape;13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43"/>
        <p:cNvGrpSpPr/>
        <p:nvPr/>
      </p:nvGrpSpPr>
      <p:grpSpPr>
        <a:xfrm>
          <a:off x="0" y="0"/>
          <a:ext cx="0" cy="0"/>
          <a:chOff x="0" y="0"/>
          <a:chExt cx="0" cy="0"/>
        </a:xfrm>
      </p:grpSpPr>
      <p:sp>
        <p:nvSpPr>
          <p:cNvPr id="144" name="Google Shape;144;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lga-kuznetsova-trud.r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olga.kuznetcova.7" TargetMode="External"/><Relationship Id="rId3" Type="http://schemas.openxmlformats.org/officeDocument/2006/relationships/hyperlink" Target="http://www.olga-kuznetsova-trud.ru/" TargetMode="External"/><Relationship Id="rId7" Type="http://schemas.openxmlformats.org/officeDocument/2006/relationships/hyperlink" Target="https://vk.com/id11600999"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1001.ru/authors/151" TargetMode="External"/><Relationship Id="rId5" Type="http://schemas.openxmlformats.org/officeDocument/2006/relationships/hyperlink" Target="mailto:olga.kuznetsova.trud@yandex.ru" TargetMode="External"/><Relationship Id="rId4" Type="http://schemas.openxmlformats.org/officeDocument/2006/relationships/hyperlink" Target="mailto:kog2004olga@mail.ru"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txBox="1">
            <a:spLocks noGrp="1"/>
          </p:cNvSpPr>
          <p:nvPr>
            <p:ph type="ctrTitle"/>
          </p:nvPr>
        </p:nvSpPr>
        <p:spPr>
          <a:xfrm>
            <a:off x="526339" y="2006347"/>
            <a:ext cx="11139321" cy="2958014"/>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rgbClr val="757070"/>
              </a:buClr>
              <a:buSzPts val="6000"/>
              <a:buNone/>
            </a:pPr>
            <a:r>
              <a:rPr lang="ru-RU" b="1" dirty="0">
                <a:solidFill>
                  <a:srgbClr val="757070"/>
                </a:solidFill>
              </a:rPr>
              <a:t>ПРОСТРАНСТВО</a:t>
            </a:r>
            <a:br>
              <a:rPr lang="ru-RU" b="1" dirty="0">
                <a:solidFill>
                  <a:srgbClr val="757070"/>
                </a:solidFill>
              </a:rPr>
            </a:br>
            <a:r>
              <a:rPr lang="ru-RU" b="1" dirty="0">
                <a:solidFill>
                  <a:srgbClr val="757070"/>
                </a:solidFill>
              </a:rPr>
              <a:t> ГАРМОНИЗАЦИИ ЖИЗНИ</a:t>
            </a:r>
            <a:br>
              <a:rPr lang="ru-RU" b="1" dirty="0">
                <a:solidFill>
                  <a:srgbClr val="757070"/>
                </a:solidFill>
              </a:rPr>
            </a:br>
            <a:r>
              <a:rPr lang="ru-RU" sz="3600" b="1" dirty="0">
                <a:solidFill>
                  <a:srgbClr val="757070"/>
                </a:solidFill>
              </a:rPr>
              <a:t>(проект «Гармонизация жизни» – прототип)</a:t>
            </a:r>
            <a:endParaRPr sz="3600" b="1" cap="none" dirty="0">
              <a:solidFill>
                <a:srgbClr val="757070"/>
              </a:solidFill>
              <a:latin typeface="Arial"/>
              <a:ea typeface="Arial"/>
              <a:cs typeface="Arial"/>
              <a:sym typeface="Arial"/>
            </a:endParaRPr>
          </a:p>
        </p:txBody>
      </p:sp>
      <p:cxnSp>
        <p:nvCxnSpPr>
          <p:cNvPr id="157" name="Google Shape;157;p1"/>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cxnSp>
        <p:nvCxnSpPr>
          <p:cNvPr id="158" name="Google Shape;158;p1"/>
          <p:cNvCxnSpPr/>
          <p:nvPr/>
        </p:nvCxnSpPr>
        <p:spPr>
          <a:xfrm rot="10800000" flipH="1">
            <a:off x="495797" y="5618853"/>
            <a:ext cx="11394731" cy="31309"/>
          </a:xfrm>
          <a:prstGeom prst="straightConnector1">
            <a:avLst/>
          </a:prstGeom>
          <a:noFill/>
          <a:ln w="9525" cap="flat" cmpd="sng">
            <a:solidFill>
              <a:srgbClr val="C55A11"/>
            </a:solidFill>
            <a:prstDash val="solid"/>
            <a:round/>
            <a:headEnd type="none" w="sm" len="sm"/>
            <a:tailEnd type="none" w="sm" len="sm"/>
          </a:ln>
        </p:spPr>
      </p:cxnSp>
      <p:sp>
        <p:nvSpPr>
          <p:cNvPr id="6" name="TextBox 5">
            <a:extLst>
              <a:ext uri="{FF2B5EF4-FFF2-40B4-BE49-F238E27FC236}">
                <a16:creationId xmlns:a16="http://schemas.microsoft.com/office/drawing/2014/main" id="{29B0EE1B-CA8E-4EB4-ACDE-441AE02E1ADE}"/>
              </a:ext>
            </a:extLst>
          </p:cNvPr>
          <p:cNvSpPr txBox="1"/>
          <p:nvPr/>
        </p:nvSpPr>
        <p:spPr>
          <a:xfrm>
            <a:off x="552277" y="370117"/>
            <a:ext cx="5543723" cy="830997"/>
          </a:xfrm>
          <a:prstGeom prst="rect">
            <a:avLst/>
          </a:prstGeom>
          <a:noFill/>
        </p:spPr>
        <p:txBody>
          <a:bodyPr wrap="square" rtlCol="0">
            <a:spAutoFit/>
          </a:bodyPr>
          <a:lstStyle/>
          <a:p>
            <a:r>
              <a:rPr lang="ru-RU" sz="2400" b="1" dirty="0">
                <a:solidFill>
                  <a:srgbClr val="C00000"/>
                </a:solidFill>
              </a:rPr>
              <a:t>Автор и руководитель проекта: </a:t>
            </a:r>
          </a:p>
          <a:p>
            <a:r>
              <a:rPr lang="ru-RU" sz="2400" b="1" dirty="0">
                <a:solidFill>
                  <a:srgbClr val="C00000"/>
                </a:solidFill>
              </a:rPr>
              <a:t>Ольга Геннадьевна Кузнецова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D9F4EE-20EC-48C8-99F0-24888153F17F}"/>
              </a:ext>
            </a:extLst>
          </p:cNvPr>
          <p:cNvSpPr>
            <a:spLocks noGrp="1"/>
          </p:cNvSpPr>
          <p:nvPr>
            <p:ph type="title"/>
          </p:nvPr>
        </p:nvSpPr>
        <p:spPr>
          <a:xfrm>
            <a:off x="667511" y="365125"/>
            <a:ext cx="11153429" cy="721553"/>
          </a:xfrm>
        </p:spPr>
        <p:txBody>
          <a:bodyPr>
            <a:normAutofit fontScale="90000"/>
          </a:bodyPr>
          <a:lstStyle/>
          <a:p>
            <a:r>
              <a:rPr lang="ru-RU" sz="2400" b="1" dirty="0"/>
              <a:t>Проект «Гармонизация жизни» </a:t>
            </a:r>
            <a:br>
              <a:rPr lang="ru-RU" sz="2400" b="1" dirty="0"/>
            </a:br>
            <a:r>
              <a:rPr lang="ru-RU" sz="2400" b="1" dirty="0"/>
              <a:t>= прототип проекта «Пространство гармонизации жизни». Структура проекта:</a:t>
            </a:r>
          </a:p>
        </p:txBody>
      </p:sp>
      <p:sp>
        <p:nvSpPr>
          <p:cNvPr id="3" name="Текст 2">
            <a:extLst>
              <a:ext uri="{FF2B5EF4-FFF2-40B4-BE49-F238E27FC236}">
                <a16:creationId xmlns:a16="http://schemas.microsoft.com/office/drawing/2014/main" id="{FA4D7F10-43B4-43A1-9FD2-8F9D23DBC8E5}"/>
              </a:ext>
            </a:extLst>
          </p:cNvPr>
          <p:cNvSpPr>
            <a:spLocks noGrp="1"/>
          </p:cNvSpPr>
          <p:nvPr>
            <p:ph type="body" idx="1"/>
          </p:nvPr>
        </p:nvSpPr>
        <p:spPr>
          <a:xfrm>
            <a:off x="839788" y="1098067"/>
            <a:ext cx="5157787" cy="823912"/>
          </a:xfrm>
        </p:spPr>
        <p:txBody>
          <a:bodyPr>
            <a:normAutofit fontScale="92500" lnSpcReduction="20000"/>
          </a:bodyPr>
          <a:lstStyle/>
          <a:p>
            <a:r>
              <a:rPr lang="ru-RU" dirty="0"/>
              <a:t>Вертикальный срез:</a:t>
            </a:r>
          </a:p>
          <a:p>
            <a:r>
              <a:rPr lang="ru-RU" dirty="0"/>
              <a:t>Теория и Практика</a:t>
            </a:r>
          </a:p>
        </p:txBody>
      </p:sp>
      <p:sp>
        <p:nvSpPr>
          <p:cNvPr id="4" name="Текст 3">
            <a:extLst>
              <a:ext uri="{FF2B5EF4-FFF2-40B4-BE49-F238E27FC236}">
                <a16:creationId xmlns:a16="http://schemas.microsoft.com/office/drawing/2014/main" id="{D4782D41-72AB-4CDF-9565-D018A32DE820}"/>
              </a:ext>
            </a:extLst>
          </p:cNvPr>
          <p:cNvSpPr>
            <a:spLocks noGrp="1"/>
          </p:cNvSpPr>
          <p:nvPr>
            <p:ph type="body" idx="2"/>
          </p:nvPr>
        </p:nvSpPr>
        <p:spPr>
          <a:xfrm>
            <a:off x="596348" y="1933368"/>
            <a:ext cx="5401227" cy="4772232"/>
          </a:xfrm>
        </p:spPr>
        <p:txBody>
          <a:bodyPr>
            <a:normAutofit fontScale="47500" lnSpcReduction="20000"/>
          </a:bodyPr>
          <a:lstStyle/>
          <a:p>
            <a:pPr marL="114300" indent="0">
              <a:buNone/>
            </a:pPr>
            <a:r>
              <a:rPr lang="ru-RU" b="1" dirty="0"/>
              <a:t>Теоретическая часть:</a:t>
            </a:r>
          </a:p>
          <a:p>
            <a:r>
              <a:rPr lang="ru-RU" dirty="0"/>
              <a:t>Проходит на территории амбулаторного</a:t>
            </a:r>
            <a:r>
              <a:rPr lang="en-US" dirty="0"/>
              <a:t>/</a:t>
            </a:r>
            <a:r>
              <a:rPr lang="ru-RU" dirty="0" err="1"/>
              <a:t>полуамбулаторного</a:t>
            </a:r>
            <a:r>
              <a:rPr lang="ru-RU" dirty="0"/>
              <a:t> звена ПКБ (точка входа участников, контакт с лечащими врачами). При условии, что более половины участников приходят не из дневного стационара, а по сарафанному радио, можно вынести теоретическую часть за пределы психиатрической системы, в т.ч. с целью </a:t>
            </a:r>
            <a:r>
              <a:rPr lang="ru-RU" dirty="0" err="1"/>
              <a:t>дестигматизации</a:t>
            </a:r>
            <a:r>
              <a:rPr lang="ru-RU" dirty="0"/>
              <a:t> психических расстройств. При этом сформировать систему оповещения для привлечения новых участников.</a:t>
            </a:r>
          </a:p>
          <a:p>
            <a:r>
              <a:rPr lang="ru-RU" dirty="0"/>
              <a:t>Понедельник с 10-00 до 13-00 (или 13-00 до 16-00)</a:t>
            </a:r>
          </a:p>
          <a:p>
            <a:r>
              <a:rPr lang="ru-RU" dirty="0"/>
              <a:t>Содержание на основе разработанного «Тренинга занятости и трудоустройства» </a:t>
            </a:r>
            <a:r>
              <a:rPr lang="en-US" dirty="0">
                <a:hlinkClick r:id="rId3"/>
              </a:rPr>
              <a:t>http://www.olga-kuznetsova-trud.ru/</a:t>
            </a:r>
            <a:r>
              <a:rPr lang="en-US" dirty="0"/>
              <a:t> </a:t>
            </a:r>
            <a:endParaRPr lang="ru-RU" dirty="0"/>
          </a:p>
          <a:p>
            <a:pPr marL="114300" indent="0">
              <a:buNone/>
            </a:pPr>
            <a:r>
              <a:rPr lang="ru-RU" b="1" dirty="0"/>
              <a:t>Практическая часть: </a:t>
            </a:r>
          </a:p>
          <a:p>
            <a:r>
              <a:rPr lang="ru-RU" dirty="0"/>
              <a:t>Проходит вне психиатрических стен (на территориях партнеров по межведомственному взаимодействию).</a:t>
            </a:r>
          </a:p>
          <a:p>
            <a:r>
              <a:rPr lang="ru-RU" dirty="0"/>
              <a:t>Среда и четверг (или </a:t>
            </a:r>
            <a:r>
              <a:rPr lang="ru-RU" dirty="0" err="1"/>
              <a:t>вт</a:t>
            </a:r>
            <a:r>
              <a:rPr lang="ru-RU" dirty="0"/>
              <a:t> и </a:t>
            </a:r>
            <a:r>
              <a:rPr lang="ru-RU" dirty="0" err="1"/>
              <a:t>пт</a:t>
            </a:r>
            <a:r>
              <a:rPr lang="ru-RU" dirty="0"/>
              <a:t>) с 10</a:t>
            </a:r>
            <a:r>
              <a:rPr lang="en-US" dirty="0"/>
              <a:t>-00</a:t>
            </a:r>
            <a:r>
              <a:rPr lang="ru-RU" dirty="0"/>
              <a:t> до 17</a:t>
            </a:r>
            <a:r>
              <a:rPr lang="en-US" dirty="0"/>
              <a:t>-00</a:t>
            </a:r>
            <a:r>
              <a:rPr lang="ru-RU" dirty="0"/>
              <a:t> часов</a:t>
            </a:r>
          </a:p>
          <a:p>
            <a:r>
              <a:rPr lang="ru-RU" dirty="0"/>
              <a:t>Уникальность каждого занятия, построенного в университетском стиле («университет психосоциальной реабилитации и взаимного образования», где преподаватели – сами участники, когнитивные функции и поведение которых корригируются коррекционными педагогами-психологами (как университетский преподаватель занимается студентами)</a:t>
            </a:r>
          </a:p>
          <a:p>
            <a:r>
              <a:rPr lang="ru-RU" dirty="0"/>
              <a:t>Каждое занятие, подготовленное участником, содержит теоретическую и практическую части.</a:t>
            </a:r>
          </a:p>
        </p:txBody>
      </p:sp>
      <p:sp>
        <p:nvSpPr>
          <p:cNvPr id="5" name="Текст 4">
            <a:extLst>
              <a:ext uri="{FF2B5EF4-FFF2-40B4-BE49-F238E27FC236}">
                <a16:creationId xmlns:a16="http://schemas.microsoft.com/office/drawing/2014/main" id="{FB832321-575B-4EDB-8914-4CB299116E81}"/>
              </a:ext>
            </a:extLst>
          </p:cNvPr>
          <p:cNvSpPr>
            <a:spLocks noGrp="1"/>
          </p:cNvSpPr>
          <p:nvPr>
            <p:ph type="body" idx="3"/>
          </p:nvPr>
        </p:nvSpPr>
        <p:spPr>
          <a:xfrm>
            <a:off x="6096000" y="1098067"/>
            <a:ext cx="5183188" cy="823912"/>
          </a:xfrm>
        </p:spPr>
        <p:txBody>
          <a:bodyPr>
            <a:normAutofit fontScale="92500" lnSpcReduction="20000"/>
          </a:bodyPr>
          <a:lstStyle/>
          <a:p>
            <a:r>
              <a:rPr lang="ru-RU" dirty="0"/>
              <a:t>Горизонтальный срез:</a:t>
            </a:r>
          </a:p>
          <a:p>
            <a:r>
              <a:rPr lang="ru-RU" dirty="0"/>
              <a:t>Гармонизация жизни</a:t>
            </a:r>
          </a:p>
        </p:txBody>
      </p:sp>
      <p:sp>
        <p:nvSpPr>
          <p:cNvPr id="6" name="Текст 5">
            <a:extLst>
              <a:ext uri="{FF2B5EF4-FFF2-40B4-BE49-F238E27FC236}">
                <a16:creationId xmlns:a16="http://schemas.microsoft.com/office/drawing/2014/main" id="{958E498F-A6BA-4AFA-97D9-1B76EBA95049}"/>
              </a:ext>
            </a:extLst>
          </p:cNvPr>
          <p:cNvSpPr>
            <a:spLocks noGrp="1"/>
          </p:cNvSpPr>
          <p:nvPr>
            <p:ph type="body" idx="4"/>
          </p:nvPr>
        </p:nvSpPr>
        <p:spPr>
          <a:xfrm>
            <a:off x="6172200" y="2067339"/>
            <a:ext cx="5183188" cy="4122324"/>
          </a:xfrm>
        </p:spPr>
        <p:txBody>
          <a:bodyPr>
            <a:normAutofit/>
          </a:bodyPr>
          <a:lstStyle/>
          <a:p>
            <a:r>
              <a:rPr lang="ru-RU" sz="2000" dirty="0"/>
              <a:t>Занятия построены по принципу гармонизации всех сфер жизни (каждый месяц проводятся занятия для всех сфер):</a:t>
            </a:r>
          </a:p>
        </p:txBody>
      </p:sp>
      <p:sp>
        <p:nvSpPr>
          <p:cNvPr id="7" name="Овал 6">
            <a:extLst>
              <a:ext uri="{FF2B5EF4-FFF2-40B4-BE49-F238E27FC236}">
                <a16:creationId xmlns:a16="http://schemas.microsoft.com/office/drawing/2014/main" id="{F80993CF-9B45-482F-9D5F-FB21043EA872}"/>
              </a:ext>
            </a:extLst>
          </p:cNvPr>
          <p:cNvSpPr/>
          <p:nvPr/>
        </p:nvSpPr>
        <p:spPr>
          <a:xfrm>
            <a:off x="7553739" y="3455504"/>
            <a:ext cx="2610678" cy="25046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2" name="Прямая соединительная линия 11">
            <a:extLst>
              <a:ext uri="{FF2B5EF4-FFF2-40B4-BE49-F238E27FC236}">
                <a16:creationId xmlns:a16="http://schemas.microsoft.com/office/drawing/2014/main" id="{58188786-9F5B-4FBF-A778-B6938F456809}"/>
              </a:ext>
            </a:extLst>
          </p:cNvPr>
          <p:cNvCxnSpPr>
            <a:stCxn id="7" idx="2"/>
          </p:cNvCxnSpPr>
          <p:nvPr/>
        </p:nvCxnSpPr>
        <p:spPr>
          <a:xfrm flipV="1">
            <a:off x="7553739" y="4687956"/>
            <a:ext cx="2610678" cy="19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D23F7C0D-9230-4C50-B059-F5463E96147F}"/>
              </a:ext>
            </a:extLst>
          </p:cNvPr>
          <p:cNvCxnSpPr>
            <a:stCxn id="7" idx="0"/>
            <a:endCxn id="7" idx="4"/>
          </p:cNvCxnSpPr>
          <p:nvPr/>
        </p:nvCxnSpPr>
        <p:spPr>
          <a:xfrm>
            <a:off x="8859078" y="3455504"/>
            <a:ext cx="0" cy="25046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3CAAD1-A02B-4EB4-866D-F01F7EB2A462}"/>
              </a:ext>
            </a:extLst>
          </p:cNvPr>
          <p:cNvSpPr txBox="1"/>
          <p:nvPr/>
        </p:nvSpPr>
        <p:spPr>
          <a:xfrm>
            <a:off x="10053366" y="3763621"/>
            <a:ext cx="1828795" cy="307777"/>
          </a:xfrm>
          <a:prstGeom prst="rect">
            <a:avLst/>
          </a:prstGeom>
          <a:noFill/>
        </p:spPr>
        <p:txBody>
          <a:bodyPr wrap="square" rtlCol="0">
            <a:spAutoFit/>
          </a:bodyPr>
          <a:lstStyle/>
          <a:p>
            <a:r>
              <a:rPr lang="ru-RU" dirty="0"/>
              <a:t>Телесная сфера</a:t>
            </a:r>
          </a:p>
        </p:txBody>
      </p:sp>
      <p:sp>
        <p:nvSpPr>
          <p:cNvPr id="19" name="TextBox 18">
            <a:extLst>
              <a:ext uri="{FF2B5EF4-FFF2-40B4-BE49-F238E27FC236}">
                <a16:creationId xmlns:a16="http://schemas.microsoft.com/office/drawing/2014/main" id="{7726C349-D447-44B9-B530-DCD0E7953001}"/>
              </a:ext>
            </a:extLst>
          </p:cNvPr>
          <p:cNvSpPr txBox="1"/>
          <p:nvPr/>
        </p:nvSpPr>
        <p:spPr>
          <a:xfrm>
            <a:off x="9952318" y="5360837"/>
            <a:ext cx="1828795" cy="307777"/>
          </a:xfrm>
          <a:prstGeom prst="rect">
            <a:avLst/>
          </a:prstGeom>
          <a:noFill/>
        </p:spPr>
        <p:txBody>
          <a:bodyPr wrap="square" rtlCol="0">
            <a:spAutoFit/>
          </a:bodyPr>
          <a:lstStyle/>
          <a:p>
            <a:r>
              <a:rPr lang="ru-RU" dirty="0"/>
              <a:t>Трудовая сфера</a:t>
            </a:r>
          </a:p>
        </p:txBody>
      </p:sp>
      <p:sp>
        <p:nvSpPr>
          <p:cNvPr id="20" name="TextBox 19">
            <a:extLst>
              <a:ext uri="{FF2B5EF4-FFF2-40B4-BE49-F238E27FC236}">
                <a16:creationId xmlns:a16="http://schemas.microsoft.com/office/drawing/2014/main" id="{BAC990AF-B2D6-44A7-93B2-DBB1F48C8B2D}"/>
              </a:ext>
            </a:extLst>
          </p:cNvPr>
          <p:cNvSpPr txBox="1"/>
          <p:nvPr/>
        </p:nvSpPr>
        <p:spPr>
          <a:xfrm>
            <a:off x="6339513" y="5299282"/>
            <a:ext cx="1828795" cy="738664"/>
          </a:xfrm>
          <a:prstGeom prst="rect">
            <a:avLst/>
          </a:prstGeom>
          <a:noFill/>
        </p:spPr>
        <p:txBody>
          <a:bodyPr wrap="square" rtlCol="0">
            <a:spAutoFit/>
          </a:bodyPr>
          <a:lstStyle/>
          <a:p>
            <a:r>
              <a:rPr lang="ru-RU" dirty="0"/>
              <a:t>Социально-коммуникативная сфера</a:t>
            </a:r>
          </a:p>
        </p:txBody>
      </p:sp>
      <p:sp>
        <p:nvSpPr>
          <p:cNvPr id="21" name="TextBox 20">
            <a:extLst>
              <a:ext uri="{FF2B5EF4-FFF2-40B4-BE49-F238E27FC236}">
                <a16:creationId xmlns:a16="http://schemas.microsoft.com/office/drawing/2014/main" id="{6BB9A1A3-394F-427A-87A3-1027C8070BD6}"/>
              </a:ext>
            </a:extLst>
          </p:cNvPr>
          <p:cNvSpPr txBox="1"/>
          <p:nvPr/>
        </p:nvSpPr>
        <p:spPr>
          <a:xfrm>
            <a:off x="6213616" y="3502011"/>
            <a:ext cx="1828795" cy="523220"/>
          </a:xfrm>
          <a:prstGeom prst="rect">
            <a:avLst/>
          </a:prstGeom>
          <a:noFill/>
        </p:spPr>
        <p:txBody>
          <a:bodyPr wrap="square" rtlCol="0">
            <a:spAutoFit/>
          </a:bodyPr>
          <a:lstStyle/>
          <a:p>
            <a:r>
              <a:rPr lang="ru-RU" dirty="0"/>
              <a:t>Информационная (духовная) сфера</a:t>
            </a:r>
          </a:p>
        </p:txBody>
      </p:sp>
    </p:spTree>
    <p:extLst>
      <p:ext uri="{BB962C8B-B14F-4D97-AF65-F5344CB8AC3E}">
        <p14:creationId xmlns:p14="http://schemas.microsoft.com/office/powerpoint/2010/main" val="89362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477C93-7020-41AD-B539-5D90402BFA4E}"/>
              </a:ext>
            </a:extLst>
          </p:cNvPr>
          <p:cNvSpPr>
            <a:spLocks noGrp="1"/>
          </p:cNvSpPr>
          <p:nvPr>
            <p:ph type="title"/>
          </p:nvPr>
        </p:nvSpPr>
        <p:spPr>
          <a:xfrm>
            <a:off x="838200" y="135798"/>
            <a:ext cx="10271100" cy="838033"/>
          </a:xfrm>
        </p:spPr>
        <p:txBody>
          <a:bodyPr>
            <a:normAutofit/>
          </a:bodyPr>
          <a:lstStyle/>
          <a:p>
            <a:pPr algn="ctr"/>
            <a:r>
              <a:rPr kumimoji="0" lang="ru-RU" sz="2700" b="1" i="0" u="none" strike="noStrike" kern="1200" cap="none" spc="0" normalizeH="0" baseline="0" noProof="0" dirty="0">
                <a:ln>
                  <a:noFill/>
                </a:ln>
                <a:solidFill>
                  <a:schemeClr val="tx1">
                    <a:lumMod val="85000"/>
                    <a:lumOff val="15000"/>
                  </a:schemeClr>
                </a:solidFill>
                <a:effectLst/>
                <a:uLnTx/>
                <a:uFillTx/>
                <a:latin typeface="+mj-lt"/>
                <a:ea typeface="+mj-ea"/>
                <a:cs typeface="+mj-cs"/>
              </a:rPr>
              <a:t>СТРУКТУРА РАБОТЫ проекта «Гармонизация жизни»</a:t>
            </a:r>
            <a:br>
              <a:rPr kumimoji="0" lang="ru-RU" sz="2700" b="1" i="0" u="none" strike="noStrike" kern="1200" cap="none" spc="0" normalizeH="0" baseline="0" noProof="0" dirty="0">
                <a:ln>
                  <a:noFill/>
                </a:ln>
                <a:solidFill>
                  <a:schemeClr val="tx1">
                    <a:lumMod val="85000"/>
                    <a:lumOff val="15000"/>
                  </a:schemeClr>
                </a:solidFill>
                <a:effectLst/>
                <a:uLnTx/>
                <a:uFillTx/>
                <a:latin typeface="+mj-lt"/>
                <a:ea typeface="+mj-ea"/>
                <a:cs typeface="+mj-cs"/>
              </a:rPr>
            </a:br>
            <a:r>
              <a:rPr kumimoji="0" lang="ru-RU" sz="2700" b="1" i="0" u="none" strike="noStrike" kern="1200" cap="none" spc="0" normalizeH="0" baseline="0" noProof="0" dirty="0">
                <a:ln>
                  <a:noFill/>
                </a:ln>
                <a:solidFill>
                  <a:schemeClr val="tx1">
                    <a:lumMod val="85000"/>
                    <a:lumOff val="15000"/>
                  </a:schemeClr>
                </a:solidFill>
                <a:effectLst/>
                <a:uLnTx/>
                <a:uFillTx/>
                <a:latin typeface="+mj-lt"/>
                <a:ea typeface="+mj-ea"/>
                <a:cs typeface="+mj-cs"/>
              </a:rPr>
              <a:t>Тематика мероприятий</a:t>
            </a:r>
            <a:endParaRPr lang="ru-RU" b="1" dirty="0"/>
          </a:p>
        </p:txBody>
      </p:sp>
      <p:sp>
        <p:nvSpPr>
          <p:cNvPr id="3" name="Текст 2">
            <a:extLst>
              <a:ext uri="{FF2B5EF4-FFF2-40B4-BE49-F238E27FC236}">
                <a16:creationId xmlns:a16="http://schemas.microsoft.com/office/drawing/2014/main" id="{A279A7E1-862B-4F74-92AB-2613A3D95133}"/>
              </a:ext>
            </a:extLst>
          </p:cNvPr>
          <p:cNvSpPr>
            <a:spLocks noGrp="1"/>
          </p:cNvSpPr>
          <p:nvPr>
            <p:ph type="body" idx="1"/>
          </p:nvPr>
        </p:nvSpPr>
        <p:spPr>
          <a:xfrm>
            <a:off x="838200" y="1371600"/>
            <a:ext cx="10515600" cy="4805363"/>
          </a:xfrm>
        </p:spPr>
        <p:txBody>
          <a:bodyPr>
            <a:normAutofit/>
          </a:bodyPr>
          <a:lstStyle/>
          <a:p>
            <a:pPr marL="114300" indent="0">
              <a:buNone/>
            </a:pPr>
            <a:endParaRPr lang="ru-RU" dirty="0"/>
          </a:p>
        </p:txBody>
      </p:sp>
      <p:graphicFrame>
        <p:nvGraphicFramePr>
          <p:cNvPr id="4" name="Таблица 4">
            <a:extLst>
              <a:ext uri="{FF2B5EF4-FFF2-40B4-BE49-F238E27FC236}">
                <a16:creationId xmlns:a16="http://schemas.microsoft.com/office/drawing/2014/main" id="{0D6751AB-0593-402E-9546-1865DAB66F00}"/>
              </a:ext>
            </a:extLst>
          </p:cNvPr>
          <p:cNvGraphicFramePr>
            <a:graphicFrameLocks noGrp="1"/>
          </p:cNvGraphicFramePr>
          <p:nvPr>
            <p:extLst>
              <p:ext uri="{D42A27DB-BD31-4B8C-83A1-F6EECF244321}">
                <p14:modId xmlns:p14="http://schemas.microsoft.com/office/powerpoint/2010/main" val="3257564340"/>
              </p:ext>
            </p:extLst>
          </p:nvPr>
        </p:nvGraphicFramePr>
        <p:xfrm>
          <a:off x="501316" y="1082842"/>
          <a:ext cx="11189367" cy="5698396"/>
        </p:xfrm>
        <a:graphic>
          <a:graphicData uri="http://schemas.openxmlformats.org/drawingml/2006/table">
            <a:tbl>
              <a:tblPr firstRow="1" bandRow="1">
                <a:tableStyleId>{6C8EC39F-B435-43F6-B9C0-EC8922676487}</a:tableStyleId>
              </a:tblPr>
              <a:tblGrid>
                <a:gridCol w="2502568">
                  <a:extLst>
                    <a:ext uri="{9D8B030D-6E8A-4147-A177-3AD203B41FA5}">
                      <a16:colId xmlns:a16="http://schemas.microsoft.com/office/drawing/2014/main" val="542380315"/>
                    </a:ext>
                  </a:extLst>
                </a:gridCol>
                <a:gridCol w="4042611">
                  <a:extLst>
                    <a:ext uri="{9D8B030D-6E8A-4147-A177-3AD203B41FA5}">
                      <a16:colId xmlns:a16="http://schemas.microsoft.com/office/drawing/2014/main" val="1952861071"/>
                    </a:ext>
                  </a:extLst>
                </a:gridCol>
                <a:gridCol w="4644188">
                  <a:extLst>
                    <a:ext uri="{9D8B030D-6E8A-4147-A177-3AD203B41FA5}">
                      <a16:colId xmlns:a16="http://schemas.microsoft.com/office/drawing/2014/main" val="366061327"/>
                    </a:ext>
                  </a:extLst>
                </a:gridCol>
              </a:tblGrid>
              <a:tr h="640160">
                <a:tc>
                  <a:txBody>
                    <a:bodyPr/>
                    <a:lstStyle/>
                    <a:p>
                      <a:r>
                        <a:rPr lang="ru-RU" dirty="0"/>
                        <a:t>ДНИ НЕДЕЛИ</a:t>
                      </a:r>
                    </a:p>
                  </a:txBody>
                  <a:tcPr/>
                </a:tc>
                <a:tc>
                  <a:txBody>
                    <a:bodyPr/>
                    <a:lstStyle/>
                    <a:p>
                      <a:pPr algn="ctr"/>
                      <a:r>
                        <a:rPr lang="ru-RU" dirty="0"/>
                        <a:t>ТЕОРЕТИЧЕСКИЕ ЗАНЯТИЯ</a:t>
                      </a:r>
                    </a:p>
                  </a:txBody>
                  <a:tcPr/>
                </a:tc>
                <a:tc>
                  <a:txBody>
                    <a:bodyPr/>
                    <a:lstStyle/>
                    <a:p>
                      <a:pPr algn="ctr"/>
                      <a:r>
                        <a:rPr lang="ru-RU" dirty="0"/>
                        <a:t>ПРАКТИЧЕСКИЕ ЗАНЯТИЯ</a:t>
                      </a:r>
                    </a:p>
                  </a:txBody>
                  <a:tcPr/>
                </a:tc>
                <a:extLst>
                  <a:ext uri="{0D108BD9-81ED-4DB2-BD59-A6C34878D82A}">
                    <a16:rowId xmlns:a16="http://schemas.microsoft.com/office/drawing/2014/main" val="32085537"/>
                  </a:ext>
                </a:extLst>
              </a:tr>
              <a:tr h="730718">
                <a:tc>
                  <a:txBody>
                    <a:bodyPr/>
                    <a:lstStyle/>
                    <a:p>
                      <a:r>
                        <a:rPr lang="ru-RU" b="1" dirty="0"/>
                        <a:t>ПОНЕДЕЛЬНИК</a:t>
                      </a:r>
                    </a:p>
                    <a:p>
                      <a:r>
                        <a:rPr lang="ru-RU" dirty="0">
                          <a:highlight>
                            <a:srgbClr val="FFFF00"/>
                          </a:highlight>
                        </a:rPr>
                        <a:t>(1-я группа: теоретическое)</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a:highlight>
                            <a:srgbClr val="FFFF00"/>
                          </a:highlight>
                        </a:rPr>
                        <a:t>(2-я группа: теоретическое)</a:t>
                      </a:r>
                    </a:p>
                    <a:p>
                      <a:endParaRPr lang="ru-RU" dirty="0">
                        <a:highlight>
                          <a:srgbClr val="FFFF00"/>
                        </a:highlight>
                      </a:endParaRPr>
                    </a:p>
                  </a:txBody>
                  <a:tcPr/>
                </a:tc>
                <a:tc>
                  <a:txBody>
                    <a:bodyPr/>
                    <a:lstStyle/>
                    <a:p>
                      <a:r>
                        <a:rPr lang="ru-RU" sz="1400" u="sng" dirty="0"/>
                        <a:t>1 теоретическое занятие в неделю</a:t>
                      </a:r>
                      <a:r>
                        <a:rPr lang="ru-RU" sz="1400" dirty="0"/>
                        <a:t> (2,5 - 3 часа работы) для одной группы:</a:t>
                      </a:r>
                    </a:p>
                    <a:p>
                      <a:pPr marL="285750" indent="-285750">
                        <a:buFont typeface="Arial" panose="020B0604020202020204" pitchFamily="34" charset="0"/>
                        <a:buChar char="•"/>
                      </a:pPr>
                      <a:r>
                        <a:rPr lang="ru-RU" sz="1400" dirty="0"/>
                        <a:t>на основе разработанного </a:t>
                      </a:r>
                      <a:r>
                        <a:rPr lang="ru-RU" sz="1400" i="1" dirty="0"/>
                        <a:t>учебника «Тренинг занятости и трудоустройства</a:t>
                      </a:r>
                      <a:r>
                        <a:rPr lang="ru-RU" sz="1400" dirty="0"/>
                        <a:t>»</a:t>
                      </a:r>
                      <a:endParaRPr lang="ru-RU" dirty="0"/>
                    </a:p>
                  </a:txBody>
                  <a:tcPr/>
                </a:tc>
                <a:tc>
                  <a:txBody>
                    <a:bodyPr/>
                    <a:lstStyle/>
                    <a:p>
                      <a:r>
                        <a:rPr lang="ru-RU" sz="1400" u="sng" dirty="0"/>
                        <a:t>2 практических занятия</a:t>
                      </a:r>
                      <a:r>
                        <a:rPr lang="ru-RU" sz="1400" dirty="0"/>
                        <a:t> (по 5-6 часов работы)</a:t>
                      </a:r>
                    </a:p>
                    <a:p>
                      <a:pPr marL="285750" indent="-285750">
                        <a:buFont typeface="Arial" panose="020B0604020202020204" pitchFamily="34" charset="0"/>
                        <a:buChar char="•"/>
                      </a:pPr>
                      <a:r>
                        <a:rPr lang="ru-RU" sz="1400" dirty="0"/>
                        <a:t>на основе </a:t>
                      </a:r>
                      <a:r>
                        <a:rPr lang="ru-RU" sz="1400" i="1" dirty="0"/>
                        <a:t>принципа Гармонизации жизни</a:t>
                      </a:r>
                      <a:r>
                        <a:rPr lang="ru-RU" sz="1400" dirty="0"/>
                        <a:t>: телесная, трудовая, социально-коммуникативная, информационная сферы</a:t>
                      </a:r>
                    </a:p>
                    <a:p>
                      <a:endParaRPr lang="ru-RU" dirty="0"/>
                    </a:p>
                  </a:txBody>
                  <a:tcPr/>
                </a:tc>
                <a:extLst>
                  <a:ext uri="{0D108BD9-81ED-4DB2-BD59-A6C34878D82A}">
                    <a16:rowId xmlns:a16="http://schemas.microsoft.com/office/drawing/2014/main" val="1971382966"/>
                  </a:ext>
                </a:extLst>
              </a:tr>
              <a:tr h="640160">
                <a:tc>
                  <a:txBody>
                    <a:bodyPr/>
                    <a:lstStyle/>
                    <a:p>
                      <a:r>
                        <a:rPr lang="ru-RU" b="1" dirty="0"/>
                        <a:t>ВТОРНИК</a:t>
                      </a:r>
                    </a:p>
                    <a:p>
                      <a:r>
                        <a:rPr lang="ru-RU" dirty="0">
                          <a:highlight>
                            <a:srgbClr val="00FF00"/>
                          </a:highlight>
                        </a:rPr>
                        <a:t>(2-я группа: практическое)</a:t>
                      </a:r>
                    </a:p>
                  </a:txBody>
                  <a:tcPr/>
                </a:tc>
                <a:tc>
                  <a:txBody>
                    <a:bodyPr/>
                    <a:lstStyle/>
                    <a:p>
                      <a:r>
                        <a:rPr lang="ru-RU" sz="1100" dirty="0"/>
                        <a:t>Основные материалы для теоретического занятия (учебник) здесь:</a:t>
                      </a:r>
                      <a:br>
                        <a:rPr lang="ru-RU" sz="1100" dirty="0"/>
                      </a:br>
                      <a:r>
                        <a:rPr lang="en-US" sz="1100" b="1" dirty="0"/>
                        <a:t>https://www.olga-kuznetsova-trud.ru/</a:t>
                      </a:r>
                      <a:endParaRPr lang="ru-RU" sz="1100" b="1" dirty="0"/>
                    </a:p>
                  </a:txBody>
                  <a:tcPr/>
                </a:tc>
                <a:tc>
                  <a:txBody>
                    <a:bodyPr/>
                    <a:lstStyle/>
                    <a:p>
                      <a:r>
                        <a:rPr lang="ru-RU" sz="1050" b="1" dirty="0"/>
                        <a:t>Каждый месяц</a:t>
                      </a:r>
                      <a:r>
                        <a:rPr lang="ru-RU" sz="1050" dirty="0"/>
                        <a:t>: занятия по домоводству, рукоделию, спорту, художественные, просветительские, образовательные, коммуникативные </a:t>
                      </a:r>
                    </a:p>
                  </a:txBody>
                  <a:tcPr/>
                </a:tc>
                <a:extLst>
                  <a:ext uri="{0D108BD9-81ED-4DB2-BD59-A6C34878D82A}">
                    <a16:rowId xmlns:a16="http://schemas.microsoft.com/office/drawing/2014/main" val="1482355515"/>
                  </a:ext>
                </a:extLst>
              </a:tr>
              <a:tr h="640160">
                <a:tc>
                  <a:txBody>
                    <a:bodyPr/>
                    <a:lstStyle/>
                    <a:p>
                      <a:r>
                        <a:rPr lang="ru-RU" b="1" dirty="0"/>
                        <a:t>СРЕДА</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a:highlight>
                            <a:srgbClr val="FFFF00"/>
                          </a:highlight>
                        </a:rPr>
                        <a:t>(1-я группа: практическое)</a:t>
                      </a:r>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val="1190988014"/>
                  </a:ext>
                </a:extLst>
              </a:tr>
              <a:tr h="699196">
                <a:tc>
                  <a:txBody>
                    <a:bodyPr/>
                    <a:lstStyle/>
                    <a:p>
                      <a:r>
                        <a:rPr lang="ru-RU" b="1" dirty="0"/>
                        <a:t>ЧЕТВЕРГ</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a:highlight>
                            <a:srgbClr val="FFFF00"/>
                          </a:highlight>
                        </a:rPr>
                        <a:t>(1-я группа: практическое)</a:t>
                      </a:r>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val="1227561886"/>
                  </a:ext>
                </a:extLst>
              </a:tr>
              <a:tr h="640160">
                <a:tc>
                  <a:txBody>
                    <a:bodyPr/>
                    <a:lstStyle/>
                    <a:p>
                      <a:r>
                        <a:rPr lang="ru-RU" b="1" dirty="0"/>
                        <a:t>ПЯТНИЦА</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a:highlight>
                            <a:srgbClr val="00FF00"/>
                          </a:highlight>
                        </a:rPr>
                        <a:t>(2-я группа: практическое)</a:t>
                      </a:r>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val="3680466435"/>
                  </a:ext>
                </a:extLst>
              </a:tr>
              <a:tr h="640160">
                <a:tc>
                  <a:txBody>
                    <a:bodyPr/>
                    <a:lstStyle/>
                    <a:p>
                      <a:r>
                        <a:rPr lang="ru-RU" b="1" dirty="0"/>
                        <a:t>СУББОТА</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a:t>(Выходной)</a:t>
                      </a:r>
                    </a:p>
                  </a:txBody>
                  <a:tcPr/>
                </a:tc>
                <a:tc>
                  <a:txBody>
                    <a:bodyPr/>
                    <a:lstStyle/>
                    <a:p>
                      <a:endParaRPr lang="ru-RU" dirty="0"/>
                    </a:p>
                  </a:txBody>
                  <a:tcPr/>
                </a:tc>
                <a:tc>
                  <a:txBody>
                    <a:bodyPr/>
                    <a:lstStyle/>
                    <a:p>
                      <a:endParaRPr lang="ru-RU"/>
                    </a:p>
                  </a:txBody>
                  <a:tcPr/>
                </a:tc>
                <a:extLst>
                  <a:ext uri="{0D108BD9-81ED-4DB2-BD59-A6C34878D82A}">
                    <a16:rowId xmlns:a16="http://schemas.microsoft.com/office/drawing/2014/main" val="3996758509"/>
                  </a:ext>
                </a:extLst>
              </a:tr>
              <a:tr h="640160">
                <a:tc>
                  <a:txBody>
                    <a:bodyPr/>
                    <a:lstStyle/>
                    <a:p>
                      <a:r>
                        <a:rPr lang="ru-RU" b="1" dirty="0"/>
                        <a:t>ВОСКРЕСЕНЬЕ</a:t>
                      </a:r>
                    </a:p>
                    <a:p>
                      <a:r>
                        <a:rPr lang="ru-RU" dirty="0"/>
                        <a:t>(общая прогулка)</a:t>
                      </a: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3952161982"/>
                  </a:ext>
                </a:extLst>
              </a:tr>
            </a:tbl>
          </a:graphicData>
        </a:graphic>
      </p:graphicFrame>
      <p:graphicFrame>
        <p:nvGraphicFramePr>
          <p:cNvPr id="7" name="Диаграмма 6">
            <a:extLst>
              <a:ext uri="{FF2B5EF4-FFF2-40B4-BE49-F238E27FC236}">
                <a16:creationId xmlns:a16="http://schemas.microsoft.com/office/drawing/2014/main" id="{D60803BA-075D-4AEE-9894-B9349014D0F5}"/>
              </a:ext>
            </a:extLst>
          </p:cNvPr>
          <p:cNvGraphicFramePr/>
          <p:nvPr>
            <p:extLst>
              <p:ext uri="{D42A27DB-BD31-4B8C-83A1-F6EECF244321}">
                <p14:modId xmlns:p14="http://schemas.microsoft.com/office/powerpoint/2010/main" val="2648679135"/>
              </p:ext>
            </p:extLst>
          </p:nvPr>
        </p:nvGraphicFramePr>
        <p:xfrm>
          <a:off x="6533146" y="3272589"/>
          <a:ext cx="5065295" cy="3176994"/>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Прямая со стрелкой 8">
            <a:extLst>
              <a:ext uri="{FF2B5EF4-FFF2-40B4-BE49-F238E27FC236}">
                <a16:creationId xmlns:a16="http://schemas.microsoft.com/office/drawing/2014/main" id="{40A1B945-D24E-42E9-BFF6-EEA6EBF063F0}"/>
              </a:ext>
            </a:extLst>
          </p:cNvPr>
          <p:cNvCxnSpPr/>
          <p:nvPr/>
        </p:nvCxnSpPr>
        <p:spPr>
          <a:xfrm flipH="1" flipV="1">
            <a:off x="7783430" y="3844557"/>
            <a:ext cx="721895" cy="565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9B44980E-9182-43B7-A221-937052B65951}"/>
              </a:ext>
            </a:extLst>
          </p:cNvPr>
          <p:cNvCxnSpPr>
            <a:cxnSpLocks/>
          </p:cNvCxnSpPr>
          <p:nvPr/>
        </p:nvCxnSpPr>
        <p:spPr>
          <a:xfrm flipV="1">
            <a:off x="9697452" y="3748304"/>
            <a:ext cx="649705" cy="6617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CDAE2491-5B84-4F0B-8452-81683B64AF2E}"/>
              </a:ext>
            </a:extLst>
          </p:cNvPr>
          <p:cNvCxnSpPr>
            <a:cxnSpLocks/>
          </p:cNvCxnSpPr>
          <p:nvPr/>
        </p:nvCxnSpPr>
        <p:spPr>
          <a:xfrm flipH="1">
            <a:off x="7783430" y="5221705"/>
            <a:ext cx="722565" cy="5293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a:extLst>
              <a:ext uri="{FF2B5EF4-FFF2-40B4-BE49-F238E27FC236}">
                <a16:creationId xmlns:a16="http://schemas.microsoft.com/office/drawing/2014/main" id="{782696A3-9655-4D7D-B5BB-AC71DEFED8E7}"/>
              </a:ext>
            </a:extLst>
          </p:cNvPr>
          <p:cNvCxnSpPr>
            <a:cxnSpLocks/>
          </p:cNvCxnSpPr>
          <p:nvPr/>
        </p:nvCxnSpPr>
        <p:spPr>
          <a:xfrm>
            <a:off x="9697452" y="5233737"/>
            <a:ext cx="613611" cy="5173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442F34C9-7270-4AC5-A9FF-E3BE8A243027}"/>
              </a:ext>
            </a:extLst>
          </p:cNvPr>
          <p:cNvSpPr txBox="1"/>
          <p:nvPr/>
        </p:nvSpPr>
        <p:spPr>
          <a:xfrm>
            <a:off x="4439656" y="6400801"/>
            <a:ext cx="5690936" cy="307777"/>
          </a:xfrm>
          <a:prstGeom prst="rect">
            <a:avLst/>
          </a:prstGeom>
          <a:noFill/>
        </p:spPr>
        <p:txBody>
          <a:bodyPr wrap="square" rtlCol="0">
            <a:spAutoFit/>
          </a:bodyPr>
          <a:lstStyle/>
          <a:p>
            <a:r>
              <a:rPr lang="ru-RU" b="1" dirty="0"/>
              <a:t>ОБЩАЯ ПРОГУЛКА (ОРГАНИЗОВАННАЯ ЛИДЕРАМИ ГРУПП)</a:t>
            </a:r>
          </a:p>
        </p:txBody>
      </p:sp>
    </p:spTree>
    <p:extLst>
      <p:ext uri="{BB962C8B-B14F-4D97-AF65-F5344CB8AC3E}">
        <p14:creationId xmlns:p14="http://schemas.microsoft.com/office/powerpoint/2010/main" val="280338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8"/>
          <p:cNvSpPr txBox="1">
            <a:spLocks noGrp="1"/>
          </p:cNvSpPr>
          <p:nvPr>
            <p:ph type="title"/>
          </p:nvPr>
        </p:nvSpPr>
        <p:spPr>
          <a:xfrm>
            <a:off x="336000" y="451782"/>
            <a:ext cx="10151415"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ПЛАН </a:t>
            </a:r>
            <a:r>
              <a:rPr lang="ru-RU" sz="4800" b="1" dirty="0">
                <a:solidFill>
                  <a:srgbClr val="757070"/>
                </a:solidFill>
              </a:rPr>
              <a:t>работы занятий проекта</a:t>
            </a:r>
            <a:endParaRPr sz="4800" b="1" cap="none" dirty="0">
              <a:solidFill>
                <a:srgbClr val="757070"/>
              </a:solidFill>
              <a:latin typeface="Arial"/>
              <a:ea typeface="Arial"/>
              <a:cs typeface="Arial"/>
              <a:sym typeface="Arial"/>
            </a:endParaRPr>
          </a:p>
        </p:txBody>
      </p:sp>
      <p:sp>
        <p:nvSpPr>
          <p:cNvPr id="225" name="Google Shape;225;p28"/>
          <p:cNvSpPr txBox="1">
            <a:spLocks noGrp="1"/>
          </p:cNvSpPr>
          <p:nvPr>
            <p:ph type="body" idx="1"/>
          </p:nvPr>
        </p:nvSpPr>
        <p:spPr>
          <a:xfrm>
            <a:off x="683941" y="1825624"/>
            <a:ext cx="10669859" cy="4713409"/>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dirty="0">
              <a:solidFill>
                <a:srgbClr val="434343"/>
              </a:solidFill>
            </a:endParaRPr>
          </a:p>
        </p:txBody>
      </p:sp>
      <p:cxnSp>
        <p:nvCxnSpPr>
          <p:cNvPr id="230" name="Google Shape;230;p28"/>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
        <p:nvSpPr>
          <p:cNvPr id="2" name="TextBox 1">
            <a:extLst>
              <a:ext uri="{FF2B5EF4-FFF2-40B4-BE49-F238E27FC236}">
                <a16:creationId xmlns:a16="http://schemas.microsoft.com/office/drawing/2014/main" id="{F187E961-6999-4539-8EB2-0B42BEEE868A}"/>
              </a:ext>
            </a:extLst>
          </p:cNvPr>
          <p:cNvSpPr txBox="1"/>
          <p:nvPr/>
        </p:nvSpPr>
        <p:spPr>
          <a:xfrm>
            <a:off x="973105" y="1672042"/>
            <a:ext cx="10669859" cy="4985980"/>
          </a:xfrm>
          <a:prstGeom prst="rect">
            <a:avLst/>
          </a:prstGeom>
          <a:noFill/>
        </p:spPr>
        <p:txBody>
          <a:bodyPr wrap="square" rtlCol="0">
            <a:spAutoFit/>
          </a:bodyPr>
          <a:lstStyle/>
          <a:p>
            <a:r>
              <a:rPr lang="ru-RU" sz="1600" b="1" dirty="0"/>
              <a:t>План</a:t>
            </a:r>
            <a:r>
              <a:rPr lang="ru-RU" sz="1600" dirty="0"/>
              <a:t> (для 1 группы: </a:t>
            </a:r>
            <a:r>
              <a:rPr lang="ru-RU" sz="1600" dirty="0" err="1"/>
              <a:t>пн</a:t>
            </a:r>
            <a:r>
              <a:rPr lang="ru-RU" sz="1600" dirty="0"/>
              <a:t>, ср, </a:t>
            </a:r>
            <a:r>
              <a:rPr lang="ru-RU" sz="1600" dirty="0" err="1"/>
              <a:t>чт</a:t>
            </a:r>
            <a:r>
              <a:rPr lang="ru-RU" sz="1600" dirty="0"/>
              <a:t> ИЛИ </a:t>
            </a:r>
            <a:r>
              <a:rPr lang="ru-RU" sz="1600" dirty="0" err="1"/>
              <a:t>пн</a:t>
            </a:r>
            <a:r>
              <a:rPr lang="ru-RU" sz="1600" dirty="0"/>
              <a:t>, </a:t>
            </a:r>
            <a:r>
              <a:rPr lang="ru-RU" sz="1600" dirty="0" err="1"/>
              <a:t>вт</a:t>
            </a:r>
            <a:r>
              <a:rPr lang="ru-RU" sz="1600" dirty="0"/>
              <a:t>, </a:t>
            </a:r>
            <a:r>
              <a:rPr lang="ru-RU" sz="1600" dirty="0" err="1"/>
              <a:t>пт</a:t>
            </a:r>
            <a:r>
              <a:rPr lang="ru-RU" sz="1600" dirty="0"/>
              <a:t>) </a:t>
            </a:r>
            <a:r>
              <a:rPr lang="ru-RU" sz="1600" b="1" dirty="0"/>
              <a:t>на КАЖДЫЙ МЕСЯЦ </a:t>
            </a:r>
            <a:r>
              <a:rPr lang="ru-RU" sz="1600" dirty="0"/>
              <a:t>содержит:</a:t>
            </a:r>
          </a:p>
          <a:p>
            <a:br>
              <a:rPr lang="ru-RU" sz="1600" dirty="0"/>
            </a:br>
            <a:r>
              <a:rPr lang="ru-RU" sz="1600" dirty="0"/>
              <a:t>- </a:t>
            </a:r>
            <a:r>
              <a:rPr lang="ru-RU" sz="1600" u="sng" dirty="0"/>
              <a:t>1 теоретическое занятие в неделю</a:t>
            </a:r>
            <a:r>
              <a:rPr lang="ru-RU" sz="1600" dirty="0"/>
              <a:t> (2,5 – 3 часа работы)</a:t>
            </a:r>
          </a:p>
          <a:p>
            <a:pPr marL="285750" indent="-285750">
              <a:buFont typeface="Arial" panose="020B0604020202020204" pitchFamily="34" charset="0"/>
              <a:buChar char="•"/>
            </a:pPr>
            <a:r>
              <a:rPr lang="ru-RU" sz="1600" dirty="0"/>
              <a:t>на основе разработанного </a:t>
            </a:r>
            <a:r>
              <a:rPr lang="ru-RU" sz="1600" i="1" dirty="0"/>
              <a:t>учебника «Тренинг занятости и трудоустройства</a:t>
            </a:r>
            <a:r>
              <a:rPr lang="ru-RU" sz="1600" dirty="0"/>
              <a:t>» </a:t>
            </a:r>
          </a:p>
          <a:p>
            <a:r>
              <a:rPr lang="ru-RU" sz="1600" dirty="0"/>
              <a:t>- </a:t>
            </a:r>
            <a:r>
              <a:rPr lang="ru-RU" sz="1600" u="sng" dirty="0"/>
              <a:t>2 практических занятия</a:t>
            </a:r>
            <a:r>
              <a:rPr lang="ru-RU" sz="1600" dirty="0"/>
              <a:t> (по 5-7 часов работы)</a:t>
            </a:r>
          </a:p>
          <a:p>
            <a:pPr marL="285750" indent="-285750">
              <a:buFont typeface="Arial" panose="020B0604020202020204" pitchFamily="34" charset="0"/>
              <a:buChar char="•"/>
            </a:pPr>
            <a:r>
              <a:rPr lang="ru-RU" sz="1600" dirty="0"/>
              <a:t>на основе </a:t>
            </a:r>
            <a:r>
              <a:rPr lang="ru-RU" sz="1600" i="1" dirty="0"/>
              <a:t>принципа Гармонизации жизни</a:t>
            </a:r>
            <a:r>
              <a:rPr lang="ru-RU" sz="1600" dirty="0"/>
              <a:t>: физическая, трудовая, социально-коммуникативная, духовная сферы</a:t>
            </a:r>
          </a:p>
          <a:p>
            <a:pPr marL="285750" indent="-285750">
              <a:buFont typeface="Arial" panose="020B0604020202020204" pitchFamily="34" charset="0"/>
              <a:buChar char="•"/>
            </a:pPr>
            <a:r>
              <a:rPr lang="ru-RU" sz="1600" dirty="0"/>
              <a:t>поставщики мероприятий: участники проекта, внешние волонтеры, организации-партнеры по межведомственному взаимодействию</a:t>
            </a:r>
          </a:p>
          <a:p>
            <a:endParaRPr lang="ru-RU" sz="1600" dirty="0"/>
          </a:p>
          <a:p>
            <a:r>
              <a:rPr lang="ru-RU" sz="1600" b="1" dirty="0"/>
              <a:t>Цели и Задачи каждого занятия </a:t>
            </a:r>
            <a:r>
              <a:rPr lang="ru-RU" sz="1600" dirty="0"/>
              <a:t>определяются Целями и Задачами всего Проекта.</a:t>
            </a:r>
          </a:p>
          <a:p>
            <a:endParaRPr lang="ru-RU" sz="1600" dirty="0"/>
          </a:p>
          <a:p>
            <a:r>
              <a:rPr lang="ru-RU" sz="1600" b="1" dirty="0"/>
              <a:t>Площадки (разнообразные):</a:t>
            </a:r>
          </a:p>
          <a:p>
            <a:r>
              <a:rPr lang="ru-RU" sz="1600" dirty="0"/>
              <a:t>Принадлежат государственным и негосударственным партнерам по межведомственному взаимодействию</a:t>
            </a:r>
          </a:p>
          <a:p>
            <a:endParaRPr lang="ru-RU" sz="1600" dirty="0"/>
          </a:p>
          <a:p>
            <a:r>
              <a:rPr lang="ru-RU" sz="1600" b="1" dirty="0"/>
              <a:t>Открытая группа с медленно обновляющимся составом</a:t>
            </a:r>
            <a:r>
              <a:rPr lang="ru-RU" sz="1600" dirty="0"/>
              <a:t> </a:t>
            </a:r>
          </a:p>
          <a:p>
            <a:endParaRPr lang="ru-RU" sz="1600" dirty="0"/>
          </a:p>
          <a:p>
            <a:r>
              <a:rPr lang="ru-RU" sz="1600" b="1" dirty="0"/>
              <a:t>Оценка результатов с 3-х позиций </a:t>
            </a:r>
            <a:r>
              <a:rPr lang="ru-RU" sz="1600" dirty="0"/>
              <a:t>(например, 1 раз в 3 месяца): </a:t>
            </a:r>
            <a:r>
              <a:rPr lang="ru-RU" sz="1600" u="sng" dirty="0"/>
              <a:t>специалист</a:t>
            </a:r>
            <a:r>
              <a:rPr lang="ru-RU" sz="1600" dirty="0"/>
              <a:t> (по МКФ), </a:t>
            </a:r>
            <a:r>
              <a:rPr lang="ru-RU" sz="1600" u="sng" dirty="0"/>
              <a:t>участник</a:t>
            </a:r>
            <a:r>
              <a:rPr lang="ru-RU" sz="1600" dirty="0"/>
              <a:t> (опросники по удовлетворенности), </a:t>
            </a:r>
            <a:r>
              <a:rPr lang="ru-RU" sz="1600" u="sng" dirty="0"/>
              <a:t>член семьи</a:t>
            </a:r>
            <a:r>
              <a:rPr lang="ru-RU" sz="1600" dirty="0"/>
              <a:t> (опросники).</a:t>
            </a:r>
          </a:p>
          <a:p>
            <a:endParaRPr lang="ru-RU" dirty="0"/>
          </a:p>
        </p:txBody>
      </p:sp>
    </p:spTree>
    <p:extLst>
      <p:ext uri="{BB962C8B-B14F-4D97-AF65-F5344CB8AC3E}">
        <p14:creationId xmlns:p14="http://schemas.microsoft.com/office/powerpoint/2010/main" val="90787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F8E1E1-23DB-41D1-8E32-FCAA5766711C}"/>
              </a:ext>
            </a:extLst>
          </p:cNvPr>
          <p:cNvSpPr>
            <a:spLocks noGrp="1"/>
          </p:cNvSpPr>
          <p:nvPr>
            <p:ph type="title"/>
          </p:nvPr>
        </p:nvSpPr>
        <p:spPr>
          <a:xfrm>
            <a:off x="2519569" y="270194"/>
            <a:ext cx="7152861" cy="547800"/>
          </a:xfrm>
        </p:spPr>
        <p:txBody>
          <a:bodyPr>
            <a:normAutofit fontScale="90000"/>
          </a:bodyPr>
          <a:lstStyle/>
          <a:p>
            <a:pPr algn="ctr"/>
            <a:r>
              <a:rPr lang="ru-RU" dirty="0"/>
              <a:t>Ограничения проекта, риски:</a:t>
            </a:r>
          </a:p>
        </p:txBody>
      </p:sp>
      <p:sp>
        <p:nvSpPr>
          <p:cNvPr id="3" name="Текст 2">
            <a:extLst>
              <a:ext uri="{FF2B5EF4-FFF2-40B4-BE49-F238E27FC236}">
                <a16:creationId xmlns:a16="http://schemas.microsoft.com/office/drawing/2014/main" id="{9C158C5B-50FF-47D3-AB44-B0BBC8CBC73A}"/>
              </a:ext>
            </a:extLst>
          </p:cNvPr>
          <p:cNvSpPr>
            <a:spLocks noGrp="1"/>
          </p:cNvSpPr>
          <p:nvPr>
            <p:ph type="body" idx="1"/>
          </p:nvPr>
        </p:nvSpPr>
        <p:spPr>
          <a:xfrm>
            <a:off x="838200" y="833412"/>
            <a:ext cx="10515600" cy="5916304"/>
          </a:xfrm>
        </p:spPr>
        <p:txBody>
          <a:bodyPr>
            <a:normAutofit fontScale="70000" lnSpcReduction="20000"/>
          </a:bodyPr>
          <a:lstStyle/>
          <a:p>
            <a:r>
              <a:rPr lang="ru-RU" sz="2300" dirty="0"/>
              <a:t>Сложно предсказать динамику развития каждого человека (при наличии больших ресурсов может не быть достаточной мотивации и наоборот). Посещаемость занятий непредсказуемая.</a:t>
            </a:r>
          </a:p>
          <a:p>
            <a:r>
              <a:rPr lang="ru-RU" sz="2300" dirty="0"/>
              <a:t>Прямая зависимость успехов участников от эмоциональной и физической включенности ведущего, его системы ценностей.</a:t>
            </a:r>
          </a:p>
          <a:p>
            <a:r>
              <a:rPr lang="ru-RU" sz="2300" dirty="0"/>
              <a:t>Система пенсионных начислений для 3 группы инвалидности мешает официальному трудоустройству и способствует инвалидизации (утяжелению группы).</a:t>
            </a:r>
          </a:p>
          <a:p>
            <a:r>
              <a:rPr lang="ru-RU" sz="2300" dirty="0"/>
              <a:t>Отсутствие мотивации врачей-психиатров к направлению пациентов на реабилитацию, в частности в Проект. Консерватизм и вера только в медикаменты.</a:t>
            </a:r>
          </a:p>
          <a:p>
            <a:r>
              <a:rPr lang="ru-RU" sz="2300" dirty="0"/>
              <a:t>Недостаточность диагностического этапа (зависимость судьбы пациента только от опыта и картины мира врача-психиатра; нет обязательной диагностической триады: </a:t>
            </a:r>
            <a:r>
              <a:rPr lang="ru-RU" sz="2300" dirty="0">
                <a:effectLst/>
                <a:latin typeface="Calibri" panose="020F0502020204030204" pitchFamily="34" charset="0"/>
                <a:ea typeface="Calibri" panose="020F0502020204030204" pitchFamily="34" charset="0"/>
                <a:cs typeface="Times New Roman" panose="02020603050405020304" pitchFamily="18" charset="0"/>
              </a:rPr>
              <a:t>(1 - консультация психиатра, 2 - психологическое обследование на выявление реабилитационного потенциала пациента, 3 - посещение пациентом групповой работы с высоким </a:t>
            </a:r>
            <a:r>
              <a:rPr lang="ru-RU" sz="2300" b="1" dirty="0">
                <a:effectLst/>
                <a:latin typeface="Calibri" panose="020F0502020204030204" pitchFamily="34" charset="0"/>
                <a:ea typeface="Calibri" panose="020F0502020204030204" pitchFamily="34" charset="0"/>
                <a:cs typeface="Times New Roman" panose="02020603050405020304" pitchFamily="18" charset="0"/>
              </a:rPr>
              <a:t>коммуникативным</a:t>
            </a:r>
            <a:r>
              <a:rPr lang="ru-RU" sz="2300" dirty="0">
                <a:effectLst/>
                <a:latin typeface="Calibri" panose="020F0502020204030204" pitchFamily="34" charset="0"/>
                <a:ea typeface="Calibri" panose="020F0502020204030204" pitchFamily="34" charset="0"/>
                <a:cs typeface="Times New Roman" panose="02020603050405020304" pitchFamily="18" charset="0"/>
              </a:rPr>
              <a:t> компонентом (групповая работа лекционного формата не подходит) в течение одной недели (2-5 занятий)) с дальнейшим обсуждением реабилитационного маршрута на </a:t>
            </a:r>
            <a:r>
              <a:rPr lang="ru-RU" sz="2300" dirty="0" err="1">
                <a:effectLst/>
                <a:latin typeface="Calibri" panose="020F0502020204030204" pitchFamily="34" charset="0"/>
                <a:ea typeface="Calibri" panose="020F0502020204030204" pitchFamily="34" charset="0"/>
                <a:cs typeface="Times New Roman" panose="02020603050405020304" pitchFamily="18" charset="0"/>
              </a:rPr>
              <a:t>полипрофессиональной</a:t>
            </a:r>
            <a:r>
              <a:rPr lang="ru-RU" sz="2300" dirty="0">
                <a:effectLst/>
                <a:latin typeface="Calibri" panose="020F0502020204030204" pitchFamily="34" charset="0"/>
                <a:ea typeface="Calibri" panose="020F0502020204030204" pitchFamily="34" charset="0"/>
                <a:cs typeface="Times New Roman" panose="02020603050405020304" pitchFamily="18" charset="0"/>
              </a:rPr>
              <a:t> бригаде.</a:t>
            </a:r>
            <a:r>
              <a:rPr lang="ru-RU" sz="2300" dirty="0"/>
              <a:t>). В реабилитацию не попадают ресурсные пациенты.</a:t>
            </a:r>
          </a:p>
          <a:p>
            <a:r>
              <a:rPr lang="ru-RU" sz="2300" dirty="0"/>
              <a:t>Фармкомпании, стоящие в первых рядах у пограничных расстройств и первого эпизода болезни (наиболее ресурсные для реабилитации пациенты), являются прямым конкурентом Проекта и незаинтересованным лицом в психосоциальной реабилитации.</a:t>
            </a:r>
          </a:p>
          <a:p>
            <a:r>
              <a:rPr lang="ru-RU" sz="2300" dirty="0">
                <a:effectLst/>
                <a:latin typeface="+mn-lt"/>
                <a:ea typeface="Calibri" panose="020F0502020204030204" pitchFamily="34" charset="0"/>
                <a:cs typeface="Times New Roman" panose="02020603050405020304" pitchFamily="18" charset="0"/>
              </a:rPr>
              <a:t>Отсутствие в стандарте обследования анализа на витамин Д и другие основные витамины и микроэлементы ведет к неправильной диагностике и лечению. </a:t>
            </a:r>
            <a:r>
              <a:rPr lang="ru-RU" sz="2300" dirty="0">
                <a:latin typeface="+mn-lt"/>
                <a:ea typeface="Calibri" panose="020F0502020204030204" pitchFamily="34" charset="0"/>
                <a:cs typeface="Times New Roman" panose="02020603050405020304" pitchFamily="18" charset="0"/>
              </a:rPr>
              <a:t>Плохое соматическое состояние </a:t>
            </a:r>
            <a:r>
              <a:rPr lang="ru-RU" sz="2300" dirty="0">
                <a:effectLst/>
                <a:latin typeface="+mn-lt"/>
                <a:ea typeface="Calibri" panose="020F0502020204030204" pitchFamily="34" charset="0"/>
                <a:cs typeface="Times New Roman" panose="02020603050405020304" pitchFamily="18" charset="0"/>
              </a:rPr>
              <a:t>мешает психосоциальной реабилитации и выздоровлению пациента.</a:t>
            </a:r>
          </a:p>
          <a:p>
            <a:r>
              <a:rPr lang="ru-RU" sz="2300" dirty="0"/>
              <a:t>Сопротивление реабилитации со стороны родственников пациента, заинтересованных в его пенсии и опасающихся, что из-за выздоровления пенсию могут снять.</a:t>
            </a:r>
          </a:p>
          <a:p>
            <a:r>
              <a:rPr lang="ru-RU" sz="2300" dirty="0">
                <a:latin typeface="+mn-lt"/>
                <a:ea typeface="Calibri" panose="020F0502020204030204" pitchFamily="34" charset="0"/>
                <a:cs typeface="Times New Roman" panose="02020603050405020304" pitchFamily="18" charset="0"/>
              </a:rPr>
              <a:t>Необходимость тщательной проработки п</a:t>
            </a:r>
            <a:r>
              <a:rPr lang="ru-RU" sz="2300" dirty="0">
                <a:effectLst/>
                <a:latin typeface="+mn-lt"/>
                <a:ea typeface="Calibri" panose="020F0502020204030204" pitchFamily="34" charset="0"/>
                <a:cs typeface="Times New Roman" panose="02020603050405020304" pitchFamily="18" charset="0"/>
              </a:rPr>
              <a:t>оказаний и противопоказаний для вхождения в проект, системы исключения из проекта. </a:t>
            </a:r>
            <a:br>
              <a:rPr lang="ru-RU" sz="2300" dirty="0">
                <a:effectLst/>
                <a:latin typeface="+mn-lt"/>
                <a:ea typeface="Calibri" panose="020F0502020204030204" pitchFamily="34" charset="0"/>
                <a:cs typeface="Times New Roman" panose="02020603050405020304" pitchFamily="18" charset="0"/>
              </a:rPr>
            </a:br>
            <a:r>
              <a:rPr lang="ru-RU" sz="2300" dirty="0">
                <a:effectLst/>
                <a:latin typeface="+mn-lt"/>
                <a:ea typeface="Calibri" panose="020F0502020204030204" pitchFamily="34" charset="0"/>
                <a:cs typeface="Times New Roman" panose="02020603050405020304" pitchFamily="18" charset="0"/>
              </a:rPr>
              <a:t>Риски для медиков. Агрессия пациентов (</a:t>
            </a:r>
            <a:r>
              <a:rPr lang="ru-RU" sz="2300" dirty="0" err="1">
                <a:effectLst/>
                <a:latin typeface="+mn-lt"/>
                <a:ea typeface="Calibri" panose="020F0502020204030204" pitchFamily="34" charset="0"/>
                <a:cs typeface="Times New Roman" panose="02020603050405020304" pitchFamily="18" charset="0"/>
              </a:rPr>
              <a:t>пациентский</a:t>
            </a:r>
            <a:r>
              <a:rPr lang="ru-RU" sz="2300" dirty="0">
                <a:effectLst/>
                <a:latin typeface="+mn-lt"/>
                <a:ea typeface="Calibri" panose="020F0502020204030204" pitchFamily="34" charset="0"/>
                <a:cs typeface="Times New Roman" panose="02020603050405020304" pitchFamily="18" charset="0"/>
              </a:rPr>
              <a:t> экстремизм и ухудшение психического статуса). Вопрос индивидуального страхования медиков.</a:t>
            </a:r>
            <a:br>
              <a:rPr lang="ru-RU" sz="1800" dirty="0">
                <a:effectLst/>
                <a:latin typeface="+mn-lt"/>
                <a:ea typeface="Calibri" panose="020F0502020204030204" pitchFamily="34" charset="0"/>
                <a:cs typeface="Times New Roman" panose="02020603050405020304" pitchFamily="18" charset="0"/>
              </a:rPr>
            </a:br>
            <a:endParaRPr lang="ru-RU" sz="2300" dirty="0">
              <a:latin typeface="+mn-lt"/>
            </a:endParaRPr>
          </a:p>
          <a:p>
            <a:endParaRPr lang="ru-RU" dirty="0"/>
          </a:p>
        </p:txBody>
      </p:sp>
    </p:spTree>
    <p:extLst>
      <p:ext uri="{BB962C8B-B14F-4D97-AF65-F5344CB8AC3E}">
        <p14:creationId xmlns:p14="http://schemas.microsoft.com/office/powerpoint/2010/main" val="360158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РЕЗУЛЬТАТЫ</a:t>
            </a:r>
            <a:endParaRPr sz="4800" b="1" cap="none" dirty="0">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583472"/>
            <a:ext cx="10515600" cy="4906537"/>
          </a:xfrm>
          <a:prstGeom prst="rect">
            <a:avLst/>
          </a:prstGeom>
          <a:noFill/>
          <a:ln>
            <a:noFill/>
          </a:ln>
        </p:spPr>
        <p:txBody>
          <a:bodyPr spcFirstLastPara="1" wrap="square" lIns="91425" tIns="45700" rIns="91425" bIns="45700" anchor="t" anchorCtr="0">
            <a:normAutofit fontScale="77500" lnSpcReduction="20000"/>
          </a:bodyPr>
          <a:lstStyle/>
          <a:p>
            <a:pPr indent="450215" algn="just">
              <a:lnSpc>
                <a:spcPct val="115000"/>
              </a:lnSpc>
              <a:spcAft>
                <a:spcPts val="1000"/>
              </a:spcAft>
            </a:pPr>
            <a:r>
              <a:rPr lang="ru-RU" sz="1800" u="sng" dirty="0">
                <a:effectLst/>
                <a:latin typeface="+mn-lt"/>
                <a:ea typeface="Calibri" panose="020F0502020204030204" pitchFamily="34" charset="0"/>
                <a:cs typeface="Times New Roman" panose="02020603050405020304" pitchFamily="18" charset="0"/>
              </a:rPr>
              <a:t>2 человека без группы инвалидности</a:t>
            </a:r>
            <a:r>
              <a:rPr lang="ru-RU" sz="1800" dirty="0">
                <a:effectLst/>
                <a:latin typeface="+mn-lt"/>
                <a:ea typeface="Calibri" panose="020F0502020204030204" pitchFamily="34" charset="0"/>
                <a:cs typeface="Times New Roman" panose="02020603050405020304" pitchFamily="18" charset="0"/>
              </a:rPr>
              <a:t>:</a:t>
            </a:r>
          </a:p>
          <a:p>
            <a:pPr indent="450215" algn="just">
              <a:lnSpc>
                <a:spcPct val="115000"/>
              </a:lnSpc>
              <a:spcAft>
                <a:spcPts val="1000"/>
              </a:spcAft>
            </a:pPr>
            <a:r>
              <a:rPr lang="ru-RU" sz="1800" b="1" dirty="0">
                <a:effectLst/>
                <a:latin typeface="+mn-lt"/>
                <a:ea typeface="Calibri" panose="020F0502020204030204" pitchFamily="34" charset="0"/>
                <a:cs typeface="Times New Roman" panose="02020603050405020304" pitchFamily="18" charset="0"/>
              </a:rPr>
              <a:t>В.</a:t>
            </a:r>
            <a:r>
              <a:rPr lang="ru-RU" sz="1800" dirty="0">
                <a:effectLst/>
                <a:latin typeface="+mn-lt"/>
                <a:ea typeface="Calibri" panose="020F0502020204030204" pitchFamily="34" charset="0"/>
                <a:cs typeface="Times New Roman" panose="02020603050405020304" pitchFamily="18" charset="0"/>
              </a:rPr>
              <a:t>, 2003 г.р. / образование неполное среднее. В Проект попал в конце июля 2021 года в возрасте 18 лет. На момент включения в Проект сидел дома три месяца, ничем не занимался и ничего не планировал. Менее, чем за 2 месяца посещения мероприятий Проекта, активизировался, включился в </a:t>
            </a:r>
            <a:r>
              <a:rPr lang="ru-RU" sz="1800" dirty="0" err="1">
                <a:effectLst/>
                <a:latin typeface="+mn-lt"/>
                <a:ea typeface="Calibri" panose="020F0502020204030204" pitchFamily="34" charset="0"/>
                <a:cs typeface="Times New Roman" panose="02020603050405020304" pitchFamily="18" charset="0"/>
              </a:rPr>
              <a:t>волонтерство</a:t>
            </a:r>
            <a:r>
              <a:rPr lang="ru-RU" sz="1800" dirty="0">
                <a:effectLst/>
                <a:latin typeface="+mn-lt"/>
                <a:ea typeface="Calibri" panose="020F0502020204030204" pitchFamily="34" charset="0"/>
                <a:cs typeface="Times New Roman" panose="02020603050405020304" pitchFamily="18" charset="0"/>
              </a:rPr>
              <a:t> в Хаски-парке, преодолев страх собак, принял решение о продолжении обучения, поступил и учится в колледже при МФЮА (Московская финансово-юридическая академия), специальность - туризм (или направление: гостиничный бизнес и туризм), отделение заочное (выходного дня). Продолжает посещать мероприятия Проекта, проявляет более высокий уровень социальной адаптации. Госпитализаций в ходе пребывания в Проекте не было.</a:t>
            </a:r>
          </a:p>
          <a:p>
            <a:pPr indent="450215" algn="just">
              <a:lnSpc>
                <a:spcPct val="115000"/>
              </a:lnSpc>
              <a:spcAft>
                <a:spcPts val="1000"/>
              </a:spcAft>
            </a:pPr>
            <a:r>
              <a:rPr lang="ru-RU" sz="1800" b="1" dirty="0">
                <a:effectLst/>
                <a:latin typeface="+mn-lt"/>
                <a:ea typeface="Calibri" panose="020F0502020204030204" pitchFamily="34" charset="0"/>
                <a:cs typeface="Times New Roman" panose="02020603050405020304" pitchFamily="18" charset="0"/>
              </a:rPr>
              <a:t>К.</a:t>
            </a:r>
            <a:r>
              <a:rPr lang="ru-RU" sz="1800" dirty="0">
                <a:effectLst/>
                <a:latin typeface="+mn-lt"/>
                <a:ea typeface="Calibri" panose="020F0502020204030204" pitchFamily="34" charset="0"/>
                <a:cs typeface="Times New Roman" panose="02020603050405020304" pitchFamily="18" charset="0"/>
              </a:rPr>
              <a:t>, 1987 г.р. / образование высшее психологическое, курсы массажа. Психическое расстройство с подросткового возраста. К Проекту присоединилась в середине июля 2021 года в возрасте 34 лет. На момент включения в Проект нестабильная занятость (подработка массажем, аниматором, раздатчиком листовок). Проявляла выраженную безответственность и неорганизованность. Активно включилась в </a:t>
            </a:r>
            <a:r>
              <a:rPr lang="ru-RU" sz="1800" dirty="0" err="1">
                <a:effectLst/>
                <a:latin typeface="+mn-lt"/>
                <a:ea typeface="Calibri" panose="020F0502020204030204" pitchFamily="34" charset="0"/>
                <a:cs typeface="Times New Roman" panose="02020603050405020304" pitchFamily="18" charset="0"/>
              </a:rPr>
              <a:t>волонтерство</a:t>
            </a:r>
            <a:r>
              <a:rPr lang="ru-RU" sz="1800" dirty="0">
                <a:effectLst/>
                <a:latin typeface="+mn-lt"/>
                <a:ea typeface="Calibri" panose="020F0502020204030204" pitchFamily="34" charset="0"/>
                <a:cs typeface="Times New Roman" panose="02020603050405020304" pitchFamily="18" charset="0"/>
              </a:rPr>
              <a:t> при </a:t>
            </a:r>
            <a:r>
              <a:rPr lang="ru-RU" sz="1800" dirty="0" err="1">
                <a:effectLst/>
                <a:latin typeface="+mn-lt"/>
                <a:ea typeface="Calibri" panose="020F0502020204030204" pitchFamily="34" charset="0"/>
                <a:cs typeface="Times New Roman" panose="02020603050405020304" pitchFamily="18" charset="0"/>
              </a:rPr>
              <a:t>канистерапии</a:t>
            </a:r>
            <a:r>
              <a:rPr lang="ru-RU" sz="1800" dirty="0">
                <a:effectLst/>
                <a:latin typeface="+mn-lt"/>
                <a:ea typeface="Calibri" panose="020F0502020204030204" pitchFamily="34" charset="0"/>
                <a:cs typeface="Times New Roman" panose="02020603050405020304" pitchFamily="18" charset="0"/>
              </a:rPr>
              <a:t>, проявила себя как лидер группы, иногда организуя выходы в город (уровень лидера Проекта), начала проводить «мастер-классы по </a:t>
            </a:r>
            <a:r>
              <a:rPr lang="ru-RU" sz="1800" dirty="0" err="1">
                <a:effectLst/>
                <a:latin typeface="+mn-lt"/>
                <a:ea typeface="Calibri" panose="020F0502020204030204" pitchFamily="34" charset="0"/>
                <a:cs typeface="Times New Roman" panose="02020603050405020304" pitchFamily="18" charset="0"/>
              </a:rPr>
              <a:t>нейрофитнесу</a:t>
            </a:r>
            <a:r>
              <a:rPr lang="ru-RU" sz="1800" dirty="0">
                <a:effectLst/>
                <a:latin typeface="+mn-lt"/>
                <a:ea typeface="Calibri" panose="020F0502020204030204" pitchFamily="34" charset="0"/>
                <a:cs typeface="Times New Roman" panose="02020603050405020304" pitchFamily="18" charset="0"/>
              </a:rPr>
              <a:t>, массажу и самомассажу» в рамках Проекта для его участников (вышла на уровень наставника Проекта), начала регулярно работать курьером в «Курьеры для своих» при Центре поддержки и социализации «Изумрудный город». Высказывает намерение продолжить регулярное преподавание мастер-классов при Проекте. Уровень ответственности и организованности заметно вырос, занятость приобрела регулярный характер. Периодические госпитализации в дневной стационар. Результат достигнут за 5,5 месяцев.</a:t>
            </a:r>
          </a:p>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p:txBody>
      </p:sp>
      <p:sp>
        <p:nvSpPr>
          <p:cNvPr id="247" name="Google Shape;247;p30"/>
          <p:cNvSpPr txBox="1"/>
          <p:nvPr/>
        </p:nvSpPr>
        <p:spPr>
          <a:xfrm>
            <a:off x="336000" y="1053325"/>
            <a:ext cx="1009260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dirty="0"/>
              <a:t>Конкретные истории:</a:t>
            </a:r>
            <a:endParaRPr dirty="0"/>
          </a:p>
        </p:txBody>
      </p:sp>
      <p:cxnSp>
        <p:nvCxnSpPr>
          <p:cNvPr id="250" name="Google Shape;250;p30"/>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Tree>
    <p:extLst>
      <p:ext uri="{BB962C8B-B14F-4D97-AF65-F5344CB8AC3E}">
        <p14:creationId xmlns:p14="http://schemas.microsoft.com/office/powerpoint/2010/main" val="362433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РЕЗУЛЬТАТЫ</a:t>
            </a:r>
            <a:endParaRPr sz="4800" b="1" cap="none" dirty="0">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411465"/>
            <a:ext cx="10515600" cy="5212359"/>
          </a:xfrm>
          <a:prstGeom prst="rect">
            <a:avLst/>
          </a:prstGeom>
          <a:noFill/>
          <a:ln>
            <a:noFill/>
          </a:ln>
        </p:spPr>
        <p:txBody>
          <a:bodyPr spcFirstLastPara="1" wrap="square" lIns="91425" tIns="45700" rIns="91425" bIns="45700" anchor="t" anchorCtr="0">
            <a:noAutofit/>
          </a:bodyPr>
          <a:lstStyle/>
          <a:p>
            <a:pPr indent="450215" algn="just">
              <a:lnSpc>
                <a:spcPct val="115000"/>
              </a:lnSpc>
              <a:spcAft>
                <a:spcPts val="1000"/>
              </a:spcAft>
            </a:pPr>
            <a:r>
              <a:rPr lang="ru-RU" sz="1100" u="sng" dirty="0">
                <a:effectLst/>
                <a:latin typeface="+mn-lt"/>
                <a:ea typeface="Calibri" panose="020F0502020204030204" pitchFamily="34" charset="0"/>
                <a:cs typeface="Times New Roman" panose="02020603050405020304" pitchFamily="18" charset="0"/>
              </a:rPr>
              <a:t>2 человека с 3-й группой инвалидности</a:t>
            </a:r>
            <a:r>
              <a:rPr lang="ru-RU" sz="1100" dirty="0">
                <a:effectLst/>
                <a:latin typeface="+mn-lt"/>
                <a:ea typeface="Calibri" panose="020F0502020204030204" pitchFamily="34" charset="0"/>
                <a:cs typeface="Times New Roman" panose="02020603050405020304" pitchFamily="18" charset="0"/>
              </a:rPr>
              <a:t>:</a:t>
            </a:r>
          </a:p>
          <a:p>
            <a:pPr indent="450215" algn="just">
              <a:lnSpc>
                <a:spcPct val="115000"/>
              </a:lnSpc>
              <a:spcAft>
                <a:spcPts val="1000"/>
              </a:spcAft>
            </a:pPr>
            <a:r>
              <a:rPr lang="ru-RU" sz="1100" b="1" dirty="0">
                <a:effectLst/>
                <a:latin typeface="+mn-lt"/>
                <a:ea typeface="Calibri" panose="020F0502020204030204" pitchFamily="34" charset="0"/>
                <a:cs typeface="Times New Roman" panose="02020603050405020304" pitchFamily="18" charset="0"/>
              </a:rPr>
              <a:t>К.</a:t>
            </a:r>
            <a:r>
              <a:rPr lang="ru-RU" sz="1100" dirty="0">
                <a:effectLst/>
                <a:latin typeface="+mn-lt"/>
                <a:ea typeface="Calibri" panose="020F0502020204030204" pitchFamily="34" charset="0"/>
                <a:cs typeface="Times New Roman" panose="02020603050405020304" pitchFamily="18" charset="0"/>
              </a:rPr>
              <a:t>, 1967 г.р. / образование неполное высшее (юридическое), ранее руководил крупным бизнесом (стаж более 20 лет). Обострение болезни случилось в 47 лет, после чего в течение 4-х лет были неоднократные и длительные, 2 – 2,5 месяца, госпитализации в круглосуточные стационары, вследствие чего ко всем проблемам добавилась еще проблема </a:t>
            </a:r>
            <a:r>
              <a:rPr lang="ru-RU" sz="1100" dirty="0" err="1">
                <a:effectLst/>
                <a:latin typeface="+mn-lt"/>
                <a:ea typeface="Calibri" panose="020F0502020204030204" pitchFamily="34" charset="0"/>
                <a:cs typeface="Times New Roman" panose="02020603050405020304" pitchFamily="18" charset="0"/>
              </a:rPr>
              <a:t>госпитализма</a:t>
            </a:r>
            <a:r>
              <a:rPr lang="ru-RU" sz="1100" dirty="0">
                <a:effectLst/>
                <a:latin typeface="+mn-lt"/>
                <a:ea typeface="Calibri" panose="020F0502020204030204" pitchFamily="34" charset="0"/>
                <a:cs typeface="Times New Roman" panose="02020603050405020304" pitchFamily="18" charset="0"/>
              </a:rPr>
              <a:t>. 3-ю группу инвалидности получил сразу после 1-й госпитализации (состояние было тяжелым). Индивидуальная и групповая работа начата до создания Проекта в 2017 году, в возрасте 50 лет, далее включился в Проект. На момент начала психосоциальной реабилитации не работал и не учился. В 2019 году создал группу самопомощи для пациентов с тревожно-депрессивными и эндогенными расстройствами, БАР, ОКР и ПРЛ «</a:t>
            </a:r>
            <a:r>
              <a:rPr lang="ru-RU" sz="1100" dirty="0" err="1">
                <a:effectLst/>
                <a:latin typeface="+mn-lt"/>
                <a:ea typeface="Calibri" panose="020F0502020204030204" pitchFamily="34" charset="0"/>
                <a:cs typeface="Times New Roman" panose="02020603050405020304" pitchFamily="18" charset="0"/>
              </a:rPr>
              <a:t>заМЫкание</a:t>
            </a:r>
            <a:r>
              <a:rPr lang="ru-RU" sz="1100" dirty="0">
                <a:effectLst/>
                <a:latin typeface="+mn-lt"/>
                <a:ea typeface="Calibri" panose="020F0502020204030204" pitchFamily="34" charset="0"/>
                <a:cs typeface="Times New Roman" panose="02020603050405020304" pitchFamily="18" charset="0"/>
              </a:rPr>
              <a:t>». Далее прошел обучение в "Школе востребованных интернет-профессий" </a:t>
            </a:r>
            <a:r>
              <a:rPr lang="ru-RU" sz="1100" dirty="0" err="1">
                <a:effectLst/>
                <a:latin typeface="+mn-lt"/>
                <a:ea typeface="Calibri" panose="020F0502020204030204" pitchFamily="34" charset="0"/>
                <a:cs typeface="Times New Roman" panose="02020603050405020304" pitchFamily="18" charset="0"/>
              </a:rPr>
              <a:t>Profi-Internet</a:t>
            </a:r>
            <a:r>
              <a:rPr lang="ru-RU" sz="1100" dirty="0">
                <a:effectLst/>
                <a:latin typeface="+mn-lt"/>
                <a:ea typeface="Calibri" panose="020F0502020204030204" pitchFamily="34" charset="0"/>
                <a:cs typeface="Times New Roman" panose="02020603050405020304" pitchFamily="18" charset="0"/>
              </a:rPr>
              <a:t> «Специалист в интернет-рекламе Рекламной сети Яндекса». Стал подрабатывать по данной специальности. В 2020 году возглавил и начал проводить при «Моем социальном центре» (сейчас «Центр московского долголетия») кулинарную студию "Учимся быстро и вкусно готовить" (стал наставником в рамках Проекта). В ходе </a:t>
            </a:r>
            <a:r>
              <a:rPr lang="ru-RU" sz="1100" dirty="0" err="1">
                <a:effectLst/>
                <a:latin typeface="+mn-lt"/>
                <a:ea typeface="Calibri" panose="020F0502020204030204" pitchFamily="34" charset="0"/>
                <a:cs typeface="Times New Roman" panose="02020603050405020304" pitchFamily="18" charset="0"/>
              </a:rPr>
              <a:t>локдаунов</a:t>
            </a:r>
            <a:r>
              <a:rPr lang="ru-RU" sz="1100" dirty="0">
                <a:effectLst/>
                <a:latin typeface="+mn-lt"/>
                <a:ea typeface="Calibri" panose="020F0502020204030204" pitchFamily="34" charset="0"/>
                <a:cs typeface="Times New Roman" panose="02020603050405020304" pitchFamily="18" charset="0"/>
              </a:rPr>
              <a:t> помогал нуждающимся в посещении магазинов и приготовлении еды. На данный момент участвует в разработке новых идей для Проекта. Периодически подрабатывает поваром на небольших корпоративах. Госпитализаций в круглосуточный стационар с 2019 года не было (последние две госпитализации в круглосуточный стационар в 2018 году). Две госпитализации в дневной стационар в 2020 году (из-за длительного </a:t>
            </a:r>
            <a:r>
              <a:rPr lang="ru-RU" sz="1100" dirty="0" err="1">
                <a:effectLst/>
                <a:latin typeface="+mn-lt"/>
                <a:ea typeface="Calibri" panose="020F0502020204030204" pitchFamily="34" charset="0"/>
                <a:cs typeface="Times New Roman" panose="02020603050405020304" pitchFamily="18" charset="0"/>
              </a:rPr>
              <a:t>локдауна</a:t>
            </a:r>
            <a:r>
              <a:rPr lang="ru-RU" sz="1100" dirty="0">
                <a:effectLst/>
                <a:latin typeface="+mn-lt"/>
                <a:ea typeface="Calibri" panose="020F0502020204030204" pitchFamily="34" charset="0"/>
                <a:cs typeface="Times New Roman" panose="02020603050405020304" pitchFamily="18" charset="0"/>
              </a:rPr>
              <a:t>). В 2021 году госпитализаций не было. Результат достигнут за 4 года.</a:t>
            </a:r>
          </a:p>
          <a:p>
            <a:pPr indent="450215" algn="just">
              <a:lnSpc>
                <a:spcPct val="115000"/>
              </a:lnSpc>
              <a:spcAft>
                <a:spcPts val="1000"/>
              </a:spcAft>
            </a:pPr>
            <a:r>
              <a:rPr lang="ru-RU" sz="1100" b="1" dirty="0">
                <a:effectLst/>
                <a:latin typeface="+mn-lt"/>
                <a:ea typeface="Calibri" panose="020F0502020204030204" pitchFamily="34" charset="0"/>
                <a:cs typeface="Times New Roman" panose="02020603050405020304" pitchFamily="18" charset="0"/>
              </a:rPr>
              <a:t>В.</a:t>
            </a:r>
            <a:r>
              <a:rPr lang="ru-RU" sz="1100" dirty="0">
                <a:effectLst/>
                <a:latin typeface="+mn-lt"/>
                <a:ea typeface="Calibri" panose="020F0502020204030204" pitchFamily="34" charset="0"/>
                <a:cs typeface="Times New Roman" panose="02020603050405020304" pitchFamily="18" charset="0"/>
              </a:rPr>
              <a:t>, 1966 г.р. / образование - 2 высших педагогических (1 - преподаватель французского языка, 2 - преподаватель иврита и </a:t>
            </a:r>
            <a:r>
              <a:rPr lang="ru-RU" sz="1100" dirty="0" err="1">
                <a:effectLst/>
                <a:latin typeface="+mn-lt"/>
                <a:ea typeface="Calibri" panose="020F0502020204030204" pitchFamily="34" charset="0"/>
                <a:cs typeface="Times New Roman" panose="02020603050405020304" pitchFamily="18" charset="0"/>
              </a:rPr>
              <a:t>иудаики</a:t>
            </a:r>
            <a:r>
              <a:rPr lang="ru-RU" sz="1100" dirty="0">
                <a:effectLst/>
                <a:latin typeface="+mn-lt"/>
                <a:ea typeface="Calibri" panose="020F0502020204030204" pitchFamily="34" charset="0"/>
                <a:cs typeface="Times New Roman" panose="02020603050405020304" pitchFamily="18" charset="0"/>
              </a:rPr>
              <a:t>. Защитила докторат в Израиле (в России приравнивается к кандидатской диссертации) по теме Холокоста. Работала моделью в Израиле. Открывала показы Сегаль </a:t>
            </a:r>
            <a:r>
              <a:rPr lang="ru-RU" sz="1100" dirty="0" err="1">
                <a:effectLst/>
                <a:latin typeface="+mn-lt"/>
                <a:ea typeface="Calibri" panose="020F0502020204030204" pitchFamily="34" charset="0"/>
                <a:cs typeface="Times New Roman" panose="02020603050405020304" pitchFamily="18" charset="0"/>
              </a:rPr>
              <a:t>Деккель</a:t>
            </a:r>
            <a:r>
              <a:rPr lang="ru-RU" sz="1100" dirty="0">
                <a:effectLst/>
                <a:latin typeface="+mn-lt"/>
                <a:ea typeface="Calibri" panose="020F0502020204030204" pitchFamily="34" charset="0"/>
                <a:cs typeface="Times New Roman" panose="02020603050405020304" pitchFamily="18" charset="0"/>
              </a:rPr>
              <a:t> и </a:t>
            </a:r>
            <a:r>
              <a:rPr lang="ru-RU" sz="1100" dirty="0" err="1">
                <a:effectLst/>
                <a:latin typeface="+mn-lt"/>
                <a:ea typeface="Calibri" panose="020F0502020204030204" pitchFamily="34" charset="0"/>
                <a:cs typeface="Times New Roman" panose="02020603050405020304" pitchFamily="18" charset="0"/>
              </a:rPr>
              <a:t>Дорит</a:t>
            </a:r>
            <a:r>
              <a:rPr lang="ru-RU" sz="1100" dirty="0">
                <a:effectLst/>
                <a:latin typeface="+mn-lt"/>
                <a:ea typeface="Calibri" panose="020F0502020204030204" pitchFamily="34" charset="0"/>
                <a:cs typeface="Times New Roman" panose="02020603050405020304" pitchFamily="18" charset="0"/>
              </a:rPr>
              <a:t> Франкфуртер. Училась на курсах по стилю и работала в шоуруме Елены и Филиппа </a:t>
            </a:r>
            <a:r>
              <a:rPr lang="ru-RU" sz="1100" dirty="0" err="1">
                <a:effectLst/>
                <a:latin typeface="+mn-lt"/>
                <a:ea typeface="Calibri" panose="020F0502020204030204" pitchFamily="34" charset="0"/>
                <a:cs typeface="Times New Roman" panose="02020603050405020304" pitchFamily="18" charset="0"/>
              </a:rPr>
              <a:t>Блаунштейн</a:t>
            </a:r>
            <a:r>
              <a:rPr lang="ru-RU" sz="1100" dirty="0">
                <a:effectLst/>
                <a:latin typeface="+mn-lt"/>
                <a:ea typeface="Calibri" panose="020F0502020204030204" pitchFamily="34" charset="0"/>
                <a:cs typeface="Times New Roman" panose="02020603050405020304" pitchFamily="18" charset="0"/>
              </a:rPr>
              <a:t>. Писала статьи об Израильских дизайнерах и Тель-Авивской моде). Присоединилась к Проекту в начале августа 2019 года в возрасте 53 лет. На момент начала психосоциальной реабилитации не работала уже 12 лет и не училась. С конца августа 2019 стала работать волонтером в синагоге (лекции по </a:t>
            </a:r>
            <a:r>
              <a:rPr lang="ru-RU" sz="1100" dirty="0" err="1">
                <a:effectLst/>
                <a:latin typeface="+mn-lt"/>
                <a:ea typeface="Calibri" panose="020F0502020204030204" pitchFamily="34" charset="0"/>
                <a:cs typeface="Times New Roman" panose="02020603050405020304" pitchFamily="18" charset="0"/>
              </a:rPr>
              <a:t>иудаике</a:t>
            </a:r>
            <a:r>
              <a:rPr lang="ru-RU" sz="1100" dirty="0">
                <a:effectLst/>
                <a:latin typeface="+mn-lt"/>
                <a:ea typeface="Calibri" panose="020F0502020204030204" pitchFamily="34" charset="0"/>
                <a:cs typeface="Times New Roman" panose="02020603050405020304" pitchFamily="18" charset="0"/>
              </a:rPr>
              <a:t> и репетиторство по ивриту). Далее стала подрабатывать моделью в косметической компании MAC. Осенью 2021 года стала соведущей мастер-классов стилиста по одежде </a:t>
            </a:r>
            <a:r>
              <a:rPr lang="ru-RU" sz="1100" dirty="0" err="1">
                <a:effectLst/>
                <a:latin typeface="+mn-lt"/>
                <a:ea typeface="Calibri" panose="020F0502020204030204" pitchFamily="34" charset="0"/>
                <a:cs typeface="Times New Roman" panose="02020603050405020304" pitchFamily="18" charset="0"/>
              </a:rPr>
              <a:t>Т.Н.Шапрановой</a:t>
            </a:r>
            <a:r>
              <a:rPr lang="ru-RU" sz="1100" dirty="0">
                <a:effectLst/>
                <a:latin typeface="+mn-lt"/>
                <a:ea typeface="Calibri" panose="020F0502020204030204" pitchFamily="34" charset="0"/>
                <a:cs typeface="Times New Roman" panose="02020603050405020304" pitchFamily="18" charset="0"/>
              </a:rPr>
              <a:t> (вышла на уровень наставника Проекта). С ноября 2021 года стала подрабатывать стилистом по шопинг-сопровождению и репетитором иврита. Планирует восстановить навыки преподавания французского языка через организацию мастер-классов по французскому языку в рамках Проекта. Периодически госпитализируется в клинику неврозов и дневной стационар (до Проекта госпитализировалась в более тяжелое отделение). Результат достигнут за 2 года и 4 месяца.</a:t>
            </a:r>
            <a:endParaRPr sz="1100" dirty="0">
              <a:solidFill>
                <a:srgbClr val="434343"/>
              </a:solidFill>
              <a:latin typeface="Arial"/>
              <a:ea typeface="Arial"/>
              <a:cs typeface="Arial"/>
              <a:sym typeface="Arial"/>
            </a:endParaRPr>
          </a:p>
        </p:txBody>
      </p:sp>
      <p:sp>
        <p:nvSpPr>
          <p:cNvPr id="247" name="Google Shape;247;p30"/>
          <p:cNvSpPr txBox="1"/>
          <p:nvPr/>
        </p:nvSpPr>
        <p:spPr>
          <a:xfrm>
            <a:off x="336000" y="1053325"/>
            <a:ext cx="1009260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dirty="0"/>
              <a:t>Конкретные истории:</a:t>
            </a:r>
            <a:endParaRPr dirty="0"/>
          </a:p>
        </p:txBody>
      </p:sp>
      <p:cxnSp>
        <p:nvCxnSpPr>
          <p:cNvPr id="250" name="Google Shape;250;p30"/>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Tree>
    <p:extLst>
      <p:ext uri="{BB962C8B-B14F-4D97-AF65-F5344CB8AC3E}">
        <p14:creationId xmlns:p14="http://schemas.microsoft.com/office/powerpoint/2010/main" val="162989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РЕЗУЛЬТАТЫ</a:t>
            </a:r>
            <a:endParaRPr sz="4800" b="1" cap="none" dirty="0">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422616"/>
            <a:ext cx="10515600" cy="5212359"/>
          </a:xfrm>
          <a:prstGeom prst="rect">
            <a:avLst/>
          </a:prstGeom>
          <a:noFill/>
          <a:ln>
            <a:noFill/>
          </a:ln>
        </p:spPr>
        <p:txBody>
          <a:bodyPr spcFirstLastPara="1" wrap="square" lIns="91425" tIns="45700" rIns="91425" bIns="45700" anchor="t" anchorCtr="0">
            <a:normAutofit fontScale="70000" lnSpcReduction="20000"/>
          </a:bodyPr>
          <a:lstStyle/>
          <a:p>
            <a:pPr indent="450215" algn="just">
              <a:lnSpc>
                <a:spcPct val="115000"/>
              </a:lnSpc>
              <a:spcAft>
                <a:spcPts val="1000"/>
              </a:spcAft>
            </a:pPr>
            <a:r>
              <a:rPr lang="ru-RU" sz="1800" u="sng" dirty="0">
                <a:effectLst/>
                <a:latin typeface="+mn-lt"/>
                <a:ea typeface="Calibri" panose="020F0502020204030204" pitchFamily="34" charset="0"/>
                <a:cs typeface="Times New Roman" panose="02020603050405020304" pitchFamily="18" charset="0"/>
              </a:rPr>
              <a:t>2 человека со 2-й группой инвалидности</a:t>
            </a:r>
            <a:r>
              <a:rPr lang="ru-RU" sz="1800" dirty="0">
                <a:effectLst/>
                <a:latin typeface="+mn-lt"/>
                <a:ea typeface="Calibri" panose="020F0502020204030204" pitchFamily="34" charset="0"/>
                <a:cs typeface="Times New Roman" panose="02020603050405020304" pitchFamily="18" charset="0"/>
              </a:rPr>
              <a:t>:</a:t>
            </a:r>
          </a:p>
          <a:p>
            <a:pPr indent="450215" algn="just">
              <a:lnSpc>
                <a:spcPct val="115000"/>
              </a:lnSpc>
              <a:spcAft>
                <a:spcPts val="1000"/>
              </a:spcAft>
            </a:pPr>
            <a:r>
              <a:rPr lang="ru-RU" sz="1800" b="1" dirty="0">
                <a:effectLst/>
                <a:latin typeface="+mn-lt"/>
                <a:ea typeface="Calibri" panose="020F0502020204030204" pitchFamily="34" charset="0"/>
                <a:cs typeface="Times New Roman" panose="02020603050405020304" pitchFamily="18" charset="0"/>
              </a:rPr>
              <a:t>П.</a:t>
            </a:r>
            <a:r>
              <a:rPr lang="ru-RU" sz="1800" dirty="0">
                <a:effectLst/>
                <a:latin typeface="+mn-lt"/>
                <a:ea typeface="Calibri" panose="020F0502020204030204" pitchFamily="34" charset="0"/>
                <a:cs typeface="Times New Roman" panose="02020603050405020304" pitchFamily="18" charset="0"/>
              </a:rPr>
              <a:t>, 1994 г.р. / образование среднее. Ко мне в индивидуальную и групповую работу попал в 2014 году в возрасте 20 лет. На тот момент не работал и не учился, был абсолютно не адаптирован в быту. Был обучен основным бытовым навыкам (научился готовить, прибираться, шить, гладить, жить самостоятельно). Самостоятельно оформил 2-ю группу инвалидности. В 2016 году пошел работать раздатчиком листовок (трудоустройство через «Московский студенческий трудовой отряд»). Начал писать стихи, заниматься в хоре и брал частные уроки игры на синтезаторе. С 2017 года стал работать курьером в «Курьеры для своих» при Центре поддержки и социализации «Изумрудный город». К Проекту присоединился в июле 2019 года. Дополнительно стал посещать мероприятия в Благотворительном фонде поддержки лиц с нарушением развития и интеллекта «Лучшие друзья». В сентябре 2019 года официальное трудоустройство помощником архивариуса в строительную компанию (функции курьера) на частичную занятость (1 раз в неделю). Неофициально по настоящее время продолжает дополнительно работать курьером. В ноябре 2021 года в той же строительной компании ему повысили должность до помощника бухгалтера (получил  рабочий ноутбук для освоения компьютерных программ) на полную занятость (5/2). В рамках Проекта выполняет роль лидера (иногда организует выходы в город, а также консультирует в индивидуальном формате других участников Проекта). Госпитализации в дневной стационар прекратились. Результат достигнут за 7 лет.</a:t>
            </a:r>
          </a:p>
          <a:p>
            <a:pPr indent="450215" algn="just">
              <a:lnSpc>
                <a:spcPct val="115000"/>
              </a:lnSpc>
              <a:spcAft>
                <a:spcPts val="1000"/>
              </a:spcAft>
            </a:pPr>
            <a:r>
              <a:rPr lang="ru-RU" sz="1800" b="1" dirty="0">
                <a:effectLst/>
                <a:latin typeface="+mn-lt"/>
                <a:ea typeface="Calibri" panose="020F0502020204030204" pitchFamily="34" charset="0"/>
                <a:cs typeface="Times New Roman" panose="02020603050405020304" pitchFamily="18" charset="0"/>
              </a:rPr>
              <a:t>В.</a:t>
            </a:r>
            <a:r>
              <a:rPr lang="ru-RU" sz="1800" dirty="0">
                <a:effectLst/>
                <a:latin typeface="+mn-lt"/>
                <a:ea typeface="Calibri" panose="020F0502020204030204" pitchFamily="34" charset="0"/>
                <a:cs typeface="Times New Roman" panose="02020603050405020304" pitchFamily="18" charset="0"/>
              </a:rPr>
              <a:t>, 1993 г.р. / образование среднее профессиональное (дизайнер), посещал дополнительные курсы по рисунку и дизайну. Ранее был краткосрочный (5 месяцев) опыт работы уборщиком. К Проекту присоединился в ноябре 2019 года в возрасте 26 лет. На момент присоединения к Проекту не работал и не учился. Начал организовывать выходы в город (вышел на уровень лидера Проекта). В 2020 году стал вести мастер-классы по дизайну в рамках созданной при Проекте «Дизайн-студии» (вышел на уровень наставника Проекта). Стал активнее писать стихи. В декабре 2021 года стал работать на заказах при Мастерских «Окоём» (частичная занятость). Продолжает выполнять роль наставника и лидера, проводя мастер-классы и организуя выходы в город. Госпитализаций за время пребывания в Проекте не было. Результат достигнут за 2 года.</a:t>
            </a:r>
          </a:p>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p:txBody>
      </p:sp>
      <p:sp>
        <p:nvSpPr>
          <p:cNvPr id="247" name="Google Shape;247;p30"/>
          <p:cNvSpPr txBox="1"/>
          <p:nvPr/>
        </p:nvSpPr>
        <p:spPr>
          <a:xfrm>
            <a:off x="336000" y="1053325"/>
            <a:ext cx="1009260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dirty="0"/>
              <a:t>Конкретные истории:</a:t>
            </a:r>
            <a:endParaRPr dirty="0"/>
          </a:p>
        </p:txBody>
      </p:sp>
      <p:cxnSp>
        <p:nvCxnSpPr>
          <p:cNvPr id="250" name="Google Shape;250;p30"/>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Tree>
    <p:extLst>
      <p:ext uri="{BB962C8B-B14F-4D97-AF65-F5344CB8AC3E}">
        <p14:creationId xmlns:p14="http://schemas.microsoft.com/office/powerpoint/2010/main" val="165067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РЕЗУЛЬТАТЫ</a:t>
            </a:r>
            <a:endParaRPr sz="4800" b="1" cap="none" dirty="0">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422616"/>
            <a:ext cx="10515600" cy="5295789"/>
          </a:xfrm>
          <a:prstGeom prst="rect">
            <a:avLst/>
          </a:prstGeom>
          <a:noFill/>
          <a:ln>
            <a:noFill/>
          </a:ln>
        </p:spPr>
        <p:txBody>
          <a:bodyPr spcFirstLastPara="1" wrap="square" lIns="91425" tIns="45700" rIns="91425" bIns="45700" anchor="t" anchorCtr="0">
            <a:normAutofit fontScale="70000" lnSpcReduction="20000"/>
          </a:bodyPr>
          <a:lstStyle/>
          <a:p>
            <a:pPr indent="450215" algn="just">
              <a:lnSpc>
                <a:spcPct val="115000"/>
              </a:lnSpc>
              <a:spcAft>
                <a:spcPts val="1000"/>
              </a:spcAft>
            </a:pPr>
            <a:r>
              <a:rPr lang="ru-RU" sz="1800" dirty="0">
                <a:effectLst/>
                <a:latin typeface="+mn-lt"/>
                <a:ea typeface="Calibri" panose="020F0502020204030204" pitchFamily="34" charset="0"/>
                <a:cs typeface="Times New Roman" panose="02020603050405020304" pitchFamily="18" charset="0"/>
              </a:rPr>
              <a:t>Идея масштабировать опыт пришла как из опыта личной жизни (сын с особенностями здоровья, который успешно адаптирован к обычной жизни), так и из профессионального опыта, полученного до создания Проекта:</a:t>
            </a:r>
          </a:p>
          <a:p>
            <a:pPr indent="450215" algn="just">
              <a:lnSpc>
                <a:spcPct val="115000"/>
              </a:lnSpc>
              <a:spcAft>
                <a:spcPts val="1000"/>
              </a:spcAft>
            </a:pPr>
            <a:r>
              <a:rPr lang="ru-RU" sz="1800" b="1" dirty="0">
                <a:effectLst/>
                <a:latin typeface="+mn-lt"/>
                <a:ea typeface="Calibri" panose="020F0502020204030204" pitchFamily="34" charset="0"/>
                <a:cs typeface="Times New Roman" panose="02020603050405020304" pitchFamily="18" charset="0"/>
              </a:rPr>
              <a:t>С.</a:t>
            </a:r>
            <a:r>
              <a:rPr lang="ru-RU" sz="1800" dirty="0">
                <a:effectLst/>
                <a:latin typeface="+mn-lt"/>
                <a:ea typeface="Calibri" panose="020F0502020204030204" pitchFamily="34" charset="0"/>
                <a:cs typeface="Times New Roman" panose="02020603050405020304" pitchFamily="18" charset="0"/>
              </a:rPr>
              <a:t>, 1986 г.р. / образование среднее профессиональное (медицинская сестра). В мою индивидуальную и групповую работу попала в 2009 году в возрасте 23 лет. На момент начала психосоциальной реабилитации училась на 2-м курсе медицинского колледжа, на 4-м курсе высказывала идеи бросить учёбу, опыта работы и самостоятельного проживания не было. Благодаря реабилитационной работе закончила колледж. Работала разнорабочей 1 месяц в </a:t>
            </a:r>
            <a:r>
              <a:rPr lang="en-US" sz="1800" dirty="0">
                <a:effectLst/>
                <a:latin typeface="+mn-lt"/>
                <a:ea typeface="Calibri" panose="020F0502020204030204" pitchFamily="34" charset="0"/>
                <a:cs typeface="Times New Roman" panose="02020603050405020304" pitchFamily="18" charset="0"/>
              </a:rPr>
              <a:t>KFC</a:t>
            </a:r>
            <a:r>
              <a:rPr lang="ru-RU" sz="1800" dirty="0">
                <a:effectLst/>
                <a:latin typeface="+mn-lt"/>
                <a:ea typeface="Calibri" panose="020F0502020204030204" pitchFamily="34" charset="0"/>
                <a:cs typeface="Times New Roman" panose="02020603050405020304" pitchFamily="18" charset="0"/>
              </a:rPr>
              <a:t>, далее прошла курсы для работы продавцом-консультантом в аптеке, где проработала 2,5 месяца. Потом трудоустроилась медсестрой в поликлинике по месту жительства, где проработала 4 года. Далее прошла курсы на </a:t>
            </a:r>
            <a:r>
              <a:rPr lang="ru-RU" sz="1800" dirty="0" err="1">
                <a:effectLst/>
                <a:latin typeface="+mn-lt"/>
                <a:ea typeface="Calibri" panose="020F0502020204030204" pitchFamily="34" charset="0"/>
                <a:cs typeface="Times New Roman" panose="02020603050405020304" pitchFamily="18" charset="0"/>
              </a:rPr>
              <a:t>оптометриста</a:t>
            </a:r>
            <a:r>
              <a:rPr lang="ru-RU" sz="1800" dirty="0">
                <a:effectLst/>
                <a:latin typeface="+mn-lt"/>
                <a:ea typeface="Calibri" panose="020F0502020204030204" pitchFamily="34" charset="0"/>
                <a:cs typeface="Times New Roman" panose="02020603050405020304" pitchFamily="18" charset="0"/>
              </a:rPr>
              <a:t> и по контракту трудоустроена в «</a:t>
            </a:r>
            <a:r>
              <a:rPr lang="ru-RU" sz="1800" dirty="0" err="1">
                <a:effectLst/>
                <a:latin typeface="+mn-lt"/>
                <a:ea typeface="Calibri" panose="020F0502020204030204" pitchFamily="34" charset="0"/>
                <a:cs typeface="Times New Roman" panose="02020603050405020304" pitchFamily="18" charset="0"/>
              </a:rPr>
              <a:t>Линзмастер</a:t>
            </a:r>
            <a:r>
              <a:rPr lang="ru-RU" sz="1800" dirty="0">
                <a:effectLst/>
                <a:latin typeface="+mn-lt"/>
                <a:ea typeface="Calibri" panose="020F0502020204030204" pitchFamily="34" charset="0"/>
                <a:cs typeface="Times New Roman" panose="02020603050405020304" pitchFamily="18" charset="0"/>
              </a:rPr>
              <a:t>», где работает (полная занятость) по настоящее время, уже 7 лет. Вышла замуж в 2017 году, проживает отдельно от родителей, с мужем, в августе 2022 года родила сына. Занимается игрой на гитаре, изготовлением вещей из дерева, спортом (ролики, самокат). В 2016 году уже была отменена медикаментозная терапия. До 2016 года госпитализации в круглосуточные стационары сменились на госпитализации в санаторные отделения и в дневные стационары. С 2016 года была устойчивая ремиссия без поддерживающей медикаментозной терапии. В ноябре 2021 года снят психиатрический диагноз (признана психически здоровой). Прошла курсы  вождения автотранспортных средств и мотоцикла. Результат достигнут за 12 лет.</a:t>
            </a:r>
          </a:p>
          <a:p>
            <a:pPr indent="450215" algn="just">
              <a:lnSpc>
                <a:spcPct val="115000"/>
              </a:lnSpc>
              <a:spcAft>
                <a:spcPts val="1000"/>
              </a:spcAft>
            </a:pPr>
            <a:r>
              <a:rPr lang="ru-RU" sz="1800" dirty="0"/>
              <a:t>В 2020 </a:t>
            </a:r>
            <a:r>
              <a:rPr lang="ru-RU" sz="1800" b="1" dirty="0"/>
              <a:t>Проект победил в номинации «Психосоциальная реабилитация</a:t>
            </a:r>
            <a:r>
              <a:rPr lang="ru-RU" sz="1800" dirty="0"/>
              <a:t>» XIII Всероссийского конкурса среди профессиональных и некоммерческих организаций «За подвижничество в области душевного здоровья» имени академика РАМН Т.Б. Дмитриевой.</a:t>
            </a:r>
          </a:p>
          <a:p>
            <a:pPr indent="450215" algn="just">
              <a:lnSpc>
                <a:spcPct val="115000"/>
              </a:lnSpc>
              <a:spcAft>
                <a:spcPts val="1000"/>
              </a:spcAft>
            </a:pPr>
            <a:r>
              <a:rPr lang="ru-RU" sz="1800" dirty="0"/>
              <a:t>В 2023 году проект «Пространство гармонизации жизни» (масштабированная версия проекта «Гармонизация жизни») </a:t>
            </a:r>
            <a:r>
              <a:rPr lang="ru-RU" sz="1800" b="1" dirty="0"/>
              <a:t>вошел в ТОП-1000 на Форуме «Сильные идеи для нового времени»</a:t>
            </a:r>
            <a:r>
              <a:rPr lang="ru-RU" sz="1800" dirty="0"/>
              <a:t>, отправлен АНО «Агентством стратегических инициатив по продвижению новых проектов» в Департамент здравоохранения Москвы для изучения на предмет масштабирования.</a:t>
            </a:r>
          </a:p>
          <a:p>
            <a:pPr indent="450215"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p:txBody>
      </p:sp>
      <p:sp>
        <p:nvSpPr>
          <p:cNvPr id="247" name="Google Shape;247;p30"/>
          <p:cNvSpPr txBox="1"/>
          <p:nvPr/>
        </p:nvSpPr>
        <p:spPr>
          <a:xfrm>
            <a:off x="336000" y="1053325"/>
            <a:ext cx="1009260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dirty="0"/>
              <a:t>Конкретные истории:</a:t>
            </a:r>
            <a:endParaRPr dirty="0"/>
          </a:p>
        </p:txBody>
      </p:sp>
      <p:cxnSp>
        <p:nvCxnSpPr>
          <p:cNvPr id="250" name="Google Shape;250;p30"/>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Tree>
    <p:extLst>
      <p:ext uri="{BB962C8B-B14F-4D97-AF65-F5344CB8AC3E}">
        <p14:creationId xmlns:p14="http://schemas.microsoft.com/office/powerpoint/2010/main" val="402072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36000" y="40970"/>
            <a:ext cx="1164041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3600" b="1" cap="none" dirty="0">
                <a:solidFill>
                  <a:srgbClr val="757070"/>
                </a:solidFill>
                <a:latin typeface="Arial"/>
                <a:ea typeface="Arial"/>
                <a:cs typeface="Arial"/>
                <a:sym typeface="Arial"/>
              </a:rPr>
              <a:t>СТОИМОСТЬ ПРОЕКТА </a:t>
            </a:r>
            <a:r>
              <a:rPr lang="ru-RU" sz="3600" b="1" cap="none" dirty="0">
                <a:solidFill>
                  <a:srgbClr val="757070"/>
                </a:solidFill>
                <a:highlight>
                  <a:srgbClr val="FFFF00"/>
                </a:highlight>
                <a:latin typeface="Arial"/>
                <a:ea typeface="Arial"/>
                <a:cs typeface="Arial"/>
                <a:sym typeface="Arial"/>
              </a:rPr>
              <a:t>(см. приложенный файл)</a:t>
            </a:r>
            <a:endParaRPr sz="3600" b="1" cap="none" dirty="0">
              <a:solidFill>
                <a:srgbClr val="757070"/>
              </a:solidFill>
              <a:highlight>
                <a:srgbClr val="FFFF00"/>
              </a:highlight>
              <a:latin typeface="Arial"/>
              <a:ea typeface="Arial"/>
              <a:cs typeface="Arial"/>
              <a:sym typeface="Arial"/>
            </a:endParaRPr>
          </a:p>
        </p:txBody>
      </p:sp>
      <p:sp>
        <p:nvSpPr>
          <p:cNvPr id="236" name="Google Shape;236;p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a:solidFill>
                <a:srgbClr val="434343"/>
              </a:solidFill>
            </a:endParaRPr>
          </a:p>
        </p:txBody>
      </p:sp>
      <p:sp>
        <p:nvSpPr>
          <p:cNvPr id="237" name="Google Shape;237;p29"/>
          <p:cNvSpPr txBox="1"/>
          <p:nvPr/>
        </p:nvSpPr>
        <p:spPr>
          <a:xfrm>
            <a:off x="336000" y="735277"/>
            <a:ext cx="1136020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b="0" i="0" u="none" strike="noStrike" cap="none" dirty="0">
                <a:solidFill>
                  <a:srgbClr val="000000"/>
                </a:solidFill>
                <a:latin typeface="Arial"/>
                <a:ea typeface="Arial"/>
                <a:cs typeface="Arial"/>
                <a:sym typeface="Arial"/>
              </a:rPr>
              <a:t>Предварительная смета реализации идеи. </a:t>
            </a:r>
          </a:p>
        </p:txBody>
      </p:sp>
      <p:cxnSp>
        <p:nvCxnSpPr>
          <p:cNvPr id="240" name="Google Shape;240;p29"/>
          <p:cNvCxnSpPr/>
          <p:nvPr/>
        </p:nvCxnSpPr>
        <p:spPr>
          <a:xfrm rot="10800000" flipH="1">
            <a:off x="495798" y="1157953"/>
            <a:ext cx="11394731" cy="31309"/>
          </a:xfrm>
          <a:prstGeom prst="straightConnector1">
            <a:avLst/>
          </a:prstGeom>
          <a:noFill/>
          <a:ln w="9525" cap="flat" cmpd="sng">
            <a:solidFill>
              <a:srgbClr val="C55A11"/>
            </a:solidFill>
            <a:prstDash val="solid"/>
            <a:round/>
            <a:headEnd type="none" w="sm" len="sm"/>
            <a:tailEnd type="none" w="sm" len="sm"/>
          </a:ln>
        </p:spPr>
      </p:cxnSp>
      <p:sp>
        <p:nvSpPr>
          <p:cNvPr id="2" name="TextBox 1">
            <a:extLst>
              <a:ext uri="{FF2B5EF4-FFF2-40B4-BE49-F238E27FC236}">
                <a16:creationId xmlns:a16="http://schemas.microsoft.com/office/drawing/2014/main" id="{22318EB8-EBAD-4F88-A8F3-DAEDFA4ED88A}"/>
              </a:ext>
            </a:extLst>
          </p:cNvPr>
          <p:cNvSpPr txBox="1"/>
          <p:nvPr/>
        </p:nvSpPr>
        <p:spPr>
          <a:xfrm>
            <a:off x="299904" y="1213044"/>
            <a:ext cx="11856000" cy="5645392"/>
          </a:xfrm>
          <a:prstGeom prst="rect">
            <a:avLst/>
          </a:prstGeom>
          <a:noFill/>
        </p:spPr>
        <p:txBody>
          <a:bodyPr wrap="square" rtlCol="0">
            <a:spAutoFit/>
          </a:bodyPr>
          <a:lstStyle/>
          <a:p>
            <a:pPr>
              <a:lnSpc>
                <a:spcPct val="107000"/>
              </a:lnSpc>
              <a:spcAft>
                <a:spcPts val="800"/>
              </a:spcAft>
            </a:pPr>
            <a:r>
              <a:rPr lang="ru-RU" sz="1100" b="1" dirty="0">
                <a:effectLst/>
                <a:latin typeface="+mn-lt"/>
                <a:ea typeface="Calibri" panose="020F0502020204030204" pitchFamily="34" charset="0"/>
                <a:cs typeface="Calibri" panose="020F0502020204030204" pitchFamily="34" charset="0"/>
              </a:rPr>
              <a:t>Расходы государства на лечение одного пациента в психиатрии:</a:t>
            </a:r>
          </a:p>
          <a:p>
            <a:pPr>
              <a:lnSpc>
                <a:spcPct val="107000"/>
              </a:lnSpc>
              <a:spcAft>
                <a:spcPts val="800"/>
              </a:spcAft>
            </a:pPr>
            <a:r>
              <a:rPr lang="ru-RU" sz="1100" dirty="0">
                <a:effectLst/>
                <a:latin typeface="+mn-lt"/>
                <a:ea typeface="Calibri" panose="020F0502020204030204" pitchFamily="34" charset="0"/>
                <a:cs typeface="Calibri" panose="020F0502020204030204" pitchFamily="34" charset="0"/>
              </a:rPr>
              <a:t>В среднем пациент госпитализируется 3 месяца в году (круглосуточный и дневной стационары).</a:t>
            </a:r>
          </a:p>
          <a:p>
            <a:pPr>
              <a:lnSpc>
                <a:spcPct val="107000"/>
              </a:lnSpc>
              <a:spcAft>
                <a:spcPts val="800"/>
              </a:spcAft>
            </a:pPr>
            <a:r>
              <a:rPr lang="ru-RU" sz="1100" dirty="0">
                <a:latin typeface="+mn-lt"/>
                <a:ea typeface="Calibri" panose="020F0502020204030204" pitchFamily="34" charset="0"/>
                <a:cs typeface="Calibri" panose="020F0502020204030204" pitchFamily="34" charset="0"/>
              </a:rPr>
              <a:t>Около</a:t>
            </a:r>
            <a:r>
              <a:rPr lang="ru-RU" sz="1100" dirty="0">
                <a:effectLst/>
                <a:latin typeface="+mn-lt"/>
                <a:ea typeface="Calibri" panose="020F0502020204030204" pitchFamily="34" charset="0"/>
                <a:cs typeface="Calibri" panose="020F0502020204030204" pitchFamily="34" charset="0"/>
              </a:rPr>
              <a:t> </a:t>
            </a:r>
            <a:r>
              <a:rPr lang="ru-RU" sz="1100" b="1" dirty="0">
                <a:effectLst/>
                <a:latin typeface="+mn-lt"/>
                <a:ea typeface="Calibri" panose="020F0502020204030204" pitchFamily="34" charset="0"/>
                <a:cs typeface="Calibri" panose="020F0502020204030204" pitchFamily="34" charset="0"/>
              </a:rPr>
              <a:t>931.00 рублей государство тратит на обслуживание одного пациента в год </a:t>
            </a:r>
            <a:r>
              <a:rPr lang="ru-RU" sz="1100" dirty="0">
                <a:effectLst/>
                <a:latin typeface="+mn-lt"/>
                <a:ea typeface="Calibri" panose="020F0502020204030204" pitchFamily="34" charset="0"/>
                <a:cs typeface="Calibri" panose="020F0502020204030204" pitchFamily="34" charset="0"/>
              </a:rPr>
              <a:t>(при 3 госпитализациях в год)</a:t>
            </a:r>
          </a:p>
          <a:p>
            <a:pPr>
              <a:lnSpc>
                <a:spcPct val="107000"/>
              </a:lnSpc>
              <a:spcAft>
                <a:spcPts val="800"/>
              </a:spcAft>
            </a:pPr>
            <a:endParaRPr lang="ru-RU" sz="1100" dirty="0">
              <a:effectLst/>
              <a:latin typeface="+mn-lt"/>
              <a:ea typeface="Calibri" panose="020F0502020204030204" pitchFamily="34" charset="0"/>
              <a:cs typeface="Calibri" panose="020F0502020204030204" pitchFamily="34" charset="0"/>
            </a:endParaRPr>
          </a:p>
          <a:p>
            <a:pPr>
              <a:lnSpc>
                <a:spcPct val="107000"/>
              </a:lnSpc>
              <a:spcAft>
                <a:spcPts val="800"/>
              </a:spcAft>
            </a:pPr>
            <a:r>
              <a:rPr lang="ru-RU" sz="1100" dirty="0">
                <a:effectLst/>
                <a:latin typeface="+mn-lt"/>
                <a:ea typeface="Calibri" panose="020F0502020204030204" pitchFamily="34" charset="0"/>
                <a:cs typeface="Calibri" panose="020F0502020204030204" pitchFamily="34" charset="0"/>
              </a:rPr>
              <a:t>310 тысяч = 1 месяц госпитализации.</a:t>
            </a:r>
          </a:p>
          <a:p>
            <a:pPr>
              <a:lnSpc>
                <a:spcPct val="107000"/>
              </a:lnSpc>
              <a:spcAft>
                <a:spcPts val="800"/>
              </a:spcAft>
            </a:pPr>
            <a:r>
              <a:rPr lang="ru-RU" sz="1100" b="1" dirty="0">
                <a:effectLst/>
                <a:latin typeface="+mn-lt"/>
                <a:ea typeface="Calibri" panose="020F0502020204030204" pitchFamily="34" charset="0"/>
                <a:cs typeface="Calibri" panose="020F0502020204030204" pitchFamily="34" charset="0"/>
              </a:rPr>
              <a:t>620 тысячи = экономия на 1 пациенте </a:t>
            </a:r>
            <a:r>
              <a:rPr lang="ru-RU" sz="1100" dirty="0">
                <a:effectLst/>
                <a:latin typeface="+mn-lt"/>
                <a:ea typeface="Calibri" panose="020F0502020204030204" pitchFamily="34" charset="0"/>
                <a:cs typeface="Calibri" panose="020F0502020204030204" pitchFamily="34" charset="0"/>
              </a:rPr>
              <a:t>при 1 месяце госпитализации вместо 3-х в году.</a:t>
            </a:r>
          </a:p>
          <a:p>
            <a:pPr>
              <a:lnSpc>
                <a:spcPct val="107000"/>
              </a:lnSpc>
              <a:spcAft>
                <a:spcPts val="800"/>
              </a:spcAft>
            </a:pPr>
            <a:endParaRPr lang="ru-RU" sz="1100" b="1" dirty="0">
              <a:effectLst/>
              <a:latin typeface="+mn-lt"/>
              <a:ea typeface="Calibri" panose="020F0502020204030204" pitchFamily="34" charset="0"/>
              <a:cs typeface="Calibri" panose="020F0502020204030204" pitchFamily="34" charset="0"/>
            </a:endParaRPr>
          </a:p>
          <a:p>
            <a:pPr>
              <a:lnSpc>
                <a:spcPct val="107000"/>
              </a:lnSpc>
              <a:spcAft>
                <a:spcPts val="800"/>
              </a:spcAft>
            </a:pPr>
            <a:r>
              <a:rPr lang="ru-RU" sz="1100" b="1" dirty="0">
                <a:effectLst/>
                <a:latin typeface="+mn-lt"/>
                <a:ea typeface="Calibri" panose="020F0502020204030204" pitchFamily="34" charset="0"/>
                <a:cs typeface="Calibri" panose="020F0502020204030204" pitchFamily="34" charset="0"/>
              </a:rPr>
              <a:t>Расходы на обслуживание проекта </a:t>
            </a:r>
            <a:r>
              <a:rPr lang="ru-RU" sz="1100" dirty="0">
                <a:effectLst/>
                <a:latin typeface="+mn-lt"/>
                <a:ea typeface="Calibri" panose="020F0502020204030204" pitchFamily="34" charset="0"/>
                <a:cs typeface="Calibri" panose="020F0502020204030204" pitchFamily="34" charset="0"/>
              </a:rPr>
              <a:t>(из расчета 2 групп, а не одной, как в пилотном проекте) </a:t>
            </a:r>
            <a:r>
              <a:rPr lang="ru-RU" sz="1100" b="1" dirty="0">
                <a:effectLst/>
                <a:latin typeface="+mn-lt"/>
                <a:ea typeface="Calibri" panose="020F0502020204030204" pitchFamily="34" charset="0"/>
                <a:cs typeface="Calibri" panose="020F0502020204030204" pitchFamily="34" charset="0"/>
              </a:rPr>
              <a:t>= 11.096.000 рублей</a:t>
            </a:r>
            <a:r>
              <a:rPr lang="ru-RU" sz="1100" dirty="0">
                <a:effectLst/>
                <a:latin typeface="+mn-lt"/>
                <a:ea typeface="Calibri" panose="020F0502020204030204" pitchFamily="34" charset="0"/>
                <a:cs typeface="Calibri" panose="020F0502020204030204" pitchFamily="34" charset="0"/>
              </a:rPr>
              <a:t>:</a:t>
            </a:r>
          </a:p>
          <a:p>
            <a:pPr>
              <a:lnSpc>
                <a:spcPct val="107000"/>
              </a:lnSpc>
              <a:spcAft>
                <a:spcPts val="800"/>
              </a:spcAft>
            </a:pPr>
            <a:r>
              <a:rPr lang="ru-RU" sz="1100" dirty="0">
                <a:effectLst/>
                <a:latin typeface="+mn-lt"/>
                <a:ea typeface="Calibri" panose="020F0502020204030204" pitchFamily="34" charset="0"/>
                <a:cs typeface="Calibri" panose="020F0502020204030204" pitchFamily="34" charset="0"/>
              </a:rPr>
              <a:t>(ФОТ с начислениями в год</a:t>
            </a:r>
            <a:r>
              <a:rPr lang="ru-RU" sz="1100" dirty="0">
                <a:latin typeface="+mn-lt"/>
                <a:ea typeface="Calibri" panose="020F0502020204030204" pitchFamily="34" charset="0"/>
                <a:cs typeface="Calibri" panose="020F0502020204030204" pitchFamily="34" charset="0"/>
              </a:rPr>
              <a:t>, р</a:t>
            </a:r>
            <a:r>
              <a:rPr lang="ru-RU" sz="1100" dirty="0">
                <a:effectLst/>
                <a:latin typeface="+mn-lt"/>
                <a:ea typeface="Calibri" panose="020F0502020204030204" pitchFamily="34" charset="0"/>
                <a:cs typeface="Calibri" panose="020F0502020204030204" pitchFamily="34" charset="0"/>
              </a:rPr>
              <a:t>асходные материалы, приглашенные специалисты (ныне волонтеры),</a:t>
            </a:r>
          </a:p>
          <a:p>
            <a:pPr>
              <a:lnSpc>
                <a:spcPct val="107000"/>
              </a:lnSpc>
              <a:spcAft>
                <a:spcPts val="800"/>
              </a:spcAft>
            </a:pPr>
            <a:r>
              <a:rPr lang="ru-RU" sz="1100" dirty="0">
                <a:latin typeface="+mn-lt"/>
                <a:ea typeface="Calibri" panose="020F0502020204030204" pitchFamily="34" charset="0"/>
                <a:cs typeface="Calibri" panose="020F0502020204030204" pitchFamily="34" charset="0"/>
              </a:rPr>
              <a:t>п</a:t>
            </a:r>
            <a:r>
              <a:rPr lang="ru-RU" sz="1100" dirty="0">
                <a:effectLst/>
                <a:latin typeface="+mn-lt"/>
                <a:ea typeface="Calibri" panose="020F0502020204030204" pitchFamily="34" charset="0"/>
                <a:cs typeface="Calibri" panose="020F0502020204030204" pitchFamily="34" charset="0"/>
              </a:rPr>
              <a:t>рофессиональные расходы, гражданское страхование ответственности и жизни)</a:t>
            </a:r>
          </a:p>
          <a:p>
            <a:pPr>
              <a:lnSpc>
                <a:spcPct val="107000"/>
              </a:lnSpc>
              <a:spcAft>
                <a:spcPts val="800"/>
              </a:spcAft>
            </a:pPr>
            <a:endParaRPr lang="ru-RU" sz="1100" dirty="0">
              <a:latin typeface="+mn-lt"/>
              <a:cs typeface="Calibri" panose="020F0502020204030204" pitchFamily="34" charset="0"/>
            </a:endParaRPr>
          </a:p>
          <a:p>
            <a:r>
              <a:rPr lang="ru-RU" sz="1100" b="1" dirty="0">
                <a:effectLst/>
                <a:latin typeface="+mn-lt"/>
                <a:ea typeface="Calibri" panose="020F0502020204030204" pitchFamily="34" charset="0"/>
                <a:cs typeface="Calibri" panose="020F0502020204030204" pitchFamily="34" charset="0"/>
              </a:rPr>
              <a:t>Инфраструктура бесплатная </a:t>
            </a:r>
            <a:r>
              <a:rPr lang="ru-RU" sz="1100" dirty="0">
                <a:effectLst/>
                <a:latin typeface="+mn-lt"/>
                <a:ea typeface="Calibri" panose="020F0502020204030204" pitchFamily="34" charset="0"/>
                <a:cs typeface="Calibri" panose="020F0502020204030204" pitchFamily="34" charset="0"/>
              </a:rPr>
              <a:t>(аренда помещений, клининг, коммунальные платежи – за счет партнерских организаций)</a:t>
            </a:r>
            <a:endParaRPr lang="ru-RU" sz="1100" dirty="0">
              <a:latin typeface="+mn-lt"/>
              <a:cs typeface="Calibri" panose="020F0502020204030204" pitchFamily="34" charset="0"/>
            </a:endParaRPr>
          </a:p>
          <a:p>
            <a:endParaRPr lang="ru-RU" sz="1100" dirty="0">
              <a:latin typeface="+mn-lt"/>
              <a:cs typeface="Calibri" panose="020F0502020204030204" pitchFamily="34" charset="0"/>
            </a:endParaRPr>
          </a:p>
          <a:p>
            <a:pPr>
              <a:lnSpc>
                <a:spcPct val="107000"/>
              </a:lnSpc>
              <a:spcAft>
                <a:spcPts val="800"/>
              </a:spcAft>
            </a:pPr>
            <a:endParaRPr lang="ru-RU" sz="1100" dirty="0">
              <a:effectLst/>
              <a:latin typeface="+mn-lt"/>
              <a:ea typeface="Calibri" panose="020F0502020204030204" pitchFamily="34" charset="0"/>
              <a:cs typeface="Calibri" panose="020F0502020204030204" pitchFamily="34" charset="0"/>
            </a:endParaRPr>
          </a:p>
          <a:p>
            <a:pPr>
              <a:lnSpc>
                <a:spcPct val="107000"/>
              </a:lnSpc>
              <a:spcAft>
                <a:spcPts val="800"/>
              </a:spcAft>
            </a:pPr>
            <a:r>
              <a:rPr lang="ru-RU" sz="1100" dirty="0">
                <a:effectLst/>
                <a:latin typeface="+mn-lt"/>
                <a:ea typeface="Calibri" panose="020F0502020204030204" pitchFamily="34" charset="0"/>
                <a:cs typeface="Calibri" panose="020F0502020204030204" pitchFamily="34" charset="0"/>
              </a:rPr>
              <a:t>11.096.000 : 620.000 (экономия на одном) = 18 пациентов необходимо иметь в проекте, чтобы окупать расходы. </a:t>
            </a:r>
          </a:p>
          <a:p>
            <a:pPr>
              <a:lnSpc>
                <a:spcPct val="107000"/>
              </a:lnSpc>
              <a:spcAft>
                <a:spcPts val="800"/>
              </a:spcAft>
            </a:pPr>
            <a:r>
              <a:rPr lang="ru-RU" sz="1100" u="sng" dirty="0">
                <a:effectLst/>
                <a:latin typeface="+mn-lt"/>
                <a:ea typeface="Calibri" panose="020F0502020204030204" pitchFamily="34" charset="0"/>
                <a:cs typeface="Calibri" panose="020F0502020204030204" pitchFamily="34" charset="0"/>
              </a:rPr>
              <a:t>В месяц посещают занятия около 60 человек (1 группа).</a:t>
            </a:r>
            <a:r>
              <a:rPr lang="ru-RU" sz="1100" dirty="0">
                <a:effectLst/>
                <a:latin typeface="+mn-lt"/>
                <a:ea typeface="Calibri" panose="020F0502020204030204" pitchFamily="34" charset="0"/>
                <a:cs typeface="Calibri" panose="020F0502020204030204" pitchFamily="34" charset="0"/>
              </a:rPr>
              <a:t> Как правило, 15 человек на занятии. </a:t>
            </a:r>
            <a:r>
              <a:rPr lang="ru-RU" sz="1100" u="sng" dirty="0">
                <a:effectLst/>
                <a:latin typeface="+mn-lt"/>
                <a:ea typeface="Calibri" panose="020F0502020204030204" pitchFamily="34" charset="0"/>
                <a:cs typeface="Calibri" panose="020F0502020204030204" pitchFamily="34" charset="0"/>
              </a:rPr>
              <a:t>120 человек в работе = 2 группы</a:t>
            </a:r>
            <a:r>
              <a:rPr lang="ru-RU" sz="1100" dirty="0">
                <a:effectLst/>
                <a:latin typeface="+mn-lt"/>
                <a:ea typeface="Calibri" panose="020F0502020204030204" pitchFamily="34" charset="0"/>
                <a:cs typeface="Calibri" panose="020F0502020204030204" pitchFamily="34" charset="0"/>
              </a:rPr>
              <a:t> </a:t>
            </a:r>
          </a:p>
          <a:p>
            <a:pPr>
              <a:lnSpc>
                <a:spcPct val="107000"/>
              </a:lnSpc>
              <a:spcAft>
                <a:spcPts val="800"/>
              </a:spcAft>
            </a:pPr>
            <a:r>
              <a:rPr lang="ru-RU" sz="1100" dirty="0">
                <a:effectLst/>
                <a:latin typeface="+mn-lt"/>
                <a:ea typeface="Calibri" panose="020F0502020204030204" pitchFamily="34" charset="0"/>
                <a:cs typeface="Calibri" panose="020F0502020204030204" pitchFamily="34" charset="0"/>
              </a:rPr>
              <a:t>120 человек в 2 группах – 18 человек (покрывают расходы) = </a:t>
            </a:r>
            <a:r>
              <a:rPr lang="ru-RU" sz="1100" u="sng" dirty="0">
                <a:effectLst/>
                <a:latin typeface="+mn-lt"/>
                <a:ea typeface="Calibri" panose="020F0502020204030204" pitchFamily="34" charset="0"/>
                <a:cs typeface="Calibri" panose="020F0502020204030204" pitchFamily="34" charset="0"/>
              </a:rPr>
              <a:t>102 человека (экономят расходы)</a:t>
            </a:r>
            <a:r>
              <a:rPr lang="ru-RU" sz="1100" dirty="0">
                <a:effectLst/>
                <a:latin typeface="+mn-lt"/>
                <a:ea typeface="Calibri" panose="020F0502020204030204" pitchFamily="34" charset="0"/>
                <a:cs typeface="Calibri" panose="020F0502020204030204" pitchFamily="34" charset="0"/>
              </a:rPr>
              <a:t> </a:t>
            </a:r>
          </a:p>
          <a:p>
            <a:pPr>
              <a:lnSpc>
                <a:spcPct val="107000"/>
              </a:lnSpc>
              <a:spcAft>
                <a:spcPts val="800"/>
              </a:spcAft>
            </a:pPr>
            <a:br>
              <a:rPr lang="ru-RU" sz="1100" dirty="0">
                <a:effectLst/>
                <a:latin typeface="+mn-lt"/>
                <a:ea typeface="Calibri" panose="020F0502020204030204" pitchFamily="34" charset="0"/>
                <a:cs typeface="Calibri" panose="020F0502020204030204" pitchFamily="34" charset="0"/>
              </a:rPr>
            </a:br>
            <a:r>
              <a:rPr lang="ru-RU" sz="1100" dirty="0">
                <a:effectLst/>
                <a:latin typeface="+mn-lt"/>
                <a:ea typeface="Calibri" panose="020F0502020204030204" pitchFamily="34" charset="0"/>
                <a:cs typeface="Calibri" panose="020F0502020204030204" pitchFamily="34" charset="0"/>
              </a:rPr>
              <a:t>102 х 620.000 = </a:t>
            </a:r>
            <a:r>
              <a:rPr lang="ru-RU" b="1" dirty="0">
                <a:effectLst/>
                <a:latin typeface="+mn-lt"/>
                <a:ea typeface="Calibri" panose="020F0502020204030204" pitchFamily="34" charset="0"/>
                <a:cs typeface="Calibri" panose="020F0502020204030204" pitchFamily="34" charset="0"/>
              </a:rPr>
              <a:t>63.240.000 рублей в год экономии при снижении </a:t>
            </a:r>
            <a:r>
              <a:rPr lang="ru-RU" b="1" dirty="0" err="1">
                <a:effectLst/>
                <a:latin typeface="+mn-lt"/>
                <a:ea typeface="Calibri" panose="020F0502020204030204" pitchFamily="34" charset="0"/>
                <a:cs typeface="Calibri" panose="020F0502020204030204" pitchFamily="34" charset="0"/>
              </a:rPr>
              <a:t>регоспитализации</a:t>
            </a:r>
            <a:r>
              <a:rPr lang="ru-RU" b="1" dirty="0">
                <a:effectLst/>
                <a:latin typeface="+mn-lt"/>
                <a:ea typeface="Calibri" panose="020F0502020204030204" pitchFamily="34" charset="0"/>
                <a:cs typeface="Calibri" panose="020F0502020204030204" pitchFamily="34" charset="0"/>
              </a:rPr>
              <a:t> с 3 до 1 месяца.</a:t>
            </a:r>
          </a:p>
          <a:p>
            <a:pPr>
              <a:lnSpc>
                <a:spcPct val="107000"/>
              </a:lnSpc>
              <a:spcAft>
                <a:spcPts val="800"/>
              </a:spcAft>
            </a:pPr>
            <a:r>
              <a:rPr lang="ru-RU" b="1" dirty="0">
                <a:latin typeface="+mn-lt"/>
                <a:cs typeface="Calibri" panose="020F0502020204030204" pitchFamily="34" charset="0"/>
              </a:rPr>
              <a:t>Конкретный пример:</a:t>
            </a:r>
            <a:r>
              <a:rPr lang="ru-RU" dirty="0">
                <a:latin typeface="+mn-lt"/>
                <a:cs typeface="Calibri" panose="020F0502020204030204" pitchFamily="34" charset="0"/>
              </a:rPr>
              <a:t> пациент Л. за 2 года до вступления в проект госпитализировался 16 раз (это 8 раз в год), после вступления в проект госпитализации прекратились. На данный момент пациент находится в проекте около 2 лет (экономия на нём  около 5 млн рублей).</a:t>
            </a:r>
          </a:p>
        </p:txBody>
      </p:sp>
      <p:sp>
        <p:nvSpPr>
          <p:cNvPr id="3" name="TextBox 2">
            <a:extLst>
              <a:ext uri="{FF2B5EF4-FFF2-40B4-BE49-F238E27FC236}">
                <a16:creationId xmlns:a16="http://schemas.microsoft.com/office/drawing/2014/main" id="{2A81E563-9E18-4491-9005-842420145056}"/>
              </a:ext>
            </a:extLst>
          </p:cNvPr>
          <p:cNvSpPr txBox="1"/>
          <p:nvPr/>
        </p:nvSpPr>
        <p:spPr>
          <a:xfrm>
            <a:off x="9534292" y="1775314"/>
            <a:ext cx="1752953" cy="307777"/>
          </a:xfrm>
          <a:prstGeom prst="rect">
            <a:avLst/>
          </a:prstGeom>
          <a:noFill/>
        </p:spPr>
        <p:txBody>
          <a:bodyPr wrap="square" rtlCol="0">
            <a:spAutoFit/>
          </a:bodyPr>
          <a:lstStyle/>
          <a:p>
            <a:r>
              <a:rPr lang="ru-RU" b="1" dirty="0">
                <a:latin typeface="+mn-lt"/>
                <a:cs typeface="Calibri" panose="020F0502020204030204" pitchFamily="34" charset="0"/>
              </a:rPr>
              <a:t>Смета расходов</a:t>
            </a:r>
            <a:r>
              <a:rPr lang="ru-RU" dirty="0">
                <a:latin typeface="+mn-lt"/>
                <a:cs typeface="Calibri" panose="020F0502020204030204" pitchFamily="34" charset="0"/>
              </a:rPr>
              <a:t>:</a:t>
            </a:r>
          </a:p>
        </p:txBody>
      </p:sp>
      <p:pic>
        <p:nvPicPr>
          <p:cNvPr id="5" name="Рисунок 4">
            <a:extLst>
              <a:ext uri="{FF2B5EF4-FFF2-40B4-BE49-F238E27FC236}">
                <a16:creationId xmlns:a16="http://schemas.microsoft.com/office/drawing/2014/main" id="{4ABDD144-B04C-4D69-B972-1C5ED23138F1}"/>
              </a:ext>
            </a:extLst>
          </p:cNvPr>
          <p:cNvPicPr>
            <a:picLocks noChangeAspect="1"/>
          </p:cNvPicPr>
          <p:nvPr/>
        </p:nvPicPr>
        <p:blipFill>
          <a:blip r:embed="rId3"/>
          <a:stretch>
            <a:fillRect/>
          </a:stretch>
        </p:blipFill>
        <p:spPr>
          <a:xfrm>
            <a:off x="8928112" y="2011921"/>
            <a:ext cx="2795833" cy="27958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a:solidFill>
                  <a:srgbClr val="757070"/>
                </a:solidFill>
                <a:latin typeface="Arial"/>
                <a:ea typeface="Arial"/>
                <a:cs typeface="Arial"/>
                <a:sym typeface="Arial"/>
              </a:rPr>
              <a:t>РЕСУРСНОЕ ОБЕСПЕЧЕНИЕ</a:t>
            </a:r>
            <a:endParaRPr sz="4800" b="1" cap="none">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dirty="0">
              <a:solidFill>
                <a:srgbClr val="434343"/>
              </a:solidFill>
            </a:endParaRPr>
          </a:p>
        </p:txBody>
      </p:sp>
      <p:sp>
        <p:nvSpPr>
          <p:cNvPr id="247" name="Google Shape;247;p30"/>
          <p:cNvSpPr txBox="1"/>
          <p:nvPr/>
        </p:nvSpPr>
        <p:spPr>
          <a:xfrm>
            <a:off x="336000" y="1053325"/>
            <a:ext cx="100926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b="0" i="0" u="none" strike="noStrike" cap="none">
                <a:solidFill>
                  <a:srgbClr val="000000"/>
                </a:solidFill>
                <a:latin typeface="Arial"/>
                <a:ea typeface="Arial"/>
                <a:cs typeface="Arial"/>
                <a:sym typeface="Arial"/>
              </a:rPr>
              <a:t>Инфраструктура, источники финансирования, наличие команды и т. д.</a:t>
            </a:r>
            <a:endParaRPr/>
          </a:p>
        </p:txBody>
      </p:sp>
      <p:cxnSp>
        <p:nvCxnSpPr>
          <p:cNvPr id="250" name="Google Shape;250;p30"/>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
        <p:nvSpPr>
          <p:cNvPr id="2" name="TextBox 1">
            <a:extLst>
              <a:ext uri="{FF2B5EF4-FFF2-40B4-BE49-F238E27FC236}">
                <a16:creationId xmlns:a16="http://schemas.microsoft.com/office/drawing/2014/main" id="{1B15D03F-D119-4F23-89B5-2DAE943769D5}"/>
              </a:ext>
            </a:extLst>
          </p:cNvPr>
          <p:cNvSpPr txBox="1"/>
          <p:nvPr/>
        </p:nvSpPr>
        <p:spPr>
          <a:xfrm>
            <a:off x="838200" y="1418264"/>
            <a:ext cx="10315074" cy="5262979"/>
          </a:xfrm>
          <a:prstGeom prst="rect">
            <a:avLst/>
          </a:prstGeom>
          <a:noFill/>
        </p:spPr>
        <p:txBody>
          <a:bodyPr wrap="square" rtlCol="0">
            <a:spAutoFit/>
          </a:bodyPr>
          <a:lstStyle/>
          <a:p>
            <a:r>
              <a:rPr lang="ru-RU" b="1" dirty="0"/>
              <a:t>Инфраструктура</a:t>
            </a:r>
            <a:r>
              <a:rPr lang="ru-RU" dirty="0"/>
              <a:t>:</a:t>
            </a:r>
          </a:p>
          <a:p>
            <a:r>
              <a:rPr lang="ru-RU" dirty="0"/>
              <a:t>Использование оборудованных площадок бесплатно за счет межведомственного взаимодействия и взаимовыгодного сотрудничества с государственными и негосударственными партнерами (инфраструктура уже существует)</a:t>
            </a:r>
          </a:p>
          <a:p>
            <a:endParaRPr lang="ru-RU" dirty="0"/>
          </a:p>
          <a:p>
            <a:r>
              <a:rPr lang="ru-RU" b="1" dirty="0"/>
              <a:t>Источники финансирования</a:t>
            </a:r>
            <a:r>
              <a:rPr lang="ru-RU" dirty="0"/>
              <a:t>:</a:t>
            </a:r>
          </a:p>
          <a:p>
            <a:r>
              <a:rPr lang="ru-RU" dirty="0"/>
              <a:t>Зарплата в государственном секторе (на данный момент: у медицинского психолога = автора-руководителя и социального работника; специалист по социальной работе отправлен администрацией на другие виды работ)</a:t>
            </a:r>
          </a:p>
          <a:p>
            <a:endParaRPr lang="ru-RU" dirty="0"/>
          </a:p>
          <a:p>
            <a:r>
              <a:rPr lang="ru-RU" b="1" dirty="0"/>
              <a:t>Наличие команды </a:t>
            </a:r>
            <a:r>
              <a:rPr lang="ru-RU" dirty="0"/>
              <a:t>(в стадии формирования, необходимо распределять роли, нанимать сотрудников):</a:t>
            </a:r>
          </a:p>
          <a:p>
            <a:r>
              <a:rPr lang="ru-RU" dirty="0"/>
              <a:t>- Генеральный директор </a:t>
            </a:r>
            <a:br>
              <a:rPr lang="ru-RU" dirty="0"/>
            </a:br>
            <a:r>
              <a:rPr lang="ru-RU" dirty="0"/>
              <a:t>- Директор по развитию</a:t>
            </a:r>
          </a:p>
          <a:p>
            <a:r>
              <a:rPr lang="ru-RU" dirty="0"/>
              <a:t>- Медицинские психологи (для оценки динамики реабилитации, групповой и индивидуальной работы)</a:t>
            </a:r>
          </a:p>
          <a:p>
            <a:pPr marL="285750" indent="-285750">
              <a:buFontTx/>
              <a:buChar char="-"/>
            </a:pPr>
            <a:r>
              <a:rPr lang="ru-RU" dirty="0"/>
              <a:t>Специалисты по социальной работе</a:t>
            </a:r>
          </a:p>
          <a:p>
            <a:pPr marL="285750" indent="-285750">
              <a:buFontTx/>
              <a:buChar char="-"/>
            </a:pPr>
            <a:r>
              <a:rPr lang="ru-RU" dirty="0"/>
              <a:t>Социальные работники</a:t>
            </a:r>
          </a:p>
          <a:p>
            <a:pPr marL="285750" indent="-285750">
              <a:buFontTx/>
              <a:buChar char="-"/>
            </a:pPr>
            <a:r>
              <a:rPr lang="ru-RU" dirty="0"/>
              <a:t>Психиатры-психотерапевты (для допуска в проект, контроля и коррекции психического статуса, оценки по МКФ)</a:t>
            </a:r>
          </a:p>
          <a:p>
            <a:pPr marL="285750" indent="-285750">
              <a:buFontTx/>
              <a:buChar char="-"/>
            </a:pPr>
            <a:r>
              <a:rPr lang="ru-RU" dirty="0"/>
              <a:t>Преподаватели-методисты с университетским опытом</a:t>
            </a:r>
          </a:p>
          <a:p>
            <a:pPr marL="285750" indent="-285750">
              <a:buFontTx/>
              <a:buChar char="-"/>
            </a:pPr>
            <a:r>
              <a:rPr lang="ru-RU" dirty="0"/>
              <a:t>Специалист по связям с общественностью</a:t>
            </a:r>
          </a:p>
          <a:p>
            <a:r>
              <a:rPr lang="ru-RU" dirty="0"/>
              <a:t>- </a:t>
            </a:r>
            <a:r>
              <a:rPr lang="en-US" dirty="0"/>
              <a:t>IT-</a:t>
            </a:r>
            <a:r>
              <a:rPr lang="ru-RU" dirty="0"/>
              <a:t>специалист</a:t>
            </a:r>
          </a:p>
          <a:p>
            <a:r>
              <a:rPr lang="ru-RU" dirty="0"/>
              <a:t>- Модератор чата</a:t>
            </a:r>
          </a:p>
          <a:p>
            <a:r>
              <a:rPr lang="ru-RU" dirty="0"/>
              <a:t>- Бухгалтер</a:t>
            </a:r>
          </a:p>
          <a:p>
            <a:r>
              <a:rPr lang="ru-RU" dirty="0"/>
              <a:t>- Юрист</a:t>
            </a:r>
          </a:p>
          <a:p>
            <a:endParaRPr lang="ru-RU" dirty="0"/>
          </a:p>
          <a:p>
            <a:r>
              <a:rPr lang="ru-RU" b="1" dirty="0"/>
              <a:t>Расходные материалы </a:t>
            </a:r>
            <a:r>
              <a:rPr lang="ru-RU" dirty="0"/>
              <a:t>(на данный момент за счет средств руководителя (медицинского психолога) и средств участников проекта) </a:t>
            </a:r>
          </a:p>
        </p:txBody>
      </p:sp>
      <p:sp>
        <p:nvSpPr>
          <p:cNvPr id="3" name="Правая фигурная скобка 2">
            <a:extLst>
              <a:ext uri="{FF2B5EF4-FFF2-40B4-BE49-F238E27FC236}">
                <a16:creationId xmlns:a16="http://schemas.microsoft.com/office/drawing/2014/main" id="{117E7239-1ACB-4DF4-A9F7-8925BE05120F}"/>
              </a:ext>
            </a:extLst>
          </p:cNvPr>
          <p:cNvSpPr/>
          <p:nvPr/>
        </p:nvSpPr>
        <p:spPr>
          <a:xfrm>
            <a:off x="2643144" y="5085715"/>
            <a:ext cx="379141" cy="4367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8B42346-0556-47E2-B1A4-332B409F4887}"/>
              </a:ext>
            </a:extLst>
          </p:cNvPr>
          <p:cNvSpPr txBox="1"/>
          <p:nvPr/>
        </p:nvSpPr>
        <p:spPr>
          <a:xfrm>
            <a:off x="3285893" y="5150216"/>
            <a:ext cx="2810107" cy="307777"/>
          </a:xfrm>
          <a:prstGeom prst="rect">
            <a:avLst/>
          </a:prstGeom>
          <a:noFill/>
        </p:spPr>
        <p:txBody>
          <a:bodyPr wrap="square" rtlCol="0">
            <a:spAutoFit/>
          </a:bodyPr>
          <a:lstStyle/>
          <a:p>
            <a:r>
              <a:rPr lang="ru-RU" dirty="0"/>
              <a:t>Волонтеры на данный момент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E3CEA0-CC66-457E-8B49-BFC2DE8957B8}"/>
              </a:ext>
            </a:extLst>
          </p:cNvPr>
          <p:cNvSpPr>
            <a:spLocks noGrp="1"/>
          </p:cNvSpPr>
          <p:nvPr>
            <p:ph type="title"/>
          </p:nvPr>
        </p:nvSpPr>
        <p:spPr>
          <a:xfrm>
            <a:off x="838200" y="32625"/>
            <a:ext cx="10271100" cy="418646"/>
          </a:xfrm>
        </p:spPr>
        <p:txBody>
          <a:bodyPr>
            <a:normAutofit/>
          </a:bodyPr>
          <a:lstStyle/>
          <a:p>
            <a:r>
              <a:rPr lang="ru-RU" sz="2000" b="1" dirty="0"/>
              <a:t>Предпосылки проекта, описание проблематики, обоснование значимости:</a:t>
            </a:r>
            <a:endParaRPr lang="ru-RU" sz="2000" dirty="0"/>
          </a:p>
        </p:txBody>
      </p:sp>
      <p:sp>
        <p:nvSpPr>
          <p:cNvPr id="3" name="Текст 2">
            <a:extLst>
              <a:ext uri="{FF2B5EF4-FFF2-40B4-BE49-F238E27FC236}">
                <a16:creationId xmlns:a16="http://schemas.microsoft.com/office/drawing/2014/main" id="{B7581F49-89B5-4717-96BF-5E149D798F42}"/>
              </a:ext>
            </a:extLst>
          </p:cNvPr>
          <p:cNvSpPr>
            <a:spLocks noGrp="1"/>
          </p:cNvSpPr>
          <p:nvPr>
            <p:ph type="body" idx="1"/>
          </p:nvPr>
        </p:nvSpPr>
        <p:spPr>
          <a:xfrm>
            <a:off x="166255" y="385012"/>
            <a:ext cx="11913450" cy="6488491"/>
          </a:xfrm>
        </p:spPr>
        <p:txBody>
          <a:bodyPr>
            <a:normAutofit fontScale="25000" lnSpcReduction="20000"/>
          </a:bodyPr>
          <a:lstStyle/>
          <a:p>
            <a:pPr>
              <a:buFont typeface="Wingdings" panose="05000000000000000000" pitchFamily="2" charset="2"/>
              <a:buChar char="ü"/>
            </a:pPr>
            <a:r>
              <a:rPr lang="ru-RU" sz="4200" dirty="0">
                <a:latin typeface="+mn-lt"/>
              </a:rPr>
              <a:t>Снижение количества круглосуточных стационаров в пользу амбулаторной службы при отсутствии изменений в </a:t>
            </a:r>
            <a:r>
              <a:rPr lang="ru-RU" sz="4200" dirty="0" err="1">
                <a:latin typeface="+mn-lt"/>
              </a:rPr>
              <a:t>полуамбулаторном</a:t>
            </a:r>
            <a:r>
              <a:rPr lang="ru-RU" sz="4200" dirty="0">
                <a:latin typeface="+mn-lt"/>
              </a:rPr>
              <a:t> и амбулаторном звене (нет длительного внебольничного сопровождения для стойкого восстановления и регулярной поддержки в рамках психосоциальной реабилитации). </a:t>
            </a:r>
          </a:p>
          <a:p>
            <a:pPr>
              <a:buFont typeface="Wingdings" panose="05000000000000000000" pitchFamily="2" charset="2"/>
              <a:buChar char="ü"/>
            </a:pPr>
            <a:r>
              <a:rPr lang="ru-RU" sz="4200" u="sng" dirty="0">
                <a:latin typeface="+mn-lt"/>
              </a:rPr>
              <a:t>Ограниченная</a:t>
            </a:r>
            <a:r>
              <a:rPr lang="ru-RU" sz="4200" dirty="0">
                <a:latin typeface="+mn-lt"/>
              </a:rPr>
              <a:t> </a:t>
            </a:r>
            <a:r>
              <a:rPr lang="ru-RU" sz="4200" u="sng" dirty="0">
                <a:latin typeface="+mn-lt"/>
              </a:rPr>
              <a:t>во времени </a:t>
            </a:r>
            <a:r>
              <a:rPr lang="ru-RU" sz="4200" dirty="0">
                <a:latin typeface="+mn-lt"/>
              </a:rPr>
              <a:t>психосоциальная реабилитация не отражает характер реабилитационного процесса при психических расстройствах (это </a:t>
            </a:r>
            <a:r>
              <a:rPr lang="ru-RU" sz="4200" u="sng" dirty="0">
                <a:latin typeface="+mn-lt"/>
              </a:rPr>
              <a:t>длительный</a:t>
            </a:r>
            <a:r>
              <a:rPr lang="ru-RU" sz="4200" dirty="0">
                <a:latin typeface="+mn-lt"/>
              </a:rPr>
              <a:t> процесс). Реабилитационная поддержка в виде возможности посещения серии тренингов ограничена 3 месяцами. При выписке пациента из дневного стационара он не допускается для продолжения реабилитации, а направляется в ПНД (где реабилитационная работа не гарантирована, зависит от активности сотрудников, пронизана стереотипией).</a:t>
            </a:r>
          </a:p>
          <a:p>
            <a:pPr>
              <a:buFont typeface="Wingdings" panose="05000000000000000000" pitchFamily="2" charset="2"/>
              <a:buChar char="ü"/>
            </a:pPr>
            <a:r>
              <a:rPr lang="ru-RU" sz="4200" dirty="0">
                <a:latin typeface="+mn-lt"/>
              </a:rPr>
              <a:t>Отсутствие </a:t>
            </a:r>
            <a:r>
              <a:rPr lang="ru-RU" sz="4200" u="sng" dirty="0">
                <a:latin typeface="+mn-lt"/>
              </a:rPr>
              <a:t>развивающих</a:t>
            </a:r>
            <a:r>
              <a:rPr lang="ru-RU" sz="4200" dirty="0">
                <a:latin typeface="+mn-lt"/>
              </a:rPr>
              <a:t> (с постоянным </a:t>
            </a:r>
            <a:r>
              <a:rPr lang="ru-RU" sz="4200" u="sng" dirty="0">
                <a:latin typeface="+mn-lt"/>
              </a:rPr>
              <a:t>обновляющимся</a:t>
            </a:r>
            <a:r>
              <a:rPr lang="ru-RU" sz="4200" dirty="0">
                <a:latin typeface="+mn-lt"/>
              </a:rPr>
              <a:t> содержанием) программ, ориентированных на возвращение к трудовой деятельности, для людей с сохранным интеллектом, имеющих проблемы с психическим здоровьем. ВСЕ тренинги («модули») имеют завершенный характер (по 3-10 занятий) с неизменяющимся на протяжении времени содержанием. За счет стереотипии в ПНД оседают люди с более выраженными психическими расстройствами.</a:t>
            </a:r>
          </a:p>
          <a:p>
            <a:pPr>
              <a:buFont typeface="Wingdings" panose="05000000000000000000" pitchFamily="2" charset="2"/>
              <a:buChar char="ü"/>
            </a:pPr>
            <a:r>
              <a:rPr lang="ru-RU" sz="4200" dirty="0">
                <a:latin typeface="+mn-lt"/>
              </a:rPr>
              <a:t>Все тренинги выстроены в директивном (</a:t>
            </a:r>
            <a:r>
              <a:rPr lang="ru-RU" sz="4200" dirty="0" err="1">
                <a:latin typeface="+mn-lt"/>
              </a:rPr>
              <a:t>патерналистком</a:t>
            </a:r>
            <a:r>
              <a:rPr lang="ru-RU" sz="4200" dirty="0">
                <a:latin typeface="+mn-lt"/>
              </a:rPr>
              <a:t>) ключе – «врач-пациент» – без возможности проявления и развития пациентом своих ресурсов. Не используется </a:t>
            </a:r>
            <a:r>
              <a:rPr lang="ru-RU" sz="4200" u="sng" dirty="0">
                <a:latin typeface="+mn-lt"/>
              </a:rPr>
              <a:t>реабилитационный</a:t>
            </a:r>
            <a:r>
              <a:rPr lang="ru-RU" sz="4200" dirty="0">
                <a:latin typeface="+mn-lt"/>
              </a:rPr>
              <a:t> </a:t>
            </a:r>
            <a:r>
              <a:rPr lang="ru-RU" sz="4200" u="sng" dirty="0">
                <a:latin typeface="+mn-lt"/>
              </a:rPr>
              <a:t>потенциал</a:t>
            </a:r>
            <a:r>
              <a:rPr lang="ru-RU" sz="4200" dirty="0">
                <a:latin typeface="+mn-lt"/>
              </a:rPr>
              <a:t> на благо как самого пациента, так и других пациентов. Поддерживается иждивенческая позиция (только потребление), что не соответствует духу реабилитации (опора на </a:t>
            </a:r>
            <a:r>
              <a:rPr lang="ru-RU" sz="4200" u="sng" dirty="0">
                <a:latin typeface="+mn-lt"/>
              </a:rPr>
              <a:t>сохранные</a:t>
            </a:r>
            <a:r>
              <a:rPr lang="ru-RU" sz="4200" dirty="0">
                <a:latin typeface="+mn-lt"/>
              </a:rPr>
              <a:t> звенья). </a:t>
            </a:r>
          </a:p>
          <a:p>
            <a:pPr>
              <a:buFont typeface="Wingdings" panose="05000000000000000000" pitchFamily="2" charset="2"/>
              <a:buChar char="ü"/>
            </a:pPr>
            <a:r>
              <a:rPr lang="ru-RU" sz="4200" dirty="0">
                <a:latin typeface="+mn-lt"/>
              </a:rPr>
              <a:t>Психосоциальная реабилитация в амбулаторном звене должна быть </a:t>
            </a:r>
            <a:r>
              <a:rPr lang="ru-RU" sz="4200" u="sng" dirty="0">
                <a:latin typeface="+mn-lt"/>
              </a:rPr>
              <a:t>вне</a:t>
            </a:r>
            <a:r>
              <a:rPr lang="ru-RU" sz="4200" dirty="0">
                <a:latin typeface="+mn-lt"/>
              </a:rPr>
              <a:t> психиатрических стен для </a:t>
            </a:r>
            <a:r>
              <a:rPr lang="ru-RU" sz="4200" u="sng" dirty="0" err="1">
                <a:latin typeface="+mn-lt"/>
              </a:rPr>
              <a:t>дестигматизации</a:t>
            </a:r>
            <a:r>
              <a:rPr lang="ru-RU" sz="4200" dirty="0">
                <a:latin typeface="+mn-lt"/>
              </a:rPr>
              <a:t> психических расстройств, чего нет в рамках государственной психиатрии. Силами активных сотрудников ПНД предлагаются разовые посещения заведений вне психиатрии. Нет систематичности. Реабилитация, проходящая в стенах психиатрических учреждений, не позволяет охватить нуждающихся и укрепляет стигматизацию.</a:t>
            </a:r>
          </a:p>
          <a:p>
            <a:pPr>
              <a:buFont typeface="Wingdings" panose="05000000000000000000" pitchFamily="2" charset="2"/>
              <a:buChar char="ü"/>
            </a:pPr>
            <a:r>
              <a:rPr lang="ru-RU" sz="4200" dirty="0">
                <a:latin typeface="+mn-lt"/>
              </a:rPr>
              <a:t>Недостаточность условий для психосоциальной реабилитации в амбулаторном звене (нет материально-технической оснащенности: например, в дневном стационаре ПКБ №3 им. Гиляровского 1 маленький кабинет групповой работы для всех психотерапевтов и медицинских психологов; нет большого экрана, ноутбука, интернета, колонок, исправной маркерной доски; отсутствие пространства для возможности работы большой группы; туалет для пациентов на улице). </a:t>
            </a:r>
            <a:endParaRPr lang="en-US" sz="4200" dirty="0">
              <a:solidFill>
                <a:srgbClr val="FF0000"/>
              </a:solidFill>
              <a:latin typeface="+mn-lt"/>
            </a:endParaRPr>
          </a:p>
          <a:p>
            <a:pPr>
              <a:buFont typeface="Wingdings" panose="05000000000000000000" pitchFamily="2" charset="2"/>
              <a:buChar char="ü"/>
            </a:pPr>
            <a:r>
              <a:rPr lang="ru-RU" sz="4200" dirty="0">
                <a:latin typeface="+mn-lt"/>
              </a:rPr>
              <a:t>Реабилитация при психических расстройствах – длительный процесс с коррекцией когнитивных функций, эмоциональной сферы и поведения (смена образа жизни), с профессиональной </a:t>
            </a:r>
            <a:r>
              <a:rPr lang="ru-RU" sz="4200" dirty="0" err="1">
                <a:latin typeface="+mn-lt"/>
              </a:rPr>
              <a:t>реинтегрцией</a:t>
            </a:r>
            <a:r>
              <a:rPr lang="ru-RU" sz="4200" dirty="0">
                <a:latin typeface="+mn-lt"/>
              </a:rPr>
              <a:t>, т.е. гармонизации всех сторон жизни пациента. Данной </a:t>
            </a:r>
            <a:r>
              <a:rPr lang="ru-RU" sz="4200" u="sng" dirty="0">
                <a:latin typeface="+mn-lt"/>
              </a:rPr>
              <a:t>системообразующей</a:t>
            </a:r>
            <a:r>
              <a:rPr lang="ru-RU" sz="4200" dirty="0">
                <a:latin typeface="+mn-lt"/>
              </a:rPr>
              <a:t> формы (комплексного подхода в рамках одной программы) реабилитации нет в психиатрии. Такая программа для более быстрого восстановления когнитивных процессов и уровня функционирования особенно необходима лицам трудоспособного возраста с сохранным интеллектом, с недавно возникшими психическими расстройствами. Что значимо в условиях резкого роста психических расстройств у трудоспособного населения (с 2020 года – пандемия и с 2022 года – СВО) -</a:t>
            </a:r>
            <a:r>
              <a:rPr lang="en-US" sz="4200" dirty="0">
                <a:latin typeface="+mn-lt"/>
              </a:rPr>
              <a:t>&gt;</a:t>
            </a:r>
            <a:r>
              <a:rPr lang="ru-RU" sz="4200" dirty="0">
                <a:latin typeface="+mn-lt"/>
              </a:rPr>
              <a:t> страдает экономика страны и качество жизни отдельных граждан.</a:t>
            </a:r>
            <a:r>
              <a:rPr lang="en-US" sz="4200" dirty="0">
                <a:latin typeface="+mn-lt"/>
              </a:rPr>
              <a:t> </a:t>
            </a:r>
            <a:endParaRPr lang="ru-RU" sz="4200" dirty="0">
              <a:latin typeface="+mn-lt"/>
            </a:endParaRPr>
          </a:p>
          <a:p>
            <a:pPr marL="685800" indent="-457200">
              <a:buFont typeface="Wingdings" panose="05000000000000000000" pitchFamily="2" charset="2"/>
              <a:buChar char="ü"/>
            </a:pPr>
            <a:r>
              <a:rPr lang="ru-RU" sz="4200" dirty="0">
                <a:latin typeface="+mn-lt"/>
              </a:rPr>
              <a:t>Без длительной реабилитации и длительного внебольничного сопровождения (доступности поддержки) растет число </a:t>
            </a:r>
            <a:r>
              <a:rPr lang="ru-RU" sz="4200" dirty="0" err="1">
                <a:latin typeface="+mn-lt"/>
              </a:rPr>
              <a:t>регоспитализаций</a:t>
            </a:r>
            <a:r>
              <a:rPr lang="ru-RU" sz="4200" dirty="0">
                <a:latin typeface="+mn-lt"/>
              </a:rPr>
              <a:t>.</a:t>
            </a:r>
          </a:p>
          <a:p>
            <a:pPr marL="685800" indent="-457200">
              <a:buFont typeface="Wingdings" panose="05000000000000000000" pitchFamily="2" charset="2"/>
              <a:buChar char="ü"/>
            </a:pPr>
            <a:r>
              <a:rPr lang="ru-RU" sz="4200" dirty="0">
                <a:latin typeface="+mn-lt"/>
              </a:rPr>
              <a:t>В государственной психиатрии перекос административных установок в пользу диагностики (из-за кадрового дефицита) и в ущерб реабилитации, что ведет к несистематичности в проведении реабилитационных мероприятий.</a:t>
            </a:r>
          </a:p>
          <a:p>
            <a:pPr marL="685800" indent="-457200">
              <a:buFont typeface="Wingdings" panose="05000000000000000000" pitchFamily="2" charset="2"/>
              <a:buChar char="ü"/>
            </a:pPr>
            <a:r>
              <a:rPr lang="ru-RU" sz="4200" dirty="0">
                <a:latin typeface="+mn-lt"/>
              </a:rPr>
              <a:t>Не используется межведомственное взаимодействие, его ресурсы. Изолированность психиатрической системы, «Психиатрия в собственном соку».</a:t>
            </a:r>
          </a:p>
          <a:p>
            <a:pPr marL="685800" indent="-457200">
              <a:buFont typeface="Wingdings" panose="05000000000000000000" pitchFamily="2" charset="2"/>
              <a:buChar char="ü"/>
            </a:pPr>
            <a:r>
              <a:rPr lang="ru-RU" sz="4200" dirty="0">
                <a:effectLst/>
                <a:latin typeface="+mn-lt"/>
                <a:ea typeface="Calibri" panose="020F0502020204030204" pitchFamily="34" charset="0"/>
                <a:cs typeface="Times New Roman" panose="02020603050405020304" pitchFamily="18" charset="0"/>
              </a:rPr>
              <a:t>Отделение пациентов от родственников при реабилитационных занятиях в тренингах мешает единому пониманию процесса реабилитации.</a:t>
            </a:r>
          </a:p>
          <a:p>
            <a:pPr marL="685800" indent="-457200">
              <a:buFont typeface="Wingdings" panose="05000000000000000000" pitchFamily="2" charset="2"/>
              <a:buChar char="ü"/>
            </a:pPr>
            <a:r>
              <a:rPr lang="ru-RU" sz="4200" dirty="0">
                <a:latin typeface="+mn-lt"/>
                <a:cs typeface="Times New Roman" panose="02020603050405020304" pitchFamily="18" charset="0"/>
              </a:rPr>
              <a:t>НКО ориентированы преимущественно на лиц с более тяжелым психическим статусом, практикуют платный вход и членские взносы, т.е. живут не только на гранты. Для лиц с сохранным интеллектом, лишившихся работы, впрочем как и для людей с инвалидностью такие условия неприемлемы.</a:t>
            </a:r>
          </a:p>
          <a:p>
            <a:pPr marL="685800" indent="-457200">
              <a:buFont typeface="Wingdings" panose="05000000000000000000" pitchFamily="2" charset="2"/>
              <a:buChar char="ü"/>
            </a:pPr>
            <a:r>
              <a:rPr lang="ru-RU" sz="4200" dirty="0">
                <a:latin typeface="+mn-lt"/>
                <a:cs typeface="Times New Roman" panose="02020603050405020304" pitchFamily="18" charset="0"/>
              </a:rPr>
              <a:t>Группы поддержки существовали до СВО (сейчас сотрудники привлечены к </a:t>
            </a:r>
            <a:r>
              <a:rPr lang="ru-RU" sz="4200" dirty="0" err="1">
                <a:latin typeface="+mn-lt"/>
                <a:cs typeface="Times New Roman" panose="02020603050405020304" pitchFamily="18" charset="0"/>
              </a:rPr>
              <a:t>патодиагностике</a:t>
            </a:r>
            <a:r>
              <a:rPr lang="ru-RU" sz="4200" dirty="0">
                <a:latin typeface="+mn-lt"/>
                <a:cs typeface="Times New Roman" panose="02020603050405020304" pitchFamily="18" charset="0"/>
              </a:rPr>
              <a:t>). Группы поддержки носили клубный характер (чаепитие, шахматы) без динамического образовательного контента. Отсутствуют какие-либо формы длительной поддержки для лиц с сохранным интеллектом.</a:t>
            </a:r>
          </a:p>
          <a:p>
            <a:pPr marL="685800" indent="-457200">
              <a:buFont typeface="Wingdings" panose="05000000000000000000" pitchFamily="2" charset="2"/>
              <a:buChar char="ü"/>
            </a:pPr>
            <a:r>
              <a:rPr lang="ru-RU" sz="4200" dirty="0">
                <a:latin typeface="+mn-lt"/>
                <a:cs typeface="Times New Roman" panose="02020603050405020304" pitchFamily="18" charset="0"/>
              </a:rPr>
              <a:t>Система лечебно-трудовых мастерских разрушена в 1990 гг. В ВАО Москвы функционирует только одна ЛПТМ, ориентированная на постепенное возвращение трудовых навыков. Возможности охвата пациентов данной ЛПТМ ограничены. ЛПТМ ориентирована преимущественно на более тяжелую категорию пациентов, имеющих инвалидность. Длительность трудовой реабилитации при ЛПТМ ограничена 3 месяцами.</a:t>
            </a:r>
          </a:p>
          <a:p>
            <a:pPr marL="685800" indent="-457200">
              <a:buFont typeface="Wingdings" panose="05000000000000000000" pitchFamily="2" charset="2"/>
              <a:buChar char="ü"/>
            </a:pPr>
            <a:r>
              <a:rPr lang="ru-RU" sz="4200" dirty="0">
                <a:latin typeface="+mn-lt"/>
                <a:cs typeface="Times New Roman" panose="02020603050405020304" pitchFamily="18" charset="0"/>
              </a:rPr>
              <a:t>Высокие расходы государства на регулярные госпитализации в круглосуточные и дневные стационары могли бы быть снижены за счет длительного внебольничного сопровождения (профилактики психических расстройств).</a:t>
            </a:r>
          </a:p>
          <a:p>
            <a:pPr marL="685800" indent="-457200">
              <a:buFont typeface="Wingdings" panose="05000000000000000000" pitchFamily="2" charset="2"/>
              <a:buChar char="ü"/>
            </a:pPr>
            <a:endParaRPr lang="ru-RU" sz="2800" dirty="0">
              <a:latin typeface="+mn-lt"/>
            </a:endParaRPr>
          </a:p>
          <a:p>
            <a:endParaRPr lang="ru-RU" dirty="0"/>
          </a:p>
        </p:txBody>
      </p:sp>
    </p:spTree>
    <p:extLst>
      <p:ext uri="{BB962C8B-B14F-4D97-AF65-F5344CB8AC3E}">
        <p14:creationId xmlns:p14="http://schemas.microsoft.com/office/powerpoint/2010/main" val="171527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336000" y="451782"/>
            <a:ext cx="10151400"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КОМАНДА ПРОЕКТА</a:t>
            </a:r>
            <a:endParaRPr sz="4800" b="1" cap="none" dirty="0">
              <a:solidFill>
                <a:srgbClr val="757070"/>
              </a:solidFill>
              <a:latin typeface="Arial"/>
              <a:ea typeface="Arial"/>
              <a:cs typeface="Arial"/>
              <a:sym typeface="Arial"/>
            </a:endParaRPr>
          </a:p>
        </p:txBody>
      </p:sp>
      <p:sp>
        <p:nvSpPr>
          <p:cNvPr id="246" name="Google Shape;246;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dirty="0">
              <a:solidFill>
                <a:srgbClr val="434343"/>
              </a:solidFill>
            </a:endParaRPr>
          </a:p>
        </p:txBody>
      </p:sp>
      <p:cxnSp>
        <p:nvCxnSpPr>
          <p:cNvPr id="250" name="Google Shape;250;p30"/>
          <p:cNvCxnSpPr/>
          <p:nvPr/>
        </p:nvCxnSpPr>
        <p:spPr>
          <a:xfrm rot="10800000" flipH="1">
            <a:off x="495798" y="1182017"/>
            <a:ext cx="11394731" cy="31309"/>
          </a:xfrm>
          <a:prstGeom prst="straightConnector1">
            <a:avLst/>
          </a:prstGeom>
          <a:noFill/>
          <a:ln w="9525" cap="flat" cmpd="sng">
            <a:solidFill>
              <a:srgbClr val="C55A11"/>
            </a:solidFill>
            <a:prstDash val="solid"/>
            <a:round/>
            <a:headEnd type="none" w="sm" len="sm"/>
            <a:tailEnd type="none" w="sm" len="sm"/>
          </a:ln>
        </p:spPr>
      </p:cxnSp>
      <p:sp>
        <p:nvSpPr>
          <p:cNvPr id="2" name="TextBox 1">
            <a:extLst>
              <a:ext uri="{FF2B5EF4-FFF2-40B4-BE49-F238E27FC236}">
                <a16:creationId xmlns:a16="http://schemas.microsoft.com/office/drawing/2014/main" id="{1B15D03F-D119-4F23-89B5-2DAE943769D5}"/>
              </a:ext>
            </a:extLst>
          </p:cNvPr>
          <p:cNvSpPr txBox="1"/>
          <p:nvPr/>
        </p:nvSpPr>
        <p:spPr>
          <a:xfrm>
            <a:off x="4313311" y="3456522"/>
            <a:ext cx="3435016" cy="1169551"/>
          </a:xfrm>
          <a:prstGeom prst="rect">
            <a:avLst/>
          </a:prstGeom>
          <a:noFill/>
        </p:spPr>
        <p:txBody>
          <a:bodyPr wrap="square" rtlCol="0">
            <a:spAutoFit/>
          </a:bodyPr>
          <a:lstStyle/>
          <a:p>
            <a:pPr algn="ctr"/>
            <a:r>
              <a:rPr lang="ru-RU" b="1" dirty="0"/>
              <a:t>Автор и руководитель проекта «Гармонизация жизни»: медицинский психолог ГБУЗ </a:t>
            </a:r>
          </a:p>
          <a:p>
            <a:pPr algn="ctr"/>
            <a:r>
              <a:rPr lang="ru-RU" b="1" dirty="0"/>
              <a:t>«ПКБ №4 </a:t>
            </a:r>
            <a:r>
              <a:rPr lang="ru-RU" b="1" dirty="0" err="1"/>
              <a:t>им.П.Б.Ганнушкина</a:t>
            </a:r>
            <a:r>
              <a:rPr lang="ru-RU" b="1" dirty="0"/>
              <a:t> ДЗМ» </a:t>
            </a:r>
          </a:p>
          <a:p>
            <a:pPr algn="ctr"/>
            <a:r>
              <a:rPr lang="ru-RU" b="1" dirty="0"/>
              <a:t>Ольга Геннадьевна Кузнецова</a:t>
            </a:r>
          </a:p>
        </p:txBody>
      </p:sp>
      <p:pic>
        <p:nvPicPr>
          <p:cNvPr id="4" name="Рисунок 3">
            <a:extLst>
              <a:ext uri="{FF2B5EF4-FFF2-40B4-BE49-F238E27FC236}">
                <a16:creationId xmlns:a16="http://schemas.microsoft.com/office/drawing/2014/main" id="{51F8A30B-1833-447D-80E7-4E199CD46EEB}"/>
              </a:ext>
            </a:extLst>
          </p:cNvPr>
          <p:cNvPicPr>
            <a:picLocks noChangeAspect="1"/>
          </p:cNvPicPr>
          <p:nvPr/>
        </p:nvPicPr>
        <p:blipFill>
          <a:blip r:embed="rId3"/>
          <a:stretch>
            <a:fillRect/>
          </a:stretch>
        </p:blipFill>
        <p:spPr>
          <a:xfrm>
            <a:off x="5273827" y="1468882"/>
            <a:ext cx="1648343" cy="1960118"/>
          </a:xfrm>
          <a:prstGeom prst="rect">
            <a:avLst/>
          </a:prstGeom>
        </p:spPr>
      </p:pic>
      <p:pic>
        <p:nvPicPr>
          <p:cNvPr id="6" name="Рисунок 5">
            <a:extLst>
              <a:ext uri="{FF2B5EF4-FFF2-40B4-BE49-F238E27FC236}">
                <a16:creationId xmlns:a16="http://schemas.microsoft.com/office/drawing/2014/main" id="{9634AC0A-D7E1-45EC-A46B-034FE7FD84D5}"/>
              </a:ext>
            </a:extLst>
          </p:cNvPr>
          <p:cNvPicPr>
            <a:picLocks noChangeAspect="1"/>
          </p:cNvPicPr>
          <p:nvPr/>
        </p:nvPicPr>
        <p:blipFill>
          <a:blip r:embed="rId4"/>
          <a:stretch>
            <a:fillRect/>
          </a:stretch>
        </p:blipFill>
        <p:spPr>
          <a:xfrm>
            <a:off x="529367" y="1335036"/>
            <a:ext cx="1521016" cy="2000027"/>
          </a:xfrm>
          <a:prstGeom prst="rect">
            <a:avLst/>
          </a:prstGeom>
        </p:spPr>
      </p:pic>
      <p:sp>
        <p:nvSpPr>
          <p:cNvPr id="10" name="TextBox 9">
            <a:extLst>
              <a:ext uri="{FF2B5EF4-FFF2-40B4-BE49-F238E27FC236}">
                <a16:creationId xmlns:a16="http://schemas.microsoft.com/office/drawing/2014/main" id="{64FB8EDF-2BD1-4770-B5B2-5F319764EB14}"/>
              </a:ext>
            </a:extLst>
          </p:cNvPr>
          <p:cNvSpPr txBox="1"/>
          <p:nvPr/>
        </p:nvSpPr>
        <p:spPr>
          <a:xfrm>
            <a:off x="2172211" y="1342005"/>
            <a:ext cx="2549199" cy="2031325"/>
          </a:xfrm>
          <a:prstGeom prst="rect">
            <a:avLst/>
          </a:prstGeom>
          <a:noFill/>
        </p:spPr>
        <p:txBody>
          <a:bodyPr wrap="square" rtlCol="0">
            <a:spAutoFit/>
          </a:bodyPr>
          <a:lstStyle/>
          <a:p>
            <a:pPr algn="ctr"/>
            <a:r>
              <a:rPr lang="ru-RU" b="1" dirty="0"/>
              <a:t>Соведущий: специалист по социальной работе ГБУЗ «ПКБ №4 </a:t>
            </a:r>
            <a:r>
              <a:rPr lang="ru-RU" b="1" dirty="0" err="1"/>
              <a:t>им.П.Б.Ганнушкина</a:t>
            </a:r>
            <a:r>
              <a:rPr lang="ru-RU" b="1" dirty="0"/>
              <a:t> ДЗМ» Дмитрий Васильевич Яичников </a:t>
            </a:r>
            <a:r>
              <a:rPr lang="ru-RU" dirty="0"/>
              <a:t>(на данный момент отправлен администрацией ПКБ №4 на другие работы)</a:t>
            </a:r>
          </a:p>
        </p:txBody>
      </p:sp>
      <p:pic>
        <p:nvPicPr>
          <p:cNvPr id="8" name="Рисунок 7">
            <a:extLst>
              <a:ext uri="{FF2B5EF4-FFF2-40B4-BE49-F238E27FC236}">
                <a16:creationId xmlns:a16="http://schemas.microsoft.com/office/drawing/2014/main" id="{7BCC04F3-2453-4F6A-BDE8-83AEF6320CEC}"/>
              </a:ext>
            </a:extLst>
          </p:cNvPr>
          <p:cNvPicPr>
            <a:picLocks noChangeAspect="1"/>
          </p:cNvPicPr>
          <p:nvPr/>
        </p:nvPicPr>
        <p:blipFill>
          <a:blip r:embed="rId5"/>
          <a:stretch>
            <a:fillRect/>
          </a:stretch>
        </p:blipFill>
        <p:spPr>
          <a:xfrm>
            <a:off x="556094" y="3629880"/>
            <a:ext cx="1494289" cy="1992385"/>
          </a:xfrm>
          <a:prstGeom prst="rect">
            <a:avLst/>
          </a:prstGeom>
        </p:spPr>
      </p:pic>
      <p:sp>
        <p:nvSpPr>
          <p:cNvPr id="13" name="TextBox 12">
            <a:extLst>
              <a:ext uri="{FF2B5EF4-FFF2-40B4-BE49-F238E27FC236}">
                <a16:creationId xmlns:a16="http://schemas.microsoft.com/office/drawing/2014/main" id="{EF22953C-BA1B-445B-97CE-FB4F1C5B63FC}"/>
              </a:ext>
            </a:extLst>
          </p:cNvPr>
          <p:cNvSpPr txBox="1"/>
          <p:nvPr/>
        </p:nvSpPr>
        <p:spPr>
          <a:xfrm>
            <a:off x="2008756" y="3668147"/>
            <a:ext cx="1733066" cy="1815882"/>
          </a:xfrm>
          <a:prstGeom prst="rect">
            <a:avLst/>
          </a:prstGeom>
          <a:noFill/>
        </p:spPr>
        <p:txBody>
          <a:bodyPr wrap="square" rtlCol="0">
            <a:spAutoFit/>
          </a:bodyPr>
          <a:lstStyle/>
          <a:p>
            <a:pPr algn="ctr"/>
            <a:r>
              <a:rPr lang="ru-RU" b="1" dirty="0"/>
              <a:t>Соведущая домоводства: социальный работник </a:t>
            </a:r>
          </a:p>
          <a:p>
            <a:pPr algn="ctr"/>
            <a:r>
              <a:rPr lang="ru-RU" b="1" dirty="0"/>
              <a:t>ПНД №5 </a:t>
            </a:r>
          </a:p>
          <a:p>
            <a:pPr algn="ctr"/>
            <a:r>
              <a:rPr lang="ru-RU" b="1" dirty="0"/>
              <a:t>Татьяна Ивановна Симонова</a:t>
            </a:r>
          </a:p>
        </p:txBody>
      </p:sp>
      <p:pic>
        <p:nvPicPr>
          <p:cNvPr id="14" name="Рисунок 13">
            <a:extLst>
              <a:ext uri="{FF2B5EF4-FFF2-40B4-BE49-F238E27FC236}">
                <a16:creationId xmlns:a16="http://schemas.microsoft.com/office/drawing/2014/main" id="{608AF4E6-9E0F-4835-8505-69E9B6243B2B}"/>
              </a:ext>
            </a:extLst>
          </p:cNvPr>
          <p:cNvPicPr>
            <a:picLocks noChangeAspect="1"/>
          </p:cNvPicPr>
          <p:nvPr/>
        </p:nvPicPr>
        <p:blipFill>
          <a:blip r:embed="rId6"/>
          <a:stretch>
            <a:fillRect/>
          </a:stretch>
        </p:blipFill>
        <p:spPr>
          <a:xfrm>
            <a:off x="3959862" y="4709265"/>
            <a:ext cx="1784724" cy="1926820"/>
          </a:xfrm>
          <a:prstGeom prst="rect">
            <a:avLst/>
          </a:prstGeom>
        </p:spPr>
      </p:pic>
      <p:sp>
        <p:nvSpPr>
          <p:cNvPr id="18" name="TextBox 17">
            <a:extLst>
              <a:ext uri="{FF2B5EF4-FFF2-40B4-BE49-F238E27FC236}">
                <a16:creationId xmlns:a16="http://schemas.microsoft.com/office/drawing/2014/main" id="{86BA0702-AFC6-48D9-8D33-A4D888365EA8}"/>
              </a:ext>
            </a:extLst>
          </p:cNvPr>
          <p:cNvSpPr txBox="1"/>
          <p:nvPr/>
        </p:nvSpPr>
        <p:spPr>
          <a:xfrm>
            <a:off x="504448" y="5636468"/>
            <a:ext cx="3405822" cy="1384995"/>
          </a:xfrm>
          <a:prstGeom prst="rect">
            <a:avLst/>
          </a:prstGeom>
          <a:noFill/>
        </p:spPr>
        <p:txBody>
          <a:bodyPr wrap="square" rtlCol="0">
            <a:spAutoFit/>
          </a:bodyPr>
          <a:lstStyle/>
          <a:p>
            <a:pPr algn="ctr"/>
            <a:r>
              <a:rPr lang="ru-RU" b="1" dirty="0"/>
              <a:t>Ответственный за сайт: участник проекта, кандидат физико-математических наук, </a:t>
            </a:r>
          </a:p>
          <a:p>
            <a:pPr algn="ctr"/>
            <a:r>
              <a:rPr lang="en-US" b="1" dirty="0"/>
              <a:t>IT</a:t>
            </a:r>
            <a:r>
              <a:rPr lang="ru-RU" b="1" dirty="0"/>
              <a:t>-специалист </a:t>
            </a:r>
          </a:p>
          <a:p>
            <a:pPr algn="ctr"/>
            <a:r>
              <a:rPr lang="ru-RU" b="1" dirty="0"/>
              <a:t>Арсений Георгиевич Сутырин</a:t>
            </a:r>
          </a:p>
          <a:p>
            <a:pPr algn="ctr"/>
            <a:endParaRPr lang="ru-RU" b="1" dirty="0"/>
          </a:p>
        </p:txBody>
      </p:sp>
      <p:pic>
        <p:nvPicPr>
          <p:cNvPr id="16" name="Рисунок 15">
            <a:extLst>
              <a:ext uri="{FF2B5EF4-FFF2-40B4-BE49-F238E27FC236}">
                <a16:creationId xmlns:a16="http://schemas.microsoft.com/office/drawing/2014/main" id="{AD2810A4-BC7D-42BE-9988-EDBD15261AA6}"/>
              </a:ext>
            </a:extLst>
          </p:cNvPr>
          <p:cNvPicPr>
            <a:picLocks noChangeAspect="1"/>
          </p:cNvPicPr>
          <p:nvPr/>
        </p:nvPicPr>
        <p:blipFill>
          <a:blip r:embed="rId7"/>
          <a:stretch>
            <a:fillRect/>
          </a:stretch>
        </p:blipFill>
        <p:spPr>
          <a:xfrm>
            <a:off x="10255242" y="1335036"/>
            <a:ext cx="1494560" cy="1992747"/>
          </a:xfrm>
          <a:prstGeom prst="rect">
            <a:avLst/>
          </a:prstGeom>
        </p:spPr>
      </p:pic>
      <p:sp>
        <p:nvSpPr>
          <p:cNvPr id="21" name="TextBox 20">
            <a:extLst>
              <a:ext uri="{FF2B5EF4-FFF2-40B4-BE49-F238E27FC236}">
                <a16:creationId xmlns:a16="http://schemas.microsoft.com/office/drawing/2014/main" id="{B1B712EA-ADEC-4FA3-87B6-E3ED5CAD1A1D}"/>
              </a:ext>
            </a:extLst>
          </p:cNvPr>
          <p:cNvSpPr txBox="1"/>
          <p:nvPr/>
        </p:nvSpPr>
        <p:spPr>
          <a:xfrm>
            <a:off x="7716868" y="1746633"/>
            <a:ext cx="2435574" cy="1169551"/>
          </a:xfrm>
          <a:prstGeom prst="rect">
            <a:avLst/>
          </a:prstGeom>
          <a:noFill/>
        </p:spPr>
        <p:txBody>
          <a:bodyPr wrap="square" rtlCol="0">
            <a:spAutoFit/>
          </a:bodyPr>
          <a:lstStyle/>
          <a:p>
            <a:pPr algn="ctr"/>
            <a:r>
              <a:rPr lang="ru-RU" b="1" dirty="0"/>
              <a:t>Помощник руководителя: </a:t>
            </a:r>
          </a:p>
          <a:p>
            <a:pPr algn="ctr"/>
            <a:r>
              <a:rPr lang="ru-RU" b="1" dirty="0"/>
              <a:t>админ проекта, музыкант и курьер </a:t>
            </a:r>
          </a:p>
          <a:p>
            <a:pPr algn="ctr"/>
            <a:r>
              <a:rPr lang="ru-RU" b="1" dirty="0"/>
              <a:t>Даниил Юрьевич Лукин</a:t>
            </a:r>
          </a:p>
        </p:txBody>
      </p:sp>
      <p:pic>
        <p:nvPicPr>
          <p:cNvPr id="19" name="Рисунок 18">
            <a:extLst>
              <a:ext uri="{FF2B5EF4-FFF2-40B4-BE49-F238E27FC236}">
                <a16:creationId xmlns:a16="http://schemas.microsoft.com/office/drawing/2014/main" id="{FA4A34D1-5854-49DC-AE7B-1B474A3D9AAD}"/>
              </a:ext>
            </a:extLst>
          </p:cNvPr>
          <p:cNvPicPr>
            <a:picLocks noChangeAspect="1"/>
          </p:cNvPicPr>
          <p:nvPr/>
        </p:nvPicPr>
        <p:blipFill>
          <a:blip r:embed="rId8"/>
          <a:stretch>
            <a:fillRect/>
          </a:stretch>
        </p:blipFill>
        <p:spPr>
          <a:xfrm>
            <a:off x="10234221" y="3579713"/>
            <a:ext cx="1494561" cy="1992749"/>
          </a:xfrm>
          <a:prstGeom prst="rect">
            <a:avLst/>
          </a:prstGeom>
        </p:spPr>
      </p:pic>
      <p:sp>
        <p:nvSpPr>
          <p:cNvPr id="24" name="TextBox 23">
            <a:extLst>
              <a:ext uri="{FF2B5EF4-FFF2-40B4-BE49-F238E27FC236}">
                <a16:creationId xmlns:a16="http://schemas.microsoft.com/office/drawing/2014/main" id="{ACCDC21D-DAE2-4A49-AADA-B7790436B91B}"/>
              </a:ext>
            </a:extLst>
          </p:cNvPr>
          <p:cNvSpPr txBox="1"/>
          <p:nvPr/>
        </p:nvSpPr>
        <p:spPr>
          <a:xfrm>
            <a:off x="8027773" y="3983803"/>
            <a:ext cx="2039572" cy="1384995"/>
          </a:xfrm>
          <a:prstGeom prst="rect">
            <a:avLst/>
          </a:prstGeom>
          <a:noFill/>
        </p:spPr>
        <p:txBody>
          <a:bodyPr wrap="square" rtlCol="0">
            <a:spAutoFit/>
          </a:bodyPr>
          <a:lstStyle/>
          <a:p>
            <a:pPr algn="ctr"/>
            <a:r>
              <a:rPr lang="ru-RU" b="1" dirty="0"/>
              <a:t>Член совета проекта: супруга участника проекта, журналист </a:t>
            </a:r>
          </a:p>
          <a:p>
            <a:pPr algn="ctr"/>
            <a:r>
              <a:rPr lang="ru-RU" b="1" dirty="0"/>
              <a:t>Виктория Олеговна Лукина</a:t>
            </a:r>
            <a:endParaRPr lang="ru-RU" dirty="0"/>
          </a:p>
        </p:txBody>
      </p:sp>
      <p:pic>
        <p:nvPicPr>
          <p:cNvPr id="22" name="Рисунок 21">
            <a:extLst>
              <a:ext uri="{FF2B5EF4-FFF2-40B4-BE49-F238E27FC236}">
                <a16:creationId xmlns:a16="http://schemas.microsoft.com/office/drawing/2014/main" id="{8F488303-6484-47DA-9205-23C9E4F91377}"/>
              </a:ext>
            </a:extLst>
          </p:cNvPr>
          <p:cNvPicPr>
            <a:picLocks noChangeAspect="1"/>
          </p:cNvPicPr>
          <p:nvPr/>
        </p:nvPicPr>
        <p:blipFill>
          <a:blip r:embed="rId9"/>
          <a:stretch>
            <a:fillRect/>
          </a:stretch>
        </p:blipFill>
        <p:spPr>
          <a:xfrm>
            <a:off x="6222308" y="4676301"/>
            <a:ext cx="1494560" cy="1992747"/>
          </a:xfrm>
          <a:prstGeom prst="rect">
            <a:avLst/>
          </a:prstGeom>
        </p:spPr>
      </p:pic>
      <p:sp>
        <p:nvSpPr>
          <p:cNvPr id="27" name="TextBox 26">
            <a:extLst>
              <a:ext uri="{FF2B5EF4-FFF2-40B4-BE49-F238E27FC236}">
                <a16:creationId xmlns:a16="http://schemas.microsoft.com/office/drawing/2014/main" id="{CA6A357A-AD7E-4761-8660-CCB398863D72}"/>
              </a:ext>
            </a:extLst>
          </p:cNvPr>
          <p:cNvSpPr txBox="1"/>
          <p:nvPr/>
        </p:nvSpPr>
        <p:spPr>
          <a:xfrm>
            <a:off x="7892583" y="5929402"/>
            <a:ext cx="2851617" cy="954107"/>
          </a:xfrm>
          <a:prstGeom prst="rect">
            <a:avLst/>
          </a:prstGeom>
          <a:noFill/>
        </p:spPr>
        <p:txBody>
          <a:bodyPr wrap="square" rtlCol="0">
            <a:spAutoFit/>
          </a:bodyPr>
          <a:lstStyle/>
          <a:p>
            <a:pPr algn="ctr"/>
            <a:r>
              <a:rPr lang="ru-RU" b="1" dirty="0"/>
              <a:t>Член совета проекта: мама участницы проекта, юрист </a:t>
            </a:r>
          </a:p>
          <a:p>
            <a:pPr algn="ctr"/>
            <a:r>
              <a:rPr lang="ru-RU" b="1" dirty="0"/>
              <a:t>Алла Юрьевна Федорова</a:t>
            </a:r>
          </a:p>
          <a:p>
            <a:pPr algn="ctr"/>
            <a:endParaRPr lang="ru-RU" b="1" dirty="0"/>
          </a:p>
        </p:txBody>
      </p:sp>
    </p:spTree>
    <p:extLst>
      <p:ext uri="{BB962C8B-B14F-4D97-AF65-F5344CB8AC3E}">
        <p14:creationId xmlns:p14="http://schemas.microsoft.com/office/powerpoint/2010/main" val="186562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336000" y="451782"/>
            <a:ext cx="10151415"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a:solidFill>
                  <a:srgbClr val="757070"/>
                </a:solidFill>
                <a:latin typeface="Arial"/>
                <a:ea typeface="Arial"/>
                <a:cs typeface="Arial"/>
                <a:sym typeface="Arial"/>
              </a:rPr>
              <a:t>ЗАПРОС НА ПОДДЕРЖКУ</a:t>
            </a:r>
            <a:endParaRPr sz="4800" b="1" cap="none">
              <a:solidFill>
                <a:srgbClr val="757070"/>
              </a:solidFill>
              <a:latin typeface="Arial"/>
              <a:ea typeface="Arial"/>
              <a:cs typeface="Arial"/>
              <a:sym typeface="Arial"/>
            </a:endParaRPr>
          </a:p>
        </p:txBody>
      </p:sp>
      <p:sp>
        <p:nvSpPr>
          <p:cNvPr id="256" name="Google Shape;256;p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dirty="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dirty="0">
              <a:solidFill>
                <a:srgbClr val="434343"/>
              </a:solidFill>
            </a:endParaRPr>
          </a:p>
        </p:txBody>
      </p:sp>
      <p:sp>
        <p:nvSpPr>
          <p:cNvPr id="257" name="Google Shape;257;p31"/>
          <p:cNvSpPr txBox="1"/>
          <p:nvPr/>
        </p:nvSpPr>
        <p:spPr>
          <a:xfrm>
            <a:off x="336000" y="1053325"/>
            <a:ext cx="10584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b="0" i="0" u="none" strike="noStrike" cap="none">
                <a:solidFill>
                  <a:srgbClr val="000000"/>
                </a:solidFill>
                <a:latin typeface="Arial"/>
                <a:ea typeface="Arial"/>
                <a:cs typeface="Arial"/>
                <a:sym typeface="Arial"/>
              </a:rPr>
              <a:t>Призыв к действию и/или краткая формулировка главного запроса на содействие и поддержку.</a:t>
            </a:r>
            <a:endParaRPr/>
          </a:p>
        </p:txBody>
      </p:sp>
      <p:sp>
        <p:nvSpPr>
          <p:cNvPr id="258" name="Google Shape;258;p31"/>
          <p:cNvSpPr txBox="1"/>
          <p:nvPr/>
        </p:nvSpPr>
        <p:spPr>
          <a:xfrm>
            <a:off x="570172" y="3726638"/>
            <a:ext cx="7612699" cy="267761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ru-RU" b="1" i="0" u="none" strike="noStrike" cap="none" dirty="0">
                <a:solidFill>
                  <a:srgbClr val="33A1D8"/>
                </a:solidFill>
                <a:latin typeface="Arial"/>
                <a:ea typeface="Arial"/>
                <a:cs typeface="Arial"/>
                <a:sym typeface="Arial"/>
              </a:rPr>
              <a:t>Контакты: </a:t>
            </a:r>
            <a:r>
              <a:rPr lang="ru-RU" b="0" i="0" u="none" strike="noStrike" cap="none" dirty="0">
                <a:solidFill>
                  <a:srgbClr val="000000"/>
                </a:solidFill>
                <a:latin typeface="Arial"/>
                <a:ea typeface="Arial"/>
                <a:cs typeface="Arial"/>
                <a:sym typeface="Arial"/>
              </a:rPr>
              <a:t>к кому и куда обращаться с предложениями поддержки и сотрудничества:</a:t>
            </a:r>
          </a:p>
          <a:p>
            <a:r>
              <a:rPr lang="ru-RU" sz="1400" b="1" dirty="0">
                <a:solidFill>
                  <a:srgbClr val="434343"/>
                </a:solidFill>
              </a:rPr>
              <a:t>Проект «Пространство гармонизации жизни»</a:t>
            </a:r>
            <a:r>
              <a:rPr lang="ru-RU" sz="1400" dirty="0">
                <a:solidFill>
                  <a:srgbClr val="434343"/>
                </a:solidFill>
              </a:rPr>
              <a:t> </a:t>
            </a:r>
          </a:p>
          <a:p>
            <a:r>
              <a:rPr lang="ru-RU" sz="1400" dirty="0">
                <a:solidFill>
                  <a:srgbClr val="434343"/>
                </a:solidFill>
              </a:rPr>
              <a:t>(Проект «Гармонизация жизни» – прототип, создан в 2018 году)</a:t>
            </a:r>
          </a:p>
          <a:p>
            <a:r>
              <a:rPr lang="ru-RU" sz="1400" b="1" dirty="0">
                <a:solidFill>
                  <a:srgbClr val="434343"/>
                </a:solidFill>
              </a:rPr>
              <a:t>Автор и руководитель </a:t>
            </a:r>
            <a:r>
              <a:rPr lang="ru-RU" sz="1400" dirty="0">
                <a:solidFill>
                  <a:srgbClr val="434343"/>
                </a:solidFill>
              </a:rPr>
              <a:t>- Кузнецова Ольга Геннадьевна</a:t>
            </a:r>
          </a:p>
          <a:p>
            <a:pPr marL="0" marR="0" lvl="0" indent="0" rtl="0">
              <a:lnSpc>
                <a:spcPct val="100000"/>
              </a:lnSpc>
              <a:spcBef>
                <a:spcPts val="0"/>
              </a:spcBef>
              <a:spcAft>
                <a:spcPts val="0"/>
              </a:spcAft>
              <a:buNone/>
            </a:pPr>
            <a:r>
              <a:rPr lang="ru-RU" b="1" dirty="0"/>
              <a:t>Сайт</a:t>
            </a:r>
            <a:r>
              <a:rPr lang="ru-RU" dirty="0"/>
              <a:t>: </a:t>
            </a:r>
            <a:r>
              <a:rPr lang="en-US" b="0" i="0" u="none" strike="noStrike" cap="none" dirty="0">
                <a:solidFill>
                  <a:srgbClr val="000000"/>
                </a:solidFill>
                <a:latin typeface="Arial"/>
                <a:ea typeface="Arial"/>
                <a:cs typeface="Arial"/>
                <a:sym typeface="Arial"/>
                <a:hlinkClick r:id="rId3"/>
              </a:rPr>
              <a:t>http://www.olga-kuznetsova-trud.ru/</a:t>
            </a:r>
            <a:endParaRPr lang="ru-RU" dirty="0"/>
          </a:p>
          <a:p>
            <a:pPr marL="0" marR="0" lvl="0" indent="0" rtl="0">
              <a:lnSpc>
                <a:spcPct val="100000"/>
              </a:lnSpc>
              <a:spcBef>
                <a:spcPts val="0"/>
              </a:spcBef>
              <a:spcAft>
                <a:spcPts val="0"/>
              </a:spcAft>
              <a:buNone/>
            </a:pPr>
            <a:r>
              <a:rPr lang="en-US" b="1" i="0" u="none" strike="noStrike" cap="none" dirty="0">
                <a:solidFill>
                  <a:srgbClr val="000000"/>
                </a:solidFill>
                <a:latin typeface="Arial"/>
                <a:ea typeface="Arial"/>
                <a:cs typeface="Arial"/>
                <a:sym typeface="Arial"/>
              </a:rPr>
              <a:t>E</a:t>
            </a:r>
            <a:r>
              <a:rPr lang="ru-RU" b="1" i="0" u="none" strike="noStrike" cap="none" dirty="0" err="1">
                <a:solidFill>
                  <a:srgbClr val="000000"/>
                </a:solidFill>
                <a:latin typeface="Arial"/>
                <a:ea typeface="Arial"/>
                <a:cs typeface="Arial"/>
                <a:sym typeface="Arial"/>
              </a:rPr>
              <a:t>mail</a:t>
            </a:r>
            <a:r>
              <a:rPr lang="ru-RU" b="0" i="0" u="none" strike="noStrike" cap="none" dirty="0">
                <a:solidFill>
                  <a:srgbClr val="000000"/>
                </a:solidFill>
                <a:latin typeface="Arial"/>
                <a:ea typeface="Arial"/>
                <a:cs typeface="Arial"/>
                <a:sym typeface="Arial"/>
              </a:rPr>
              <a:t>: </a:t>
            </a:r>
            <a:r>
              <a:rPr lang="en-US" b="0" i="0" u="none" strike="noStrike" cap="none" dirty="0">
                <a:solidFill>
                  <a:srgbClr val="000000"/>
                </a:solidFill>
                <a:latin typeface="Arial"/>
                <a:ea typeface="Arial"/>
                <a:cs typeface="Arial"/>
                <a:sym typeface="Arial"/>
                <a:hlinkClick r:id="rId4"/>
              </a:rPr>
              <a:t>kog2004olga@mail.ru</a:t>
            </a:r>
            <a:r>
              <a:rPr lang="en-US" b="0" i="0" u="none" strike="noStrike" cap="none" dirty="0">
                <a:solidFill>
                  <a:srgbClr val="000000"/>
                </a:solidFill>
                <a:latin typeface="Arial"/>
                <a:ea typeface="Arial"/>
                <a:cs typeface="Arial"/>
                <a:sym typeface="Arial"/>
              </a:rPr>
              <a:t> /  </a:t>
            </a:r>
            <a:r>
              <a:rPr lang="en-US" b="0" i="0" u="none" strike="noStrike" cap="none" dirty="0">
                <a:solidFill>
                  <a:srgbClr val="000000"/>
                </a:solidFill>
                <a:latin typeface="Arial"/>
                <a:ea typeface="Arial"/>
                <a:cs typeface="Arial"/>
                <a:sym typeface="Arial"/>
                <a:hlinkClick r:id="rId5"/>
              </a:rPr>
              <a:t>olga.kuznetsova.trud@yandex.ru</a:t>
            </a:r>
            <a:endParaRPr lang="en-US"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ru-RU" b="1" i="0" u="none" strike="noStrike" cap="none" dirty="0">
                <a:solidFill>
                  <a:srgbClr val="000000"/>
                </a:solidFill>
                <a:latin typeface="Arial"/>
                <a:ea typeface="Arial"/>
                <a:cs typeface="Arial"/>
                <a:sym typeface="Arial"/>
              </a:rPr>
              <a:t>Телефон</a:t>
            </a:r>
            <a:r>
              <a:rPr lang="ru-RU" b="0" i="0" u="none" strike="noStrike" cap="none" dirty="0">
                <a:solidFill>
                  <a:srgbClr val="000000"/>
                </a:solidFill>
                <a:latin typeface="Arial"/>
                <a:ea typeface="Arial"/>
                <a:cs typeface="Arial"/>
                <a:sym typeface="Arial"/>
              </a:rPr>
              <a:t>: +7.903.709.39.83 </a:t>
            </a:r>
          </a:p>
          <a:p>
            <a:pPr marL="0" marR="0" lvl="0" indent="0" rtl="0">
              <a:lnSpc>
                <a:spcPct val="100000"/>
              </a:lnSpc>
              <a:spcBef>
                <a:spcPts val="0"/>
              </a:spcBef>
              <a:spcAft>
                <a:spcPts val="0"/>
              </a:spcAft>
              <a:buNone/>
            </a:pPr>
            <a:r>
              <a:rPr lang="ru-RU" b="1" dirty="0"/>
              <a:t>Блог</a:t>
            </a:r>
            <a:r>
              <a:rPr lang="ru-RU" dirty="0"/>
              <a:t>: </a:t>
            </a:r>
            <a:r>
              <a:rPr lang="en-US" dirty="0">
                <a:hlinkClick r:id="rId6"/>
              </a:rPr>
              <a:t>https://1001.ru/authors/151</a:t>
            </a:r>
            <a:endParaRPr lang="ru-RU" dirty="0"/>
          </a:p>
          <a:p>
            <a:pPr marL="0" marR="0" lvl="0" indent="0" rtl="0">
              <a:lnSpc>
                <a:spcPct val="100000"/>
              </a:lnSpc>
              <a:spcBef>
                <a:spcPts val="0"/>
              </a:spcBef>
              <a:spcAft>
                <a:spcPts val="0"/>
              </a:spcAft>
              <a:buNone/>
            </a:pPr>
            <a:r>
              <a:rPr lang="ru-RU" b="1" dirty="0"/>
              <a:t>С</a:t>
            </a:r>
            <a:r>
              <a:rPr lang="ru-RU" b="1" i="0" u="none" strike="noStrike" cap="none" dirty="0">
                <a:solidFill>
                  <a:srgbClr val="000000"/>
                </a:solidFill>
                <a:latin typeface="Arial"/>
                <a:ea typeface="Arial"/>
                <a:cs typeface="Arial"/>
                <a:sym typeface="Arial"/>
              </a:rPr>
              <a:t>оциальные сети</a:t>
            </a:r>
            <a:r>
              <a:rPr lang="ru-RU" b="0" i="0" u="none" strike="noStrike" cap="none" dirty="0">
                <a:solidFill>
                  <a:srgbClr val="000000"/>
                </a:solidFill>
                <a:latin typeface="Arial"/>
                <a:ea typeface="Arial"/>
                <a:cs typeface="Arial"/>
                <a:sym typeface="Arial"/>
              </a:rPr>
              <a:t>:</a:t>
            </a:r>
          </a:p>
          <a:p>
            <a:pPr marL="0" marR="0" lvl="0" indent="0" rtl="0">
              <a:lnSpc>
                <a:spcPct val="100000"/>
              </a:lnSpc>
              <a:spcBef>
                <a:spcPts val="0"/>
              </a:spcBef>
              <a:spcAft>
                <a:spcPts val="0"/>
              </a:spcAft>
              <a:buNone/>
            </a:pPr>
            <a:r>
              <a:rPr lang="en-US" dirty="0"/>
              <a:t>VK: </a:t>
            </a:r>
            <a:r>
              <a:rPr lang="en-US" dirty="0">
                <a:hlinkClick r:id="rId7"/>
              </a:rPr>
              <a:t>https://vk.com/id11600999</a:t>
            </a:r>
            <a:endParaRPr lang="en-US" dirty="0"/>
          </a:p>
          <a:p>
            <a:pPr marL="0" marR="0" lvl="0" indent="0" rtl="0">
              <a:lnSpc>
                <a:spcPct val="100000"/>
              </a:lnSpc>
              <a:spcBef>
                <a:spcPts val="0"/>
              </a:spcBef>
              <a:spcAft>
                <a:spcPts val="0"/>
              </a:spcAft>
              <a:buNone/>
            </a:pPr>
            <a:r>
              <a:rPr lang="en-US" dirty="0"/>
              <a:t>Facebook: </a:t>
            </a:r>
            <a:r>
              <a:rPr lang="en-US" dirty="0">
                <a:hlinkClick r:id="rId8"/>
              </a:rPr>
              <a:t>https://www.facebook.com/olga.kuznetcova.7</a:t>
            </a:r>
            <a:endParaRPr lang="en-US" dirty="0"/>
          </a:p>
          <a:p>
            <a:pPr marL="0" marR="0" lvl="0" indent="0" rtl="0">
              <a:lnSpc>
                <a:spcPct val="100000"/>
              </a:lnSpc>
              <a:spcBef>
                <a:spcPts val="0"/>
              </a:spcBef>
              <a:spcAft>
                <a:spcPts val="0"/>
              </a:spcAft>
              <a:buNone/>
            </a:pPr>
            <a:r>
              <a:rPr lang="en-US" dirty="0"/>
              <a:t>Instagram: @kog2004</a:t>
            </a:r>
            <a:endParaRPr dirty="0"/>
          </a:p>
        </p:txBody>
      </p:sp>
      <p:cxnSp>
        <p:nvCxnSpPr>
          <p:cNvPr id="261" name="Google Shape;261;p31"/>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sp>
        <p:nvSpPr>
          <p:cNvPr id="2" name="TextBox 1">
            <a:extLst>
              <a:ext uri="{FF2B5EF4-FFF2-40B4-BE49-F238E27FC236}">
                <a16:creationId xmlns:a16="http://schemas.microsoft.com/office/drawing/2014/main" id="{F46BCED0-5CD7-4C92-AF27-28656E4E43E2}"/>
              </a:ext>
            </a:extLst>
          </p:cNvPr>
          <p:cNvSpPr txBox="1"/>
          <p:nvPr/>
        </p:nvSpPr>
        <p:spPr>
          <a:xfrm>
            <a:off x="495798" y="1513397"/>
            <a:ext cx="11547519" cy="1815882"/>
          </a:xfrm>
          <a:prstGeom prst="rect">
            <a:avLst/>
          </a:prstGeom>
          <a:noFill/>
        </p:spPr>
        <p:txBody>
          <a:bodyPr wrap="square" rtlCol="0">
            <a:spAutoFit/>
          </a:bodyPr>
          <a:lstStyle/>
          <a:p>
            <a:r>
              <a:rPr lang="ru-RU" b="1" dirty="0"/>
              <a:t>Нужна помощь</a:t>
            </a:r>
            <a:r>
              <a:rPr lang="ru-RU" dirty="0"/>
              <a:t>: </a:t>
            </a:r>
          </a:p>
          <a:p>
            <a:pPr marL="342900" indent="-342900">
              <a:buAutoNum type="arabicParenR"/>
            </a:pPr>
            <a:r>
              <a:rPr lang="ru-RU" dirty="0"/>
              <a:t>Доработать вариант проекта для государства.</a:t>
            </a:r>
          </a:p>
          <a:p>
            <a:pPr marL="342900" indent="-342900">
              <a:buAutoNum type="arabicParenR"/>
            </a:pPr>
            <a:r>
              <a:rPr lang="ru-RU" dirty="0"/>
              <a:t>Создать крупный пилотный проект на 3 года, обеспечить финансирование.</a:t>
            </a:r>
          </a:p>
          <a:p>
            <a:pPr marL="342900" indent="-342900">
              <a:buAutoNum type="arabicParenR"/>
            </a:pPr>
            <a:r>
              <a:rPr lang="ru-RU" dirty="0"/>
              <a:t>Определиться с юридическим статусом (подведомственностью: на базе какого юридического лица провести крупный пилот).</a:t>
            </a:r>
          </a:p>
          <a:p>
            <a:r>
              <a:rPr lang="ru-RU" dirty="0"/>
              <a:t>4) Подбор команды (на основе разработанной системы ценностей, распределение ролей).</a:t>
            </a:r>
          </a:p>
          <a:p>
            <a:r>
              <a:rPr lang="ru-RU" dirty="0"/>
              <a:t>5) Информационная поддержка.</a:t>
            </a:r>
          </a:p>
          <a:p>
            <a:r>
              <a:rPr lang="ru-RU" dirty="0"/>
              <a:t>6) Помощь в организации притока заинтересованных лиц.</a:t>
            </a:r>
          </a:p>
          <a:p>
            <a:r>
              <a:rPr lang="ru-RU" dirty="0"/>
              <a:t>7) Сделать «Пространство гармонизации жизни» учебной базой для специалистов для возможности масштабирования проекта.</a:t>
            </a:r>
          </a:p>
        </p:txBody>
      </p:sp>
      <p:pic>
        <p:nvPicPr>
          <p:cNvPr id="8" name="Рисунок 7">
            <a:extLst>
              <a:ext uri="{FF2B5EF4-FFF2-40B4-BE49-F238E27FC236}">
                <a16:creationId xmlns:a16="http://schemas.microsoft.com/office/drawing/2014/main" id="{18F615B2-8712-496B-A2E2-6EFE67649F3D}"/>
              </a:ext>
            </a:extLst>
          </p:cNvPr>
          <p:cNvPicPr>
            <a:picLocks noChangeAspect="1"/>
          </p:cNvPicPr>
          <p:nvPr/>
        </p:nvPicPr>
        <p:blipFill>
          <a:blip r:embed="rId9"/>
          <a:stretch>
            <a:fillRect/>
          </a:stretch>
        </p:blipFill>
        <p:spPr>
          <a:xfrm>
            <a:off x="8396856" y="3919998"/>
            <a:ext cx="3405100" cy="22638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7">
            <a:extLst>
              <a:ext uri="{FF2B5EF4-FFF2-40B4-BE49-F238E27FC236}">
                <a16:creationId xmlns:a16="http://schemas.microsoft.com/office/drawing/2014/main" id="{87037F31-7F50-4C5F-94A4-7F25D216B6C1}"/>
              </a:ext>
            </a:extLst>
          </p:cNvPr>
          <p:cNvGraphicFramePr>
            <a:graphicFrameLocks noGrp="1"/>
          </p:cNvGraphicFramePr>
          <p:nvPr>
            <p:extLst>
              <p:ext uri="{D42A27DB-BD31-4B8C-83A1-F6EECF244321}">
                <p14:modId xmlns:p14="http://schemas.microsoft.com/office/powerpoint/2010/main" val="2069721172"/>
              </p:ext>
            </p:extLst>
          </p:nvPr>
        </p:nvGraphicFramePr>
        <p:xfrm>
          <a:off x="324678" y="56544"/>
          <a:ext cx="11542644" cy="6776720"/>
        </p:xfrm>
        <a:graphic>
          <a:graphicData uri="http://schemas.openxmlformats.org/drawingml/2006/table">
            <a:tbl>
              <a:tblPr firstRow="1" bandRow="1">
                <a:tableStyleId>{6C8EC39F-B435-43F6-B9C0-EC8922676487}</a:tableStyleId>
              </a:tblPr>
              <a:tblGrid>
                <a:gridCol w="6062870">
                  <a:extLst>
                    <a:ext uri="{9D8B030D-6E8A-4147-A177-3AD203B41FA5}">
                      <a16:colId xmlns:a16="http://schemas.microsoft.com/office/drawing/2014/main" val="3132721748"/>
                    </a:ext>
                  </a:extLst>
                </a:gridCol>
                <a:gridCol w="5479774">
                  <a:extLst>
                    <a:ext uri="{9D8B030D-6E8A-4147-A177-3AD203B41FA5}">
                      <a16:colId xmlns:a16="http://schemas.microsoft.com/office/drawing/2014/main" val="243540634"/>
                    </a:ext>
                  </a:extLst>
                </a:gridCol>
              </a:tblGrid>
              <a:tr h="3732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dirty="0"/>
                        <a:t>С</a:t>
                      </a:r>
                      <a:r>
                        <a:rPr lang="ru-RU" sz="1400" b="1" dirty="0"/>
                        <a:t>уществующая система психосоциальной реабилитации в психиатрии:</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400" b="1" dirty="0"/>
                        <a:t>Предлагаемое решение (проект «Гармонизация жизни») - новая система психосоциальной реабилитации:</a:t>
                      </a:r>
                      <a:endParaRPr lang="ru-RU" dirty="0"/>
                    </a:p>
                  </a:txBody>
                  <a:tcPr/>
                </a:tc>
                <a:extLst>
                  <a:ext uri="{0D108BD9-81ED-4DB2-BD59-A6C34878D82A}">
                    <a16:rowId xmlns:a16="http://schemas.microsoft.com/office/drawing/2014/main" val="140411009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Краткосрочные (до 10 занятий)  тренинги (не менее 95 %, не считая проекта «Гармонизация жизни»). Отсутствие системы длительного внебольничного психосоциального сопровождения (группы поддержки без динамического содержания). В условиях СВО группы поддержки закрыты, специалисты на </a:t>
                      </a:r>
                      <a:r>
                        <a:rPr lang="ru-RU" sz="900" dirty="0" err="1"/>
                        <a:t>патодиагностике</a:t>
                      </a:r>
                      <a:r>
                        <a:rPr lang="ru-RU" sz="900"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Длительное непрерывное внебольничное сопровождение (с динамическим содержанием)</a:t>
                      </a:r>
                    </a:p>
                    <a:p>
                      <a:endParaRPr lang="ru-RU" sz="900" dirty="0"/>
                    </a:p>
                  </a:txBody>
                  <a:tcPr/>
                </a:tc>
                <a:extLst>
                  <a:ext uri="{0D108BD9-81ED-4DB2-BD59-A6C34878D82A}">
                    <a16:rowId xmlns:a16="http://schemas.microsoft.com/office/drawing/2014/main" val="101490893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Однообразные тренинги (</a:t>
                      </a:r>
                      <a:r>
                        <a:rPr lang="ru-RU" sz="900" dirty="0" err="1"/>
                        <a:t>Психообразование</a:t>
                      </a:r>
                      <a:r>
                        <a:rPr lang="ru-RU" sz="900" dirty="0"/>
                        <a:t>, </a:t>
                      </a:r>
                      <a:r>
                        <a:rPr lang="ru-RU" sz="900" dirty="0" err="1"/>
                        <a:t>Метакогнитивный</a:t>
                      </a:r>
                      <a:r>
                        <a:rPr lang="ru-RU" sz="900" dirty="0"/>
                        <a:t> </a:t>
                      </a:r>
                      <a:r>
                        <a:rPr lang="ru-RU" sz="900" dirty="0" err="1"/>
                        <a:t>треннг</a:t>
                      </a:r>
                      <a:r>
                        <a:rPr lang="ru-RU" sz="900" dirty="0"/>
                        <a:t>, Тренинг навыков релаксации, ТКСН (тренинг когнитивных и социальных навыков), Тренинг бытовых навыков, Арт-тренинг, Мотивационный тренинг): содержание каждого тренинга инвариантно. Отрабатываются последовательно за 3 месяца. Проводятся только на базе дневных стационаров, т.к. только там есть кабинеты. Нет комплексного подхода в рамках одной программы.</a:t>
                      </a:r>
                    </a:p>
                  </a:txBody>
                  <a:tcPr/>
                </a:tc>
                <a:tc>
                  <a:txBody>
                    <a:bodyPr/>
                    <a:lstStyle/>
                    <a:p>
                      <a:r>
                        <a:rPr lang="ru-RU" sz="900" dirty="0"/>
                        <a:t>Разнообразные (неповторяющиеся) занятия, основанные на принципе гармонизации жизни (комплексный подход)</a:t>
                      </a:r>
                    </a:p>
                  </a:txBody>
                  <a:tcPr/>
                </a:tc>
                <a:extLst>
                  <a:ext uri="{0D108BD9-81ED-4DB2-BD59-A6C34878D82A}">
                    <a16:rowId xmlns:a16="http://schemas.microsoft.com/office/drawing/2014/main" val="4203589588"/>
                  </a:ext>
                </a:extLst>
              </a:tr>
              <a:tr h="370840">
                <a:tc>
                  <a:txBody>
                    <a:bodyPr/>
                    <a:lstStyle/>
                    <a:p>
                      <a:r>
                        <a:rPr lang="ru-RU" sz="900" dirty="0"/>
                        <a:t>Эпизодическое привлечение пациентов к проведению занятий, без корригирующей роли специалиста. Не используется реабилитационный потенциал пациентов.</a:t>
                      </a:r>
                    </a:p>
                  </a:txBody>
                  <a:tcPr/>
                </a:tc>
                <a:tc>
                  <a:txBody>
                    <a:bodyPr/>
                    <a:lstStyle/>
                    <a:p>
                      <a:r>
                        <a:rPr lang="ru-RU" sz="900" dirty="0"/>
                        <a:t>Система наставничества и система лидерства на регулярной основе, с активной корригирующей ролью специалиста</a:t>
                      </a:r>
                    </a:p>
                  </a:txBody>
                  <a:tcPr/>
                </a:tc>
                <a:extLst>
                  <a:ext uri="{0D108BD9-81ED-4DB2-BD59-A6C34878D82A}">
                    <a16:rowId xmlns:a16="http://schemas.microsoft.com/office/drawing/2014/main" val="3942691845"/>
                  </a:ext>
                </a:extLst>
              </a:tr>
              <a:tr h="370840">
                <a:tc>
                  <a:txBody>
                    <a:bodyPr/>
                    <a:lstStyle/>
                    <a:p>
                      <a:r>
                        <a:rPr lang="ru-RU" sz="900" dirty="0"/>
                        <a:t>Отсутствие регулярного, динамического, сменяющегося образовательного компонента в занятиях и проводятся сотрудниками психиатрической системы. Слабый или отсутствующий воспитательный компонент.</a:t>
                      </a:r>
                    </a:p>
                  </a:txBody>
                  <a:tcPr/>
                </a:tc>
                <a:tc>
                  <a:txBody>
                    <a:bodyPr/>
                    <a:lstStyle/>
                    <a:p>
                      <a:r>
                        <a:rPr lang="ru-RU" sz="900" dirty="0"/>
                        <a:t>Образование и воспитание как методы реабилитации: участники проекта становятся преподавателями-наставниками и ведут занятия под руководством коррекционного преподавателя-психолога (университетская система подготовки и проведения занятий)</a:t>
                      </a:r>
                    </a:p>
                  </a:txBody>
                  <a:tcPr/>
                </a:tc>
                <a:extLst>
                  <a:ext uri="{0D108BD9-81ED-4DB2-BD59-A6C34878D82A}">
                    <a16:rowId xmlns:a16="http://schemas.microsoft.com/office/drawing/2014/main" val="2127443117"/>
                  </a:ext>
                </a:extLst>
              </a:tr>
              <a:tr h="370840">
                <a:tc>
                  <a:txBody>
                    <a:bodyPr/>
                    <a:lstStyle/>
                    <a:p>
                      <a:r>
                        <a:rPr lang="ru-RU" sz="900" dirty="0">
                          <a:solidFill>
                            <a:schemeClr val="tx1"/>
                          </a:solidFill>
                        </a:rPr>
                        <a:t>Занятия для пациентов и родственников пациентов – это разные занятия</a:t>
                      </a:r>
                    </a:p>
                  </a:txBody>
                  <a:tcPr/>
                </a:tc>
                <a:tc>
                  <a:txBody>
                    <a:bodyPr/>
                    <a:lstStyle/>
                    <a:p>
                      <a:r>
                        <a:rPr lang="ru-RU" sz="900" dirty="0"/>
                        <a:t>Открытость проекта для всех: пациенты и члены семьи и ближайшего социального окружения посещают проект вместе для единого понимания реабилитации и сплочения</a:t>
                      </a:r>
                    </a:p>
                  </a:txBody>
                  <a:tcPr/>
                </a:tc>
                <a:extLst>
                  <a:ext uri="{0D108BD9-81ED-4DB2-BD59-A6C34878D82A}">
                    <a16:rowId xmlns:a16="http://schemas.microsoft.com/office/drawing/2014/main" val="129433633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solidFill>
                            <a:schemeClr val="tx1"/>
                          </a:solidFill>
                        </a:rPr>
                        <a:t>В ПНД оседают пациенты с более выраженными нарушениями, для лиц с сохранным интеллектом нет интересных, развивающих и длительных программ</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Ориентация на участников с сохранным интеллектом</a:t>
                      </a:r>
                    </a:p>
                    <a:p>
                      <a:endParaRPr lang="ru-RU" sz="900" dirty="0"/>
                    </a:p>
                  </a:txBody>
                  <a:tcPr/>
                </a:tc>
                <a:extLst>
                  <a:ext uri="{0D108BD9-81ED-4DB2-BD59-A6C34878D82A}">
                    <a16:rowId xmlns:a16="http://schemas.microsoft.com/office/drawing/2014/main" val="3086771596"/>
                  </a:ext>
                </a:extLst>
              </a:tr>
              <a:tr h="370840">
                <a:tc>
                  <a:txBody>
                    <a:bodyPr/>
                    <a:lstStyle/>
                    <a:p>
                      <a:r>
                        <a:rPr lang="ru-RU" sz="900" dirty="0"/>
                        <a:t>Проведение занятий на регулярной основе только в рамках психиатрической сети. Периодические психопрофилактические лекции или </a:t>
                      </a:r>
                      <a:r>
                        <a:rPr lang="ru-RU" sz="900" dirty="0" err="1"/>
                        <a:t>Псифесты</a:t>
                      </a:r>
                      <a:r>
                        <a:rPr lang="ru-RU" sz="900" dirty="0"/>
                        <a:t> вне психиатрических стен (нерегулярно).</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Проведение занятий вне больничных стен на регулярной основе</a:t>
                      </a:r>
                    </a:p>
                    <a:p>
                      <a:endParaRPr lang="ru-RU" sz="900" dirty="0"/>
                    </a:p>
                  </a:txBody>
                  <a:tcPr/>
                </a:tc>
                <a:extLst>
                  <a:ext uri="{0D108BD9-81ED-4DB2-BD59-A6C34878D82A}">
                    <a16:rowId xmlns:a16="http://schemas.microsoft.com/office/drawing/2014/main" val="2348566249"/>
                  </a:ext>
                </a:extLst>
              </a:tr>
              <a:tr h="370840">
                <a:tc>
                  <a:txBody>
                    <a:bodyPr/>
                    <a:lstStyle/>
                    <a:p>
                      <a:r>
                        <a:rPr lang="ru-RU" sz="900" dirty="0">
                          <a:solidFill>
                            <a:schemeClr val="tx1"/>
                          </a:solidFill>
                        </a:rPr>
                        <a:t>Нет привлечения внешних специалистов-профессионалов</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Привлечение внешних специалистов (волонтеров)</a:t>
                      </a:r>
                    </a:p>
                  </a:txBody>
                  <a:tcPr/>
                </a:tc>
                <a:extLst>
                  <a:ext uri="{0D108BD9-81ED-4DB2-BD59-A6C34878D82A}">
                    <a16:rowId xmlns:a16="http://schemas.microsoft.com/office/drawing/2014/main" val="2363344663"/>
                  </a:ext>
                </a:extLst>
              </a:tr>
              <a:tr h="370840">
                <a:tc>
                  <a:txBody>
                    <a:bodyPr/>
                    <a:lstStyle/>
                    <a:p>
                      <a:r>
                        <a:rPr lang="ru-RU" sz="900" dirty="0">
                          <a:solidFill>
                            <a:schemeClr val="tx1"/>
                          </a:solidFill>
                        </a:rPr>
                        <a:t>Отсутствие профориентационного компонента в занятиях.</a:t>
                      </a:r>
                    </a:p>
                    <a:p>
                      <a:r>
                        <a:rPr lang="ru-RU" sz="900" dirty="0">
                          <a:solidFill>
                            <a:schemeClr val="tx1"/>
                          </a:solidFill>
                        </a:rPr>
                        <a:t>Возможности лечебно-трудовой мастерской ограничены (для более тяжелых пациентов и инвалидов)</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Развитие профориентации за счет постоянного разнообразия</a:t>
                      </a:r>
                    </a:p>
                  </a:txBody>
                  <a:tcPr/>
                </a:tc>
                <a:extLst>
                  <a:ext uri="{0D108BD9-81ED-4DB2-BD59-A6C34878D82A}">
                    <a16:rowId xmlns:a16="http://schemas.microsoft.com/office/drawing/2014/main" val="2709926787"/>
                  </a:ext>
                </a:extLst>
              </a:tr>
              <a:tr h="370840">
                <a:tc>
                  <a:txBody>
                    <a:bodyPr/>
                    <a:lstStyle/>
                    <a:p>
                      <a:r>
                        <a:rPr lang="ru-RU" sz="900" dirty="0">
                          <a:solidFill>
                            <a:schemeClr val="tx1"/>
                          </a:solidFill>
                        </a:rPr>
                        <a:t>Выходы в новые места на нерегулярной основе и зависит от активности специалиста</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Обязательные выходы в новые места (для развития навыков ориентировки в городе и преодоления страхов)</a:t>
                      </a:r>
                    </a:p>
                  </a:txBody>
                  <a:tcPr/>
                </a:tc>
                <a:extLst>
                  <a:ext uri="{0D108BD9-81ED-4DB2-BD59-A6C34878D82A}">
                    <a16:rowId xmlns:a16="http://schemas.microsoft.com/office/drawing/2014/main" val="23755526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Недостаточность материально-технической базы в рамках государственной психиатрии, изолированность психиатрии от внешнего мира</a:t>
                      </a:r>
                    </a:p>
                  </a:txBody>
                  <a:tcPr/>
                </a:tc>
                <a:tc>
                  <a:txBody>
                    <a:bodyPr/>
                    <a:lstStyle/>
                    <a:p>
                      <a:r>
                        <a:rPr lang="ru-RU" sz="900" dirty="0"/>
                        <a:t>Использование ресурсов межведомственного взаимодействия (государственных и негосударственных партнеров), в частности площадки Центров московского долголетия и молодости</a:t>
                      </a:r>
                    </a:p>
                  </a:txBody>
                  <a:tcPr/>
                </a:tc>
                <a:extLst>
                  <a:ext uri="{0D108BD9-81ED-4DB2-BD59-A6C34878D82A}">
                    <a16:rowId xmlns:a16="http://schemas.microsoft.com/office/drawing/2014/main" val="292827262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solidFill>
                            <a:schemeClr val="tx1"/>
                          </a:solidFill>
                        </a:rPr>
                        <a:t>Отсутствие профилактики профессионального выгорания (однообразие и работа только в стенах психиатрической сети)</a:t>
                      </a:r>
                    </a:p>
                  </a:txBody>
                  <a:tcPr/>
                </a:tc>
                <a:tc>
                  <a:txBody>
                    <a:bodyPr/>
                    <a:lstStyle/>
                    <a:p>
                      <a:r>
                        <a:rPr lang="ru-RU" sz="900" dirty="0"/>
                        <a:t>Профилактика профессионального выгорания для сотрудников за счет разнообразия занятий и вне психиатрии</a:t>
                      </a:r>
                    </a:p>
                  </a:txBody>
                  <a:tcPr/>
                </a:tc>
                <a:extLst>
                  <a:ext uri="{0D108BD9-81ED-4DB2-BD59-A6C34878D82A}">
                    <a16:rowId xmlns:a16="http://schemas.microsoft.com/office/drawing/2014/main" val="19680738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t>В государственной психиатрии перекос административных установок в пользу диагностики и в ущерб реабилитации (из-за кадрового дефицита), что ведет к несистематичности в проведении реабилитационных мероприятий.</a:t>
                      </a:r>
                      <a:endParaRPr lang="ru-RU" sz="900" dirty="0">
                        <a:solidFill>
                          <a:schemeClr val="tx1"/>
                        </a:solidFill>
                      </a:endParaRPr>
                    </a:p>
                  </a:txBody>
                  <a:tcPr/>
                </a:tc>
                <a:tc>
                  <a:txBody>
                    <a:bodyPr/>
                    <a:lstStyle/>
                    <a:p>
                      <a:r>
                        <a:rPr lang="ru-RU" sz="900" dirty="0"/>
                        <a:t>Занятия проекта проводятся без перерыва на каникулы или другие вопросы.</a:t>
                      </a:r>
                    </a:p>
                  </a:txBody>
                  <a:tcPr/>
                </a:tc>
                <a:extLst>
                  <a:ext uri="{0D108BD9-81ED-4DB2-BD59-A6C34878D82A}">
                    <a16:rowId xmlns:a16="http://schemas.microsoft.com/office/drawing/2014/main" val="145337596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900" b="0" i="0" u="none" strike="noStrike" cap="none" dirty="0">
                          <a:solidFill>
                            <a:schemeClr val="dk1"/>
                          </a:solidFill>
                          <a:latin typeface="Arial"/>
                          <a:ea typeface="Arial"/>
                          <a:cs typeface="Times New Roman" panose="02020603050405020304" pitchFamily="18" charset="0"/>
                          <a:sym typeface="Arial"/>
                        </a:rPr>
                        <a:t>НКО ориентированы преимущественно на лиц с более тяжелым психическим статусом, практикуют платный вход и членские взносы, т.е. живут не только на гранты. Для лиц с сохранным интеллектом, лишившихся работы, впрочем как и для людей с инвалидностью такие условия неприемлемы</a:t>
                      </a:r>
                      <a:endParaRPr lang="ru-RU" sz="900" dirty="0">
                        <a:solidFill>
                          <a:schemeClr val="tx1"/>
                        </a:solidFill>
                      </a:endParaRPr>
                    </a:p>
                  </a:txBody>
                  <a:tcPr/>
                </a:tc>
                <a:tc>
                  <a:txBody>
                    <a:bodyPr/>
                    <a:lstStyle/>
                    <a:p>
                      <a:r>
                        <a:rPr lang="ru-RU" sz="900" dirty="0"/>
                        <a:t>Участие в проекте бесплатное. </a:t>
                      </a:r>
                    </a:p>
                  </a:txBody>
                  <a:tcPr/>
                </a:tc>
                <a:extLst>
                  <a:ext uri="{0D108BD9-81ED-4DB2-BD59-A6C34878D82A}">
                    <a16:rowId xmlns:a16="http://schemas.microsoft.com/office/drawing/2014/main" val="1834370003"/>
                  </a:ext>
                </a:extLst>
              </a:tr>
            </a:tbl>
          </a:graphicData>
        </a:graphic>
      </p:graphicFrame>
    </p:spTree>
    <p:extLst>
      <p:ext uri="{BB962C8B-B14F-4D97-AF65-F5344CB8AC3E}">
        <p14:creationId xmlns:p14="http://schemas.microsoft.com/office/powerpoint/2010/main" val="309122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385782-5528-4474-98BF-CC758C08659B}"/>
              </a:ext>
            </a:extLst>
          </p:cNvPr>
          <p:cNvSpPr>
            <a:spLocks noGrp="1"/>
          </p:cNvSpPr>
          <p:nvPr>
            <p:ph type="title"/>
          </p:nvPr>
        </p:nvSpPr>
        <p:spPr>
          <a:xfrm>
            <a:off x="357808" y="205550"/>
            <a:ext cx="4712955" cy="628246"/>
          </a:xfrm>
        </p:spPr>
        <p:txBody>
          <a:bodyPr>
            <a:normAutofit fontScale="90000"/>
          </a:bodyPr>
          <a:lstStyle/>
          <a:p>
            <a:r>
              <a:rPr lang="ru-RU" sz="1800" b="1" dirty="0"/>
              <a:t>Основные признаки психосоциальной реабилитации, обуславливающие решение</a:t>
            </a:r>
            <a:r>
              <a:rPr lang="ru-RU" sz="1800" dirty="0"/>
              <a:t>:</a:t>
            </a:r>
          </a:p>
        </p:txBody>
      </p:sp>
      <p:sp>
        <p:nvSpPr>
          <p:cNvPr id="5" name="TextBox 4">
            <a:extLst>
              <a:ext uri="{FF2B5EF4-FFF2-40B4-BE49-F238E27FC236}">
                <a16:creationId xmlns:a16="http://schemas.microsoft.com/office/drawing/2014/main" id="{D0004FB4-2045-407B-B760-0BD0B50DEA69}"/>
              </a:ext>
            </a:extLst>
          </p:cNvPr>
          <p:cNvSpPr txBox="1"/>
          <p:nvPr/>
        </p:nvSpPr>
        <p:spPr>
          <a:xfrm>
            <a:off x="5771407" y="3940796"/>
            <a:ext cx="5780013" cy="2800767"/>
          </a:xfrm>
          <a:prstGeom prst="rect">
            <a:avLst/>
          </a:prstGeom>
          <a:noFill/>
        </p:spPr>
        <p:txBody>
          <a:bodyPr wrap="square" rtlCol="0">
            <a:spAutoFit/>
          </a:bodyPr>
          <a:lstStyle/>
          <a:p>
            <a:r>
              <a:rPr lang="ru-RU" sz="1100" b="1" dirty="0"/>
              <a:t>Результаты</a:t>
            </a:r>
            <a:r>
              <a:rPr lang="ru-RU" sz="1100" dirty="0"/>
              <a:t>: </a:t>
            </a:r>
            <a:r>
              <a:rPr lang="ru-RU" sz="1100" b="1" dirty="0"/>
              <a:t>до 50% </a:t>
            </a:r>
            <a:r>
              <a:rPr lang="ru-RU" sz="1100" dirty="0"/>
              <a:t>участников проекта (= около половины присоединившихся к проекту, в нем оседают и участвуют в проекте в разной степени) показывают </a:t>
            </a:r>
            <a:r>
              <a:rPr lang="ru-RU" sz="1100" b="1" dirty="0"/>
              <a:t>повышение уровня функционирования </a:t>
            </a:r>
            <a:r>
              <a:rPr lang="ru-RU" sz="1100" dirty="0"/>
              <a:t>(повышение качества жизни, уровня включенности и занятости, улучшение психического статуса, снижение числа </a:t>
            </a:r>
            <a:r>
              <a:rPr lang="ru-RU" sz="1100" dirty="0" err="1"/>
              <a:t>регоспитализаций</a:t>
            </a:r>
            <a:r>
              <a:rPr lang="ru-RU" sz="1100" dirty="0"/>
              <a:t>, рост образовательного уровня, уровня воспитания, улучшение когнитивных процессов, преодоление иждивенческой позиции, профориентация, профилактика профессионального выгорания, рост уверенности в себе, улучшение внутрисемейного функционирования, нахождение друзей, преодоление одиночества, повышение по критерию трудовой занятости, профориентация).</a:t>
            </a:r>
          </a:p>
          <a:p>
            <a:endParaRPr lang="ru-RU" sz="1100" dirty="0"/>
          </a:p>
          <a:p>
            <a:r>
              <a:rPr lang="ru-RU" sz="1100" dirty="0"/>
              <a:t>Отслеживание результатов проводилось на активных участниках (10% от первично вошедших или 20% от находящихся в общем чате).</a:t>
            </a:r>
          </a:p>
          <a:p>
            <a:endParaRPr lang="ru-RU" sz="1100" dirty="0"/>
          </a:p>
          <a:p>
            <a:r>
              <a:rPr lang="ru-RU" sz="1100" dirty="0"/>
              <a:t>В месяц мероприятия посещают около 60 человек (347 человек на данный момент в чате).</a:t>
            </a:r>
          </a:p>
          <a:p>
            <a:r>
              <a:rPr lang="ru-RU" sz="1100" dirty="0"/>
              <a:t> </a:t>
            </a:r>
          </a:p>
        </p:txBody>
      </p:sp>
      <p:sp>
        <p:nvSpPr>
          <p:cNvPr id="9" name="Текст 8">
            <a:extLst>
              <a:ext uri="{FF2B5EF4-FFF2-40B4-BE49-F238E27FC236}">
                <a16:creationId xmlns:a16="http://schemas.microsoft.com/office/drawing/2014/main" id="{AC08BF4B-CA33-490A-90C1-F9F20D46B9A1}"/>
              </a:ext>
            </a:extLst>
          </p:cNvPr>
          <p:cNvSpPr>
            <a:spLocks noGrp="1"/>
          </p:cNvSpPr>
          <p:nvPr>
            <p:ph type="body" idx="2"/>
          </p:nvPr>
        </p:nvSpPr>
        <p:spPr>
          <a:xfrm>
            <a:off x="357810" y="833796"/>
            <a:ext cx="4825378" cy="5818654"/>
          </a:xfrm>
        </p:spPr>
        <p:txBody>
          <a:bodyPr>
            <a:normAutofit fontScale="77500" lnSpcReduction="20000"/>
          </a:bodyPr>
          <a:lstStyle/>
          <a:p>
            <a:pPr marL="514350" indent="-285750">
              <a:buFont typeface="Wingdings" panose="05000000000000000000" pitchFamily="2" charset="2"/>
              <a:buChar char="Ø"/>
            </a:pPr>
            <a:r>
              <a:rPr lang="ru-RU" dirty="0"/>
              <a:t>Восстановление и улучшение уровня функционирования</a:t>
            </a:r>
          </a:p>
          <a:p>
            <a:pPr marL="514350" indent="-285750">
              <a:buFont typeface="Wingdings" panose="05000000000000000000" pitchFamily="2" charset="2"/>
              <a:buChar char="Ø"/>
            </a:pPr>
            <a:r>
              <a:rPr lang="ru-RU" dirty="0"/>
              <a:t>Улучшение когнитивных функций, эмоционально-волевой и поведенческой сфер (улучшение психического статуса)</a:t>
            </a:r>
          </a:p>
          <a:p>
            <a:pPr marL="514350" indent="-285750">
              <a:buFont typeface="Wingdings" panose="05000000000000000000" pitchFamily="2" charset="2"/>
              <a:buChar char="Ø"/>
            </a:pPr>
            <a:r>
              <a:rPr lang="ru-RU" dirty="0"/>
              <a:t>Нормализация социального и личного статуса </a:t>
            </a:r>
          </a:p>
          <a:p>
            <a:pPr marL="514350" indent="-285750">
              <a:buFont typeface="Wingdings" panose="05000000000000000000" pitchFamily="2" charset="2"/>
              <a:buChar char="Ø"/>
            </a:pPr>
            <a:r>
              <a:rPr lang="ru-RU" dirty="0"/>
              <a:t>Улучшение социально-коммуникативных и поведенческих навыков</a:t>
            </a:r>
          </a:p>
          <a:p>
            <a:pPr marL="514350" indent="-285750">
              <a:buFont typeface="Wingdings" panose="05000000000000000000" pitchFamily="2" charset="2"/>
              <a:buChar char="Ø"/>
            </a:pPr>
            <a:r>
              <a:rPr lang="ru-RU" dirty="0"/>
              <a:t>Восстановление и укрепление физического здоровья</a:t>
            </a:r>
          </a:p>
          <a:p>
            <a:pPr marL="514350" indent="-285750">
              <a:buFont typeface="Wingdings" panose="05000000000000000000" pitchFamily="2" charset="2"/>
              <a:buChar char="Ø"/>
            </a:pPr>
            <a:r>
              <a:rPr lang="ru-RU" dirty="0"/>
              <a:t>Длительность процесса, необходимость предоставления регулярной информационной и эмоциональной поддержки</a:t>
            </a:r>
          </a:p>
          <a:p>
            <a:pPr marL="514350" indent="-285750">
              <a:buFont typeface="Wingdings" panose="05000000000000000000" pitchFamily="2" charset="2"/>
              <a:buChar char="Ø"/>
            </a:pPr>
            <a:r>
              <a:rPr lang="ru-RU" dirty="0"/>
              <a:t>Комплексный подход с гармонизацией всех сфер жизни человека (изменение образа жизни на более конструктивный)</a:t>
            </a:r>
          </a:p>
          <a:p>
            <a:pPr marL="514350" indent="-285750">
              <a:buFont typeface="Wingdings" panose="05000000000000000000" pitchFamily="2" charset="2"/>
              <a:buChar char="Ø"/>
            </a:pPr>
            <a:r>
              <a:rPr lang="ru-RU" dirty="0"/>
              <a:t>Выход за психиатрические стены</a:t>
            </a:r>
          </a:p>
          <a:p>
            <a:pPr marL="514350" indent="-285750">
              <a:buFont typeface="Wingdings" panose="05000000000000000000" pitchFamily="2" charset="2"/>
              <a:buChar char="Ø"/>
            </a:pPr>
            <a:r>
              <a:rPr lang="ru-RU" dirty="0"/>
              <a:t>Улучшение семейного функционирования</a:t>
            </a:r>
          </a:p>
          <a:p>
            <a:pPr marL="514350" indent="-285750">
              <a:buFont typeface="Wingdings" panose="05000000000000000000" pitchFamily="2" charset="2"/>
              <a:buChar char="Ø"/>
            </a:pPr>
            <a:r>
              <a:rPr lang="ru-RU" dirty="0"/>
              <a:t>Опора на реабилитационный потенциал</a:t>
            </a:r>
          </a:p>
          <a:p>
            <a:pPr marL="514350" indent="-285750">
              <a:buFont typeface="Wingdings" panose="05000000000000000000" pitchFamily="2" charset="2"/>
              <a:buChar char="Ø"/>
            </a:pPr>
            <a:r>
              <a:rPr lang="ru-RU" dirty="0"/>
              <a:t>Смена пассивной, иждивенческой позиции на активную, </a:t>
            </a:r>
            <a:r>
              <a:rPr lang="ru-RU" dirty="0" err="1"/>
              <a:t>проактивную</a:t>
            </a:r>
            <a:r>
              <a:rPr lang="ru-RU" dirty="0"/>
              <a:t> и ответственную </a:t>
            </a:r>
          </a:p>
          <a:p>
            <a:pPr marL="514350" indent="-285750">
              <a:buFont typeface="Wingdings" panose="05000000000000000000" pitchFamily="2" charset="2"/>
              <a:buChar char="Ø"/>
            </a:pPr>
            <a:r>
              <a:rPr lang="ru-RU" dirty="0"/>
              <a:t>Профилактика рецидивов</a:t>
            </a:r>
          </a:p>
          <a:p>
            <a:pPr marL="514350" indent="-285750">
              <a:buFont typeface="Wingdings" panose="05000000000000000000" pitchFamily="2" charset="2"/>
              <a:buChar char="Ø"/>
            </a:pPr>
            <a:r>
              <a:rPr lang="ru-RU" dirty="0"/>
              <a:t>Формирование </a:t>
            </a:r>
            <a:r>
              <a:rPr lang="ru-RU" dirty="0" err="1"/>
              <a:t>комплаентности</a:t>
            </a:r>
            <a:r>
              <a:rPr lang="ru-RU" dirty="0"/>
              <a:t> в отношении медикаментозного и психосоциального воздействия</a:t>
            </a:r>
          </a:p>
          <a:p>
            <a:pPr marL="514350" indent="-285750">
              <a:buFont typeface="Wingdings" panose="05000000000000000000" pitchFamily="2" charset="2"/>
              <a:buChar char="Ø"/>
            </a:pPr>
            <a:r>
              <a:rPr lang="ru-RU" dirty="0" err="1"/>
              <a:t>Дозированность</a:t>
            </a:r>
            <a:r>
              <a:rPr lang="ru-RU" dirty="0"/>
              <a:t> психологических интервенций (индивидуальный подход)</a:t>
            </a:r>
          </a:p>
          <a:p>
            <a:pPr marL="514350" indent="-285750">
              <a:buFont typeface="Wingdings" panose="05000000000000000000" pitchFamily="2" charset="2"/>
              <a:buChar char="Ø"/>
            </a:pPr>
            <a:r>
              <a:rPr lang="ru-RU" dirty="0"/>
              <a:t>Поддержка при профориентации и трудоустройстве</a:t>
            </a:r>
          </a:p>
          <a:p>
            <a:pPr marL="514350" indent="-285750">
              <a:buFont typeface="Wingdings" panose="05000000000000000000" pitchFamily="2" charset="2"/>
              <a:buChar char="Ø"/>
            </a:pPr>
            <a:r>
              <a:rPr lang="ru-RU" dirty="0"/>
              <a:t>Помощь в поиске своей социальной ценности</a:t>
            </a:r>
          </a:p>
          <a:p>
            <a:pPr marL="514350" indent="-285750">
              <a:buFont typeface="Wingdings" panose="05000000000000000000" pitchFamily="2" charset="2"/>
              <a:buChar char="Ø"/>
            </a:pPr>
            <a:endParaRPr lang="ru-RU" dirty="0"/>
          </a:p>
          <a:p>
            <a:pPr marL="514350" indent="-285750">
              <a:buFont typeface="Wingdings" panose="05000000000000000000" pitchFamily="2" charset="2"/>
              <a:buChar char="Ø"/>
            </a:pPr>
            <a:endParaRPr lang="ru-RU" dirty="0"/>
          </a:p>
          <a:p>
            <a:pPr marL="514350" indent="-285750">
              <a:buFont typeface="Wingdings" panose="05000000000000000000" pitchFamily="2" charset="2"/>
              <a:buChar char="Ø"/>
            </a:pPr>
            <a:endParaRPr lang="ru-RU" dirty="0"/>
          </a:p>
          <a:p>
            <a:endParaRPr lang="ru-RU" dirty="0"/>
          </a:p>
        </p:txBody>
      </p:sp>
      <p:sp>
        <p:nvSpPr>
          <p:cNvPr id="8" name="Текст 2">
            <a:extLst>
              <a:ext uri="{FF2B5EF4-FFF2-40B4-BE49-F238E27FC236}">
                <a16:creationId xmlns:a16="http://schemas.microsoft.com/office/drawing/2014/main" id="{7D417BD0-F681-448A-A09D-E3F1BABC607F}"/>
              </a:ext>
            </a:extLst>
          </p:cNvPr>
          <p:cNvSpPr txBox="1">
            <a:spLocks/>
          </p:cNvSpPr>
          <p:nvPr/>
        </p:nvSpPr>
        <p:spPr>
          <a:xfrm>
            <a:off x="5593278" y="357949"/>
            <a:ext cx="6214004" cy="3582847"/>
          </a:xfrm>
          <a:prstGeom prst="rect">
            <a:avLst/>
          </a:prstGeom>
          <a:noFill/>
          <a:ln w="19050">
            <a:solidFill>
              <a:srgbClr val="92D050"/>
            </a:solid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ru-RU" dirty="0"/>
              <a:t>Только методика, лежащая в основе работы Проекта и базирующаяся на Обучении, Воспитании и Трудотерапии с активным вовлечением участников в образовательный процесс в роли Преподавателей-Наставников, где все занятия построены на принципе Гармонизации жизни, объединяет все задачи психосоциальной реабилитации.</a:t>
            </a:r>
          </a:p>
          <a:p>
            <a:r>
              <a:rPr lang="ru-RU" dirty="0"/>
              <a:t>Это форма Университета, работающего на постоянной основе без ограничений длительности участия.</a:t>
            </a:r>
          </a:p>
          <a:p>
            <a:r>
              <a:rPr lang="ru-RU" dirty="0"/>
              <a:t>Эта методика подходит для всех (как школа, университет) и обеспечивает большой охват.</a:t>
            </a:r>
          </a:p>
          <a:p>
            <a:pPr marL="25400" indent="0" algn="ctr">
              <a:buFont typeface="Arial"/>
              <a:buNone/>
            </a:pPr>
            <a:r>
              <a:rPr lang="ru-RU" b="1" dirty="0">
                <a:solidFill>
                  <a:srgbClr val="00B050"/>
                </a:solidFill>
              </a:rPr>
              <a:t>«Пространство гармонизации жизни» = «университет психосоциальной реабилитации и взаимного образования».</a:t>
            </a:r>
          </a:p>
          <a:p>
            <a:r>
              <a:rPr lang="ru-RU" dirty="0"/>
              <a:t>Это длительное внебольничное сопровождение, основанное на образовании, воспитании, трудотерапии, гармонизации жизни, с использованием интеллектуального и профессионального потенциала участников, с включением близкого социального окружения.</a:t>
            </a:r>
          </a:p>
          <a:p>
            <a:r>
              <a:rPr lang="ru-RU" dirty="0"/>
              <a:t>Ориентация на трудоспособное население с сохранным интеллектом. </a:t>
            </a:r>
          </a:p>
          <a:p>
            <a:r>
              <a:rPr lang="ru-RU" dirty="0"/>
              <a:t>Данный Проект как </a:t>
            </a:r>
            <a:r>
              <a:rPr lang="ru-RU" b="1" dirty="0" err="1"/>
              <a:t>ПредШаг</a:t>
            </a:r>
            <a:r>
              <a:rPr lang="ru-RU" dirty="0"/>
              <a:t> (предварительный шаг) в профессию и в учебу, подготовка к трудовой и учебной деятельности.</a:t>
            </a:r>
          </a:p>
          <a:p>
            <a:endParaRPr lang="ru-RU" dirty="0"/>
          </a:p>
        </p:txBody>
      </p:sp>
      <p:sp>
        <p:nvSpPr>
          <p:cNvPr id="11" name="Правая фигурная скобка 10">
            <a:extLst>
              <a:ext uri="{FF2B5EF4-FFF2-40B4-BE49-F238E27FC236}">
                <a16:creationId xmlns:a16="http://schemas.microsoft.com/office/drawing/2014/main" id="{6C6F0D57-1238-4BC0-9BF3-3A3D1AF28F0F}"/>
              </a:ext>
            </a:extLst>
          </p:cNvPr>
          <p:cNvSpPr/>
          <p:nvPr/>
        </p:nvSpPr>
        <p:spPr>
          <a:xfrm>
            <a:off x="4880758" y="205550"/>
            <a:ext cx="547812" cy="6391629"/>
          </a:xfrm>
          <a:prstGeom prst="rightBrace">
            <a:avLst>
              <a:gd name="adj1" fmla="val 8333"/>
              <a:gd name="adj2" fmla="val 27519"/>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96235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CE8F7B-0EE1-4DFC-B824-CE8EA4EF8FD2}"/>
              </a:ext>
            </a:extLst>
          </p:cNvPr>
          <p:cNvSpPr>
            <a:spLocks noGrp="1"/>
          </p:cNvSpPr>
          <p:nvPr>
            <p:ph type="title"/>
          </p:nvPr>
        </p:nvSpPr>
        <p:spPr>
          <a:xfrm>
            <a:off x="838200" y="270125"/>
            <a:ext cx="7735784" cy="547800"/>
          </a:xfrm>
        </p:spPr>
        <p:txBody>
          <a:bodyPr>
            <a:normAutofit/>
          </a:bodyPr>
          <a:lstStyle/>
          <a:p>
            <a:r>
              <a:rPr lang="ru-RU" sz="2400" b="1" dirty="0"/>
              <a:t>Цель по </a:t>
            </a:r>
            <a:r>
              <a:rPr lang="en-US" sz="2400" b="1" dirty="0"/>
              <a:t>SMART</a:t>
            </a:r>
            <a:r>
              <a:rPr lang="ru-RU" sz="2400" b="1" dirty="0"/>
              <a:t>, задачи и критерии достижения:</a:t>
            </a:r>
          </a:p>
        </p:txBody>
      </p:sp>
      <p:sp>
        <p:nvSpPr>
          <p:cNvPr id="3" name="Текст 2">
            <a:extLst>
              <a:ext uri="{FF2B5EF4-FFF2-40B4-BE49-F238E27FC236}">
                <a16:creationId xmlns:a16="http://schemas.microsoft.com/office/drawing/2014/main" id="{ACEA6D15-25B4-4E6C-B23E-10EB994CBF03}"/>
              </a:ext>
            </a:extLst>
          </p:cNvPr>
          <p:cNvSpPr>
            <a:spLocks noGrp="1"/>
          </p:cNvSpPr>
          <p:nvPr>
            <p:ph type="body" idx="1"/>
          </p:nvPr>
        </p:nvSpPr>
        <p:spPr>
          <a:xfrm>
            <a:off x="648195" y="768678"/>
            <a:ext cx="10515600" cy="798865"/>
          </a:xfrm>
        </p:spPr>
        <p:txBody>
          <a:bodyPr>
            <a:normAutofit fontScale="92500" lnSpcReduction="10000"/>
          </a:bodyPr>
          <a:lstStyle/>
          <a:p>
            <a:r>
              <a:rPr lang="ru-RU" sz="1600" b="1" dirty="0"/>
              <a:t>ЦЕЛЬ</a:t>
            </a:r>
            <a:r>
              <a:rPr lang="ru-RU" sz="1600" dirty="0"/>
              <a:t>: За 3 года масштабировать Проект «Гармонизация жизни», проработать и стандартизировать систему длительного внебольничного сопровождения в групповом формате для взрослых с сохранным интеллектом, имеющих проблемы с психическим здоровьем и самореализацией.</a:t>
            </a:r>
          </a:p>
          <a:p>
            <a:endParaRPr lang="ru-RU" dirty="0"/>
          </a:p>
        </p:txBody>
      </p:sp>
      <p:sp>
        <p:nvSpPr>
          <p:cNvPr id="4" name="Текст 2">
            <a:extLst>
              <a:ext uri="{FF2B5EF4-FFF2-40B4-BE49-F238E27FC236}">
                <a16:creationId xmlns:a16="http://schemas.microsoft.com/office/drawing/2014/main" id="{44AC0F77-AC52-4A60-AAF9-F894F3724E3E}"/>
              </a:ext>
            </a:extLst>
          </p:cNvPr>
          <p:cNvSpPr txBox="1">
            <a:spLocks/>
          </p:cNvSpPr>
          <p:nvPr/>
        </p:nvSpPr>
        <p:spPr>
          <a:xfrm>
            <a:off x="451261" y="1472540"/>
            <a:ext cx="6308757" cy="5272643"/>
          </a:xfrm>
          <a:prstGeom prst="rect">
            <a:avLst/>
          </a:prstGeom>
          <a:noFill/>
          <a:ln>
            <a:noFill/>
          </a:ln>
        </p:spPr>
        <p:txBody>
          <a:bodyPr spcFirstLastPara="1" wrap="square" lIns="91425" tIns="45700" rIns="91425" bIns="45700" anchor="t" anchorCtr="0">
            <a:normAutofit fontScale="3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ru-RU" sz="4000" b="1" dirty="0"/>
              <a:t>Задачи</a:t>
            </a:r>
            <a:r>
              <a:rPr lang="ru-RU" sz="3500" b="1" dirty="0"/>
              <a:t>:</a:t>
            </a:r>
          </a:p>
          <a:p>
            <a:r>
              <a:rPr lang="ru-RU" sz="2800" dirty="0"/>
              <a:t>Подбор подходящих сотрудников для реализации методики работы проекта (образование, воспитание, трудотерапия и гармонизация жизни как методы), </a:t>
            </a:r>
          </a:p>
          <a:p>
            <a:r>
              <a:rPr lang="ru-RU" sz="2800" dirty="0"/>
              <a:t>создание системы привлечения более сохранных с точки зрения психического здоровья граждан трудоспособного возраста для </a:t>
            </a:r>
            <a:r>
              <a:rPr lang="ru-RU" sz="2800" dirty="0" err="1"/>
              <a:t>психопрофилактики</a:t>
            </a:r>
            <a:r>
              <a:rPr lang="ru-RU" sz="2800" dirty="0"/>
              <a:t> в проект. </a:t>
            </a:r>
            <a:endParaRPr lang="ru-RU" dirty="0"/>
          </a:p>
          <a:p>
            <a:r>
              <a:rPr lang="ru-RU" sz="2800" dirty="0"/>
              <a:t>Создание системы мотивации к участию (коллаборация с «</a:t>
            </a:r>
            <a:r>
              <a:rPr lang="ru-RU" sz="2800" dirty="0" err="1"/>
              <a:t>Мосволонтер</a:t>
            </a:r>
            <a:r>
              <a:rPr lang="ru-RU" sz="2800" dirty="0"/>
              <a:t>» и «</a:t>
            </a:r>
            <a:r>
              <a:rPr lang="ru-RU" dirty="0"/>
              <a:t>Пушкинская карта</a:t>
            </a:r>
            <a:r>
              <a:rPr lang="ru-RU" sz="2800" dirty="0"/>
              <a:t>»): балльная система оценки достижений участников (БСОДУ). </a:t>
            </a:r>
          </a:p>
          <a:p>
            <a:r>
              <a:rPr lang="ru-RU" sz="2800" dirty="0"/>
              <a:t>Активное вовлечение участников в образовательный процесс в роли Преподавателей-Наставников. </a:t>
            </a:r>
          </a:p>
          <a:p>
            <a:r>
              <a:rPr lang="ru-RU" sz="2800" dirty="0"/>
              <a:t>Контроль и коррекция поведения и внешнего вида участников. </a:t>
            </a:r>
          </a:p>
          <a:p>
            <a:r>
              <a:rPr lang="ru-RU" dirty="0"/>
              <a:t>Создание «Паспорта здоровья» каждого участника для обязательного прохождения диспансеризации (проверка всех систем организма: от стоматолога до дерматолога).</a:t>
            </a:r>
          </a:p>
          <a:p>
            <a:r>
              <a:rPr lang="ru-RU" sz="2800" dirty="0"/>
              <a:t>Создание «Дневника гармонизаци</a:t>
            </a:r>
            <a:r>
              <a:rPr lang="ru-RU" dirty="0"/>
              <a:t>и» (на основе ежедневника, для обучения планированию и осознанности проживания)</a:t>
            </a:r>
            <a:endParaRPr lang="ru-RU" sz="2800" dirty="0"/>
          </a:p>
          <a:p>
            <a:r>
              <a:rPr lang="ru-RU" sz="2800" dirty="0"/>
              <a:t>Создание разнообразного контента (уникальность каждого занятия).</a:t>
            </a:r>
          </a:p>
          <a:p>
            <a:r>
              <a:rPr lang="ru-RU" sz="2800" dirty="0"/>
              <a:t>Наладить обратную связь с участниками и сбор аналитики, </a:t>
            </a:r>
          </a:p>
          <a:p>
            <a:r>
              <a:rPr lang="ru-RU" dirty="0"/>
              <a:t>О</a:t>
            </a:r>
            <a:r>
              <a:rPr lang="ru-RU" sz="2800" dirty="0"/>
              <a:t>тработать инструментарий, </a:t>
            </a:r>
          </a:p>
          <a:p>
            <a:r>
              <a:rPr lang="ru-RU" dirty="0"/>
              <a:t>В</a:t>
            </a:r>
            <a:r>
              <a:rPr lang="ru-RU" sz="2800" dirty="0"/>
              <a:t>недрить МКФ (международная классификация функционирования, ограничений жизнедеятельности и здоровья), Проект как площадка для </a:t>
            </a:r>
            <a:r>
              <a:rPr lang="ru-RU" dirty="0"/>
              <a:t>а</a:t>
            </a:r>
            <a:r>
              <a:rPr lang="ru-RU" sz="2800" dirty="0"/>
              <a:t>пробирования МКФ в государственной системе психиатрии.</a:t>
            </a:r>
          </a:p>
          <a:p>
            <a:r>
              <a:rPr lang="ru-RU" dirty="0"/>
              <a:t>П</a:t>
            </a:r>
            <a:r>
              <a:rPr lang="ru-RU" sz="2800" dirty="0"/>
              <a:t>роработка системы маршрутизации для разных ситуаций.</a:t>
            </a:r>
          </a:p>
          <a:p>
            <a:r>
              <a:rPr lang="ru-RU" sz="2800" dirty="0"/>
              <a:t>Развитие межведомственного взаимодействия, в том числе с НКО (гибкость работы Проекта, поиск новых решений).</a:t>
            </a:r>
          </a:p>
          <a:p>
            <a:r>
              <a:rPr lang="ru-RU" sz="2800" dirty="0"/>
              <a:t>Совершенствование системы профориентации, </a:t>
            </a:r>
          </a:p>
          <a:p>
            <a:r>
              <a:rPr lang="ru-RU" dirty="0"/>
              <a:t>Помощь в </a:t>
            </a:r>
            <a:r>
              <a:rPr lang="ru-RU" sz="2800" dirty="0"/>
              <a:t>профессиональной реинтеграции</a:t>
            </a:r>
          </a:p>
          <a:p>
            <a:r>
              <a:rPr lang="ru-RU" sz="2800" dirty="0"/>
              <a:t>Приближение участников к более здоровому и гармоничному образу жизни</a:t>
            </a:r>
          </a:p>
          <a:p>
            <a:r>
              <a:rPr lang="ru-RU" sz="2800" dirty="0"/>
              <a:t>Динамическая оценка уровня профессионального выгорания сотрудников Проекта и его участников.</a:t>
            </a:r>
          </a:p>
          <a:p>
            <a:r>
              <a:rPr lang="ru-RU" dirty="0"/>
              <a:t>Создание пилотной группы для подростков по данной методике «университета психосоциальной реабилитации и взаимного образования».</a:t>
            </a:r>
            <a:endParaRPr lang="ru-RU" sz="2800" dirty="0"/>
          </a:p>
          <a:p>
            <a:endParaRPr lang="ru-RU" sz="2800" dirty="0"/>
          </a:p>
          <a:p>
            <a:pPr marL="114300" indent="0">
              <a:buNone/>
            </a:pPr>
            <a:endParaRPr lang="ru-RU" sz="2800" dirty="0"/>
          </a:p>
          <a:p>
            <a:endParaRPr lang="ru-RU" sz="2800" dirty="0"/>
          </a:p>
          <a:p>
            <a:endParaRPr lang="ru-RU" sz="2800" dirty="0"/>
          </a:p>
          <a:p>
            <a:endParaRPr lang="ru-RU" sz="2800" dirty="0"/>
          </a:p>
          <a:p>
            <a:endParaRPr lang="ru-RU" sz="2800" dirty="0"/>
          </a:p>
          <a:p>
            <a:endParaRPr lang="ru-RU" sz="2800" dirty="0"/>
          </a:p>
          <a:p>
            <a:endParaRPr lang="ru-RU" sz="2800" dirty="0"/>
          </a:p>
          <a:p>
            <a:endParaRPr lang="ru-RU" dirty="0"/>
          </a:p>
          <a:p>
            <a:endParaRPr lang="ru-RU" dirty="0"/>
          </a:p>
        </p:txBody>
      </p:sp>
      <p:sp>
        <p:nvSpPr>
          <p:cNvPr id="5" name="Текст 2">
            <a:extLst>
              <a:ext uri="{FF2B5EF4-FFF2-40B4-BE49-F238E27FC236}">
                <a16:creationId xmlns:a16="http://schemas.microsoft.com/office/drawing/2014/main" id="{FE8FEB46-26FE-428E-A869-2333F844AF82}"/>
              </a:ext>
            </a:extLst>
          </p:cNvPr>
          <p:cNvSpPr txBox="1">
            <a:spLocks/>
          </p:cNvSpPr>
          <p:nvPr/>
        </p:nvSpPr>
        <p:spPr>
          <a:xfrm>
            <a:off x="6760019" y="1710046"/>
            <a:ext cx="5186557" cy="5035137"/>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None/>
            </a:pPr>
            <a:r>
              <a:rPr lang="ru-RU" sz="3400" b="1" dirty="0"/>
              <a:t>Критерии достижения</a:t>
            </a:r>
            <a:r>
              <a:rPr lang="ru-RU" dirty="0"/>
              <a:t>:</a:t>
            </a:r>
          </a:p>
          <a:p>
            <a:pPr>
              <a:buFont typeface="Wingdings" panose="05000000000000000000" pitchFamily="2" charset="2"/>
              <a:buChar char="ü"/>
            </a:pPr>
            <a:r>
              <a:rPr lang="ru-RU" sz="2800" dirty="0"/>
              <a:t>Около 50 % от числа обратившихся остаются в проекте и принимают в нем участие по мере возможности (каждый в своем темпе и количестве).</a:t>
            </a:r>
          </a:p>
          <a:p>
            <a:pPr>
              <a:buFont typeface="Wingdings" panose="05000000000000000000" pitchFamily="2" charset="2"/>
              <a:buChar char="ü"/>
            </a:pPr>
            <a:r>
              <a:rPr lang="ru-RU" sz="2800" dirty="0"/>
              <a:t>Снижение числа </a:t>
            </a:r>
            <a:r>
              <a:rPr lang="ru-RU" sz="2800" dirty="0" err="1"/>
              <a:t>регоспитализаций</a:t>
            </a:r>
            <a:r>
              <a:rPr lang="ru-RU" sz="2800" dirty="0"/>
              <a:t> и число рецидивов психических расстройств: Улучшение психического здоровья (субъективная оценка) и снижение числа рецидивов минимум на 1 в год у 10% оставшихся в проекте.</a:t>
            </a:r>
          </a:p>
          <a:p>
            <a:pPr>
              <a:buFont typeface="Wingdings" panose="05000000000000000000" pitchFamily="2" charset="2"/>
              <a:buChar char="ü"/>
            </a:pPr>
            <a:r>
              <a:rPr lang="ru-RU" sz="2800" dirty="0"/>
              <a:t>Повышение качества жизни и уровня функционирования трудоспособного населения: Повышение субъективной оценки качества жизни и повышение оценки по критериям МКФ у 20% оставшихся в проекте. </a:t>
            </a:r>
          </a:p>
          <a:p>
            <a:pPr>
              <a:buFont typeface="Wingdings" panose="05000000000000000000" pitchFamily="2" charset="2"/>
              <a:buChar char="ü"/>
            </a:pPr>
            <a:r>
              <a:rPr lang="ru-RU" sz="2800" dirty="0"/>
              <a:t>Снижение уровня профессионального выгорания у сотрудников Проекта и его участников.</a:t>
            </a:r>
          </a:p>
          <a:p>
            <a:pPr>
              <a:buFont typeface="Wingdings" panose="05000000000000000000" pitchFamily="2" charset="2"/>
              <a:buChar char="ü"/>
            </a:pPr>
            <a:r>
              <a:rPr lang="ru-RU" sz="2800" dirty="0"/>
              <a:t>За 3 года работы проекта не менее 20% участников подымаются не менее, чем на одну ступень по уровню трудовой занятости.</a:t>
            </a:r>
          </a:p>
          <a:p>
            <a:pPr>
              <a:buFont typeface="Wingdings" panose="05000000000000000000" pitchFamily="2" charset="2"/>
              <a:buChar char="ü"/>
            </a:pPr>
            <a:r>
              <a:rPr lang="ru-RU" sz="2800" dirty="0"/>
              <a:t>За каждые 10 занятий участия улучшается эмоциональное состояние, уровень социально-коммуникативных навыков и заботы о себе.</a:t>
            </a:r>
          </a:p>
          <a:p>
            <a:pPr>
              <a:buFont typeface="Wingdings" panose="05000000000000000000" pitchFamily="2" charset="2"/>
              <a:buChar char="ü"/>
            </a:pPr>
            <a:r>
              <a:rPr lang="ru-RU" sz="2800" dirty="0"/>
              <a:t>За 3 года регулярного участия в проекте формируются полезные навыки и конструктивное мышление, </a:t>
            </a:r>
            <a:r>
              <a:rPr lang="ru-RU" sz="2800" dirty="0" err="1"/>
              <a:t>профилактирующие</a:t>
            </a:r>
            <a:r>
              <a:rPr lang="ru-RU" sz="2800" dirty="0"/>
              <a:t> рецидивы.</a:t>
            </a:r>
          </a:p>
          <a:p>
            <a:endParaRPr lang="ru-RU" sz="2800" dirty="0"/>
          </a:p>
          <a:p>
            <a:endParaRPr lang="ru-RU" sz="2800" dirty="0"/>
          </a:p>
          <a:p>
            <a:endParaRPr lang="ru-RU" sz="2800" dirty="0"/>
          </a:p>
          <a:p>
            <a:endParaRPr lang="ru-RU" sz="2800" dirty="0"/>
          </a:p>
          <a:p>
            <a:endParaRPr lang="ru-RU" sz="2800" dirty="0"/>
          </a:p>
          <a:p>
            <a:endParaRPr lang="ru-RU" sz="2800" dirty="0"/>
          </a:p>
          <a:p>
            <a:endParaRPr lang="ru-RU" dirty="0"/>
          </a:p>
        </p:txBody>
      </p:sp>
    </p:spTree>
    <p:extLst>
      <p:ext uri="{BB962C8B-B14F-4D97-AF65-F5344CB8AC3E}">
        <p14:creationId xmlns:p14="http://schemas.microsoft.com/office/powerpoint/2010/main" val="284185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A2BF8-CA3C-416F-9ADC-BACA3C81BE51}"/>
              </a:ext>
            </a:extLst>
          </p:cNvPr>
          <p:cNvSpPr>
            <a:spLocks noGrp="1"/>
          </p:cNvSpPr>
          <p:nvPr>
            <p:ph type="title"/>
          </p:nvPr>
        </p:nvSpPr>
        <p:spPr>
          <a:xfrm>
            <a:off x="1139688" y="142097"/>
            <a:ext cx="10376452" cy="547800"/>
          </a:xfrm>
        </p:spPr>
        <p:txBody>
          <a:bodyPr>
            <a:normAutofit fontScale="90000"/>
          </a:bodyPr>
          <a:lstStyle/>
          <a:p>
            <a:pPr algn="ctr"/>
            <a:r>
              <a:rPr lang="ru-RU" sz="2800" b="1" dirty="0"/>
              <a:t>ЦЕЛЕВАЯ АУДИТОРИЯ И ЗАИНТЕРЕСОВАННЫЕ СТОРОНЫ:</a:t>
            </a:r>
          </a:p>
        </p:txBody>
      </p:sp>
      <p:sp>
        <p:nvSpPr>
          <p:cNvPr id="3" name="Текст 2">
            <a:extLst>
              <a:ext uri="{FF2B5EF4-FFF2-40B4-BE49-F238E27FC236}">
                <a16:creationId xmlns:a16="http://schemas.microsoft.com/office/drawing/2014/main" id="{AEBEBC14-033C-441D-809E-9FBBCAEE4981}"/>
              </a:ext>
            </a:extLst>
          </p:cNvPr>
          <p:cNvSpPr>
            <a:spLocks noGrp="1"/>
          </p:cNvSpPr>
          <p:nvPr>
            <p:ph type="body" idx="1"/>
          </p:nvPr>
        </p:nvSpPr>
        <p:spPr>
          <a:xfrm>
            <a:off x="569843" y="689897"/>
            <a:ext cx="6771861" cy="6026005"/>
          </a:xfrm>
        </p:spPr>
        <p:txBody>
          <a:bodyPr>
            <a:normAutofit/>
          </a:bodyPr>
          <a:lstStyle/>
          <a:p>
            <a:pPr>
              <a:lnSpc>
                <a:spcPct val="107000"/>
              </a:lnSpc>
              <a:spcAft>
                <a:spcPts val="800"/>
              </a:spcAft>
            </a:pPr>
            <a:r>
              <a:rPr lang="ru-RU" sz="1400" b="1" u="sng" dirty="0">
                <a:latin typeface="Calibri" panose="020F0502020204030204" pitchFamily="34" charset="0"/>
                <a:ea typeface="Calibri" panose="020F0502020204030204" pitchFamily="34" charset="0"/>
                <a:cs typeface="Times New Roman" panose="02020603050405020304" pitchFamily="18" charset="0"/>
              </a:rPr>
              <a:t>Нуждающийся </a:t>
            </a:r>
            <a:r>
              <a:rPr lang="ru-RU" sz="1400" dirty="0">
                <a:latin typeface="Calibri" panose="020F0502020204030204" pitchFamily="34" charset="0"/>
                <a:ea typeface="Calibri" panose="020F0502020204030204" pitchFamily="34" charset="0"/>
                <a:cs typeface="Times New Roman" panose="02020603050405020304" pitchFamily="18" charset="0"/>
              </a:rPr>
              <a:t>(с паспортом РФ и полисом ОМС)</a:t>
            </a:r>
            <a:r>
              <a:rPr lang="ru-RU"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Wingdings" panose="05000000000000000000" pitchFamily="2" charset="2"/>
              <a:buChar char=""/>
            </a:pPr>
            <a:r>
              <a:rPr lang="ru-RU" sz="1250" dirty="0">
                <a:effectLst/>
                <a:latin typeface="Calibri" panose="020F0502020204030204" pitchFamily="34" charset="0"/>
                <a:ea typeface="Calibri" panose="020F0502020204030204" pitchFamily="34" charset="0"/>
                <a:cs typeface="Times New Roman" panose="02020603050405020304" pitchFamily="18" charset="0"/>
              </a:rPr>
              <a:t>Взрослые лица (18+) с психическими расстройствами с </a:t>
            </a:r>
            <a:r>
              <a:rPr lang="ru-RU" sz="1250" b="1" dirty="0">
                <a:effectLst/>
                <a:latin typeface="Calibri" panose="020F0502020204030204" pitchFamily="34" charset="0"/>
                <a:ea typeface="Calibri" panose="020F0502020204030204" pitchFamily="34" charset="0"/>
                <a:cs typeface="Times New Roman" panose="02020603050405020304" pitchFamily="18" charset="0"/>
              </a:rPr>
              <a:t>сохранным интеллектом</a:t>
            </a:r>
            <a:r>
              <a:rPr lang="ru-RU" sz="1250" dirty="0">
                <a:effectLst/>
                <a:latin typeface="Calibri" panose="020F0502020204030204" pitchFamily="34" charset="0"/>
                <a:ea typeface="Calibri" panose="020F0502020204030204" pitchFamily="34" charset="0"/>
                <a:cs typeface="Times New Roman" panose="02020603050405020304" pitchFamily="18" charset="0"/>
              </a:rPr>
              <a:t>  (пограничные расстройства или первый психотический эпизод или эндогенные без грубого дефекта), имеющие или не имеющие группу инвалидности по психическому расстройству:</a:t>
            </a:r>
          </a:p>
          <a:p>
            <a:pPr marL="742950" lvl="1" indent="-285750">
              <a:lnSpc>
                <a:spcPct val="107000"/>
              </a:lnSpc>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работающие</a:t>
            </a:r>
          </a:p>
          <a:p>
            <a:pPr marL="742950" lvl="1" indent="-285750">
              <a:lnSpc>
                <a:spcPct val="107000"/>
              </a:lnSpc>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недавно потерявшие работу</a:t>
            </a:r>
          </a:p>
          <a:p>
            <a:pPr marL="742950" lvl="1" indent="-285750">
              <a:lnSpc>
                <a:spcPct val="107000"/>
              </a:lnSpc>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не работающие, давно болеющие, но без грубого дефекта</a:t>
            </a:r>
          </a:p>
          <a:p>
            <a:pPr marL="742950" lvl="1" indent="-285750">
              <a:lnSpc>
                <a:spcPct val="107000"/>
              </a:lnSpc>
              <a:spcAft>
                <a:spcPts val="800"/>
              </a:spcAft>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не работают и не учатся, нарушена социализация, отсутствие стойкой мотивации к деятельности</a:t>
            </a:r>
          </a:p>
          <a:p>
            <a:pPr marL="342900" lvl="0" indent="-342900">
              <a:lnSpc>
                <a:spcPct val="107000"/>
              </a:lnSpc>
              <a:spcAft>
                <a:spcPts val="800"/>
              </a:spcAft>
              <a:buFont typeface="Wingdings" panose="05000000000000000000" pitchFamily="2" charset="2"/>
              <a:buChar char=""/>
            </a:pPr>
            <a:r>
              <a:rPr lang="ru-RU" sz="1250" dirty="0">
                <a:effectLst/>
                <a:latin typeface="Calibri" panose="020F0502020204030204" pitchFamily="34" charset="0"/>
                <a:ea typeface="Calibri" panose="020F0502020204030204" pitchFamily="34" charset="0"/>
                <a:cs typeface="Times New Roman" panose="02020603050405020304" pitchFamily="18" charset="0"/>
              </a:rPr>
              <a:t>Взрослые лица (18+) </a:t>
            </a:r>
            <a:r>
              <a:rPr lang="ru-RU" sz="1250" b="1" dirty="0">
                <a:effectLst/>
                <a:latin typeface="Calibri" panose="020F0502020204030204" pitchFamily="34" charset="0"/>
                <a:ea typeface="Calibri" panose="020F0502020204030204" pitchFamily="34" charset="0"/>
                <a:cs typeface="Times New Roman" panose="02020603050405020304" pitchFamily="18" charset="0"/>
              </a:rPr>
              <a:t>с сохранным интеллектом </a:t>
            </a:r>
            <a:r>
              <a:rPr lang="ru-RU" sz="1250" dirty="0">
                <a:effectLst/>
                <a:latin typeface="Calibri" panose="020F0502020204030204" pitchFamily="34" charset="0"/>
                <a:ea typeface="Calibri" panose="020F0502020204030204" pitchFamily="34" charset="0"/>
                <a:cs typeface="Times New Roman" panose="02020603050405020304" pitchFamily="18" charset="0"/>
              </a:rPr>
              <a:t>без установленных психических расстройств, но обеспокоенные своим психическим здоровьем</a:t>
            </a:r>
          </a:p>
          <a:p>
            <a:pPr marL="342900" lvl="0" indent="-342900">
              <a:lnSpc>
                <a:spcPct val="107000"/>
              </a:lnSpc>
              <a:buFont typeface="Wingdings" panose="05000000000000000000" pitchFamily="2" charset="2"/>
              <a:buChar char=""/>
            </a:pPr>
            <a:r>
              <a:rPr lang="ru-RU" sz="1250" dirty="0">
                <a:effectLst/>
                <a:latin typeface="Calibri" panose="020F0502020204030204" pitchFamily="34" charset="0"/>
                <a:ea typeface="Calibri" panose="020F0502020204030204" pitchFamily="34" charset="0"/>
                <a:cs typeface="Times New Roman" panose="02020603050405020304" pitchFamily="18" charset="0"/>
              </a:rPr>
              <a:t>Взрослые лица (18+) </a:t>
            </a:r>
            <a:r>
              <a:rPr lang="ru-RU" sz="1250" b="1" dirty="0">
                <a:effectLst/>
                <a:latin typeface="Calibri" panose="020F0502020204030204" pitchFamily="34" charset="0"/>
                <a:ea typeface="Calibri" panose="020F0502020204030204" pitchFamily="34" charset="0"/>
                <a:cs typeface="Times New Roman" panose="02020603050405020304" pitchFamily="18" charset="0"/>
              </a:rPr>
              <a:t>с сохранным интеллектом</a:t>
            </a:r>
            <a:r>
              <a:rPr lang="ru-RU" sz="1250" dirty="0">
                <a:effectLst/>
                <a:latin typeface="Calibri" panose="020F0502020204030204" pitchFamily="34" charset="0"/>
                <a:ea typeface="Calibri" panose="020F0502020204030204" pitchFamily="34" charset="0"/>
                <a:cs typeface="Times New Roman" panose="02020603050405020304" pitchFamily="18" charset="0"/>
              </a:rPr>
              <a:t>, без установленных психических расстройств, чувствующие потерю смысла жизни, отсутствие вектора развития, эмоциональное и профессиональное выгорание, депрессию, стресс</a:t>
            </a:r>
          </a:p>
          <a:p>
            <a:pPr marL="742950" lvl="1" indent="-285750">
              <a:lnSpc>
                <a:spcPct val="107000"/>
              </a:lnSpc>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работающие</a:t>
            </a:r>
          </a:p>
          <a:p>
            <a:pPr marL="742950" lvl="1" indent="-285750">
              <a:lnSpc>
                <a:spcPct val="107000"/>
              </a:lnSpc>
              <a:spcAft>
                <a:spcPts val="800"/>
              </a:spcAft>
              <a:buFont typeface="Courier New" panose="02070309020205020404" pitchFamily="49" charset="0"/>
              <a:buChar char="o"/>
            </a:pPr>
            <a:r>
              <a:rPr lang="ru-RU" sz="1250" dirty="0">
                <a:effectLst/>
                <a:latin typeface="Calibri" panose="020F0502020204030204" pitchFamily="34" charset="0"/>
                <a:ea typeface="Calibri" panose="020F0502020204030204" pitchFamily="34" charset="0"/>
                <a:cs typeface="Times New Roman" panose="02020603050405020304" pitchFamily="18" charset="0"/>
              </a:rPr>
              <a:t>- не работающие</a:t>
            </a:r>
          </a:p>
          <a:p>
            <a:pPr>
              <a:lnSpc>
                <a:spcPct val="107000"/>
              </a:lnSpc>
              <a:spcAft>
                <a:spcPts val="800"/>
              </a:spcAft>
            </a:pPr>
            <a:r>
              <a:rPr lang="ru-RU" sz="1250" b="1" u="sng" dirty="0">
                <a:effectLst/>
                <a:latin typeface="Calibri" panose="020F0502020204030204" pitchFamily="34" charset="0"/>
                <a:ea typeface="Calibri" panose="020F0502020204030204" pitchFamily="34" charset="0"/>
                <a:cs typeface="Times New Roman" panose="02020603050405020304" pitchFamily="18" charset="0"/>
              </a:rPr>
              <a:t>Возможно</a:t>
            </a:r>
            <a:r>
              <a:rPr lang="ru-RU" sz="1250" dirty="0">
                <a:effectLst/>
                <a:latin typeface="Calibri" panose="020F0502020204030204" pitchFamily="34" charset="0"/>
                <a:ea typeface="Calibri" panose="020F0502020204030204" pitchFamily="34" charset="0"/>
                <a:cs typeface="Times New Roman" panose="02020603050405020304" pitchFamily="18" charset="0"/>
              </a:rPr>
              <a:t> (необходимо создавать отдельную пилотную группу из подростков по данной методике):</a:t>
            </a:r>
          </a:p>
          <a:p>
            <a:pPr marL="342900" lvl="0" indent="-342900">
              <a:lnSpc>
                <a:spcPct val="107000"/>
              </a:lnSpc>
              <a:spcAft>
                <a:spcPts val="800"/>
              </a:spcAft>
              <a:buFont typeface="Wingdings" panose="05000000000000000000" pitchFamily="2" charset="2"/>
              <a:buChar char=""/>
            </a:pPr>
            <a:r>
              <a:rPr lang="ru-RU" sz="1250" dirty="0">
                <a:effectLst/>
                <a:latin typeface="Calibri" panose="020F0502020204030204" pitchFamily="34" charset="0"/>
                <a:ea typeface="Calibri" panose="020F0502020204030204" pitchFamily="34" charset="0"/>
                <a:cs typeface="Times New Roman" panose="02020603050405020304" pitchFamily="18" charset="0"/>
              </a:rPr>
              <a:t>Подростки с психическими особенностями или без них, с сохранным интеллектом (10-18 лет) с необходимостью профориентации и социализации.</a:t>
            </a:r>
          </a:p>
          <a:p>
            <a:endParaRPr lang="ru-RU" dirty="0"/>
          </a:p>
        </p:txBody>
      </p:sp>
      <p:sp>
        <p:nvSpPr>
          <p:cNvPr id="4" name="Текст 2">
            <a:extLst>
              <a:ext uri="{FF2B5EF4-FFF2-40B4-BE49-F238E27FC236}">
                <a16:creationId xmlns:a16="http://schemas.microsoft.com/office/drawing/2014/main" id="{CFE7008C-08CF-4DE6-948B-6CBD448ED6F6}"/>
              </a:ext>
            </a:extLst>
          </p:cNvPr>
          <p:cNvSpPr txBox="1">
            <a:spLocks/>
          </p:cNvSpPr>
          <p:nvPr/>
        </p:nvSpPr>
        <p:spPr>
          <a:xfrm>
            <a:off x="7656449" y="1107337"/>
            <a:ext cx="4184374" cy="522202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nSpc>
                <a:spcPct val="107000"/>
              </a:lnSpc>
              <a:spcAft>
                <a:spcPts val="800"/>
              </a:spcAft>
            </a:pPr>
            <a:r>
              <a:rPr lang="ru-RU" sz="1800" b="1" u="sng" dirty="0">
                <a:latin typeface="Calibri" panose="020F0502020204030204" pitchFamily="34" charset="0"/>
                <a:ea typeface="Calibri" panose="020F0502020204030204" pitchFamily="34" charset="0"/>
                <a:cs typeface="Times New Roman" panose="02020603050405020304" pitchFamily="18" charset="0"/>
              </a:rPr>
              <a:t>Заинтересованные стороны</a:t>
            </a:r>
            <a:r>
              <a:rPr lang="ru-RU" sz="1800" dirty="0">
                <a:latin typeface="Calibri" panose="020F0502020204030204" pitchFamily="34" charset="0"/>
                <a:ea typeface="Calibri" panose="020F0502020204030204" pitchFamily="34" charset="0"/>
                <a:cs typeface="Times New Roman" panose="02020603050405020304" pitchFamily="18" charset="0"/>
              </a:rPr>
              <a:t>:</a:t>
            </a:r>
          </a:p>
          <a:p>
            <a:pPr marL="342900">
              <a:lnSpc>
                <a:spcPct val="107000"/>
              </a:lnSpc>
              <a:buFont typeface="Wingdings" panose="05000000000000000000" pitchFamily="2" charset="2"/>
              <a:buChar char=""/>
            </a:pPr>
            <a:r>
              <a:rPr lang="ru-RU" sz="1800" dirty="0">
                <a:latin typeface="Calibri" panose="020F0502020204030204" pitchFamily="34" charset="0"/>
                <a:ea typeface="Calibri" panose="020F0502020204030204" pitchFamily="34" charset="0"/>
                <a:cs typeface="Times New Roman" panose="02020603050405020304" pitchFamily="18" charset="0"/>
              </a:rPr>
              <a:t>Сам нуждающийся</a:t>
            </a:r>
          </a:p>
          <a:p>
            <a:pPr marL="342900">
              <a:lnSpc>
                <a:spcPct val="107000"/>
              </a:lnSpc>
              <a:buFont typeface="Wingdings" panose="05000000000000000000" pitchFamily="2" charset="2"/>
              <a:buChar char=""/>
            </a:pPr>
            <a:r>
              <a:rPr lang="ru-RU" sz="1800" dirty="0">
                <a:latin typeface="Calibri" panose="020F0502020204030204" pitchFamily="34" charset="0"/>
                <a:ea typeface="Calibri" panose="020F0502020204030204" pitchFamily="34" charset="0"/>
                <a:cs typeface="Times New Roman" panose="02020603050405020304" pitchFamily="18" charset="0"/>
              </a:rPr>
              <a:t>Родственник (член семьи) нуждающегося</a:t>
            </a:r>
          </a:p>
          <a:p>
            <a:pPr marL="342900">
              <a:lnSpc>
                <a:spcPct val="107000"/>
              </a:lnSpc>
              <a:buFont typeface="Wingdings" panose="05000000000000000000" pitchFamily="2" charset="2"/>
              <a:buChar char=""/>
            </a:pPr>
            <a:r>
              <a:rPr lang="ru-RU" sz="1800" dirty="0">
                <a:latin typeface="Calibri" panose="020F0502020204030204" pitchFamily="34" charset="0"/>
                <a:ea typeface="Calibri" panose="020F0502020204030204" pitchFamily="34" charset="0"/>
                <a:cs typeface="Times New Roman" panose="02020603050405020304" pitchFamily="18" charset="0"/>
              </a:rPr>
              <a:t>Государство</a:t>
            </a:r>
          </a:p>
          <a:p>
            <a:pPr marL="342900">
              <a:lnSpc>
                <a:spcPct val="107000"/>
              </a:lnSpc>
              <a:spcAft>
                <a:spcPts val="800"/>
              </a:spcAft>
              <a:buFont typeface="Wingdings" panose="05000000000000000000" pitchFamily="2" charset="2"/>
              <a:buChar char=""/>
            </a:pPr>
            <a:r>
              <a:rPr lang="ru-RU" sz="1800" dirty="0">
                <a:latin typeface="Calibri" panose="020F0502020204030204" pitchFamily="34" charset="0"/>
                <a:ea typeface="Calibri" panose="020F0502020204030204" pitchFamily="34" charset="0"/>
                <a:cs typeface="Times New Roman" panose="02020603050405020304" pitchFamily="18" charset="0"/>
              </a:rPr>
              <a:t>Руководитель бизнеса, где есть важный для него сотрудник с психическими особенностями</a:t>
            </a:r>
          </a:p>
          <a:p>
            <a:endParaRPr lang="ru-RU" dirty="0"/>
          </a:p>
        </p:txBody>
      </p:sp>
    </p:spTree>
    <p:extLst>
      <p:ext uri="{BB962C8B-B14F-4D97-AF65-F5344CB8AC3E}">
        <p14:creationId xmlns:p14="http://schemas.microsoft.com/office/powerpoint/2010/main" val="222343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CC6337-EF10-4F31-AEE9-4C976479DADE}"/>
              </a:ext>
            </a:extLst>
          </p:cNvPr>
          <p:cNvSpPr>
            <a:spLocks noGrp="1"/>
          </p:cNvSpPr>
          <p:nvPr>
            <p:ph type="title"/>
          </p:nvPr>
        </p:nvSpPr>
        <p:spPr>
          <a:xfrm>
            <a:off x="838200" y="192850"/>
            <a:ext cx="6419652" cy="803806"/>
          </a:xfrm>
        </p:spPr>
        <p:txBody>
          <a:bodyPr>
            <a:normAutofit/>
          </a:bodyPr>
          <a:lstStyle/>
          <a:p>
            <a:r>
              <a:rPr lang="ru-RU" sz="2000" b="1" dirty="0"/>
              <a:t>Границы проекта. Динамика. </a:t>
            </a:r>
            <a:br>
              <a:rPr lang="ru-RU" sz="2000" b="1" dirty="0"/>
            </a:br>
            <a:r>
              <a:rPr lang="ru-RU" sz="2000" b="1" dirty="0"/>
              <a:t>Место проекта в государственной системе.</a:t>
            </a:r>
          </a:p>
        </p:txBody>
      </p:sp>
      <p:sp>
        <p:nvSpPr>
          <p:cNvPr id="3" name="Текст 2">
            <a:extLst>
              <a:ext uri="{FF2B5EF4-FFF2-40B4-BE49-F238E27FC236}">
                <a16:creationId xmlns:a16="http://schemas.microsoft.com/office/drawing/2014/main" id="{BEC770C4-A944-42C8-9B27-D6CDC9A6ECF3}"/>
              </a:ext>
            </a:extLst>
          </p:cNvPr>
          <p:cNvSpPr>
            <a:spLocks noGrp="1"/>
          </p:cNvSpPr>
          <p:nvPr>
            <p:ph type="body" idx="1"/>
          </p:nvPr>
        </p:nvSpPr>
        <p:spPr>
          <a:xfrm>
            <a:off x="309741" y="841156"/>
            <a:ext cx="5781261" cy="1874743"/>
          </a:xfrm>
        </p:spPr>
        <p:txBody>
          <a:bodyPr>
            <a:noAutofit/>
          </a:bodyPr>
          <a:lstStyle/>
          <a:p>
            <a:pPr marL="114300" indent="0">
              <a:buNone/>
            </a:pPr>
            <a:r>
              <a:rPr lang="ru-RU" sz="1100" b="1" dirty="0"/>
              <a:t>Чем не занимается проект (границы проекта):</a:t>
            </a:r>
          </a:p>
          <a:p>
            <a:pPr>
              <a:buFont typeface="Courier New" panose="02070309020205020404" pitchFamily="49" charset="0"/>
              <a:buChar char="o"/>
            </a:pPr>
            <a:r>
              <a:rPr lang="ru-RU" sz="1100" dirty="0"/>
              <a:t>Тяжелые расстройства психики, длительный стаж болезни (состояние дефекта).</a:t>
            </a:r>
          </a:p>
          <a:p>
            <a:pPr>
              <a:buFont typeface="Courier New" panose="02070309020205020404" pitchFamily="49" charset="0"/>
              <a:buChar char="o"/>
            </a:pPr>
            <a:r>
              <a:rPr lang="ru-RU" sz="1100" dirty="0"/>
              <a:t>Недостаточность или снижение интеллекта.</a:t>
            </a:r>
          </a:p>
          <a:p>
            <a:pPr>
              <a:buFont typeface="Courier New" panose="02070309020205020404" pitchFamily="49" charset="0"/>
              <a:buChar char="o"/>
            </a:pPr>
            <a:r>
              <a:rPr lang="ru-RU" sz="1100" dirty="0"/>
              <a:t>Геронтология.</a:t>
            </a:r>
          </a:p>
          <a:p>
            <a:pPr>
              <a:buFont typeface="Courier New" panose="02070309020205020404" pitchFamily="49" charset="0"/>
              <a:buChar char="o"/>
            </a:pPr>
            <a:r>
              <a:rPr lang="ru-RU" sz="1100" dirty="0"/>
              <a:t>Пациенты в остром психотическом состоянии, состоянии агрессии, в состоянии и с поведением, мешающими проведению группового занятия, с асоциальным поведением.</a:t>
            </a:r>
          </a:p>
        </p:txBody>
      </p:sp>
      <p:sp>
        <p:nvSpPr>
          <p:cNvPr id="4" name="Текст 3">
            <a:extLst>
              <a:ext uri="{FF2B5EF4-FFF2-40B4-BE49-F238E27FC236}">
                <a16:creationId xmlns:a16="http://schemas.microsoft.com/office/drawing/2014/main" id="{D15872A9-841B-472B-8FFF-72457463B416}"/>
              </a:ext>
            </a:extLst>
          </p:cNvPr>
          <p:cNvSpPr>
            <a:spLocks noGrp="1"/>
          </p:cNvSpPr>
          <p:nvPr>
            <p:ph type="body" idx="2"/>
          </p:nvPr>
        </p:nvSpPr>
        <p:spPr>
          <a:xfrm>
            <a:off x="238539" y="5444481"/>
            <a:ext cx="11746108" cy="1356286"/>
          </a:xfrm>
        </p:spPr>
        <p:txBody>
          <a:bodyPr>
            <a:normAutofit fontScale="40000" lnSpcReduction="20000"/>
          </a:bodyPr>
          <a:lstStyle/>
          <a:p>
            <a:pPr>
              <a:lnSpc>
                <a:spcPct val="120000"/>
              </a:lnSpc>
            </a:pPr>
            <a:r>
              <a:rPr lang="ru-RU" b="1" dirty="0"/>
              <a:t>Динамика</a:t>
            </a:r>
            <a:r>
              <a:rPr lang="ru-RU" dirty="0"/>
              <a:t>: Проект запланирован на 3 года работы, в рамках которых необходимо проработать и автоматизировать (стандартизировать) все его стороны с последующим выпуском методических рекомендаций. ЖЕЛАТЕЛЬНО ПРИВЛЕЧЕНИЕ РЕСУРСОВ НАУЧНЫХ УЧРЕЖДЕНИЙ (Московский НИИ психиатрии МЗ РФ).</a:t>
            </a:r>
          </a:p>
          <a:p>
            <a:pPr>
              <a:lnSpc>
                <a:spcPct val="120000"/>
              </a:lnSpc>
            </a:pPr>
            <a:r>
              <a:rPr lang="ru-RU" dirty="0"/>
              <a:t>Проектный этап включает освоение и отработку «Международной классификации функционирования, ограничений жизнедеятельности и здоровья» для дальнейшего внедрения в государственную психиатрическую систему. ЖЕЛАТЕЛЬНО ПРИВЛЕЧЕНИЕ РЕСУРСОВ РАЗРАБОТЧИКОВ МКФ ДЛЯ РОССИИ (специалисты в СПб).</a:t>
            </a:r>
          </a:p>
          <a:p>
            <a:pPr>
              <a:lnSpc>
                <a:spcPct val="120000"/>
              </a:lnSpc>
            </a:pPr>
            <a:r>
              <a:rPr lang="ru-RU" dirty="0"/>
              <a:t>Далее – </a:t>
            </a:r>
            <a:r>
              <a:rPr lang="ru-RU" dirty="0" err="1"/>
              <a:t>постпроектный</a:t>
            </a:r>
            <a:r>
              <a:rPr lang="ru-RU" dirty="0"/>
              <a:t> мониторинг и решение вопроса о масштабировании проекта. </a:t>
            </a:r>
          </a:p>
        </p:txBody>
      </p:sp>
      <p:sp>
        <p:nvSpPr>
          <p:cNvPr id="5" name="Овал 4">
            <a:extLst>
              <a:ext uri="{FF2B5EF4-FFF2-40B4-BE49-F238E27FC236}">
                <a16:creationId xmlns:a16="http://schemas.microsoft.com/office/drawing/2014/main" id="{0F56EC9A-0539-4A11-A279-39C331189087}"/>
              </a:ext>
            </a:extLst>
          </p:cNvPr>
          <p:cNvSpPr/>
          <p:nvPr/>
        </p:nvSpPr>
        <p:spPr>
          <a:xfrm>
            <a:off x="6745016" y="3019331"/>
            <a:ext cx="4842263" cy="24251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Овал 5">
            <a:extLst>
              <a:ext uri="{FF2B5EF4-FFF2-40B4-BE49-F238E27FC236}">
                <a16:creationId xmlns:a16="http://schemas.microsoft.com/office/drawing/2014/main" id="{712902C1-B22E-4B94-97C9-A0C6B192D40E}"/>
              </a:ext>
            </a:extLst>
          </p:cNvPr>
          <p:cNvSpPr/>
          <p:nvPr/>
        </p:nvSpPr>
        <p:spPr>
          <a:xfrm rot="18367150">
            <a:off x="8776585" y="2052147"/>
            <a:ext cx="3742821" cy="15806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7" name="Овал 6">
            <a:extLst>
              <a:ext uri="{FF2B5EF4-FFF2-40B4-BE49-F238E27FC236}">
                <a16:creationId xmlns:a16="http://schemas.microsoft.com/office/drawing/2014/main" id="{03606B14-BA1A-4087-B68F-3309D4AD4826}"/>
              </a:ext>
            </a:extLst>
          </p:cNvPr>
          <p:cNvSpPr/>
          <p:nvPr/>
        </p:nvSpPr>
        <p:spPr>
          <a:xfrm rot="2666747">
            <a:off x="5540015" y="2059758"/>
            <a:ext cx="3557553" cy="13274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Овал 7">
            <a:extLst>
              <a:ext uri="{FF2B5EF4-FFF2-40B4-BE49-F238E27FC236}">
                <a16:creationId xmlns:a16="http://schemas.microsoft.com/office/drawing/2014/main" id="{B3AA842D-5284-4A3E-A7AD-D8763CC03281}"/>
              </a:ext>
            </a:extLst>
          </p:cNvPr>
          <p:cNvSpPr/>
          <p:nvPr/>
        </p:nvSpPr>
        <p:spPr>
          <a:xfrm>
            <a:off x="8137518" y="470666"/>
            <a:ext cx="1831858" cy="32749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9" name="Овал 8">
            <a:extLst>
              <a:ext uri="{FF2B5EF4-FFF2-40B4-BE49-F238E27FC236}">
                <a16:creationId xmlns:a16="http://schemas.microsoft.com/office/drawing/2014/main" id="{9BC6D38C-C245-4100-A25E-184DA9C3AEAC}"/>
              </a:ext>
            </a:extLst>
          </p:cNvPr>
          <p:cNvSpPr/>
          <p:nvPr/>
        </p:nvSpPr>
        <p:spPr>
          <a:xfrm>
            <a:off x="7648489" y="2784489"/>
            <a:ext cx="3142397" cy="198782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a:t>проект</a:t>
            </a:r>
          </a:p>
          <a:p>
            <a:pPr algn="ctr"/>
            <a:r>
              <a:rPr lang="ru-RU" sz="1100" dirty="0"/>
              <a:t>ПРОСТРАНСТВО ГАРМОНИЗАЦИИ ЖИЗНИ </a:t>
            </a:r>
          </a:p>
          <a:p>
            <a:pPr algn="ctr"/>
            <a:r>
              <a:rPr lang="ru-RU" sz="1100" dirty="0"/>
              <a:t>(на данный момент «Гармонизация жизни»)</a:t>
            </a:r>
          </a:p>
          <a:p>
            <a:pPr algn="ctr"/>
            <a:r>
              <a:rPr lang="ru-RU" sz="1100" dirty="0"/>
              <a:t>Размещается в амбулаторном звене психиатрической системы</a:t>
            </a:r>
          </a:p>
        </p:txBody>
      </p:sp>
      <p:sp>
        <p:nvSpPr>
          <p:cNvPr id="10" name="TextBox 9">
            <a:extLst>
              <a:ext uri="{FF2B5EF4-FFF2-40B4-BE49-F238E27FC236}">
                <a16:creationId xmlns:a16="http://schemas.microsoft.com/office/drawing/2014/main" id="{557517F5-14DE-4D76-865D-33E7D1F8B48D}"/>
              </a:ext>
            </a:extLst>
          </p:cNvPr>
          <p:cNvSpPr txBox="1"/>
          <p:nvPr/>
        </p:nvSpPr>
        <p:spPr>
          <a:xfrm>
            <a:off x="8052908" y="1733543"/>
            <a:ext cx="2001078" cy="738664"/>
          </a:xfrm>
          <a:prstGeom prst="rect">
            <a:avLst/>
          </a:prstGeom>
          <a:noFill/>
        </p:spPr>
        <p:txBody>
          <a:bodyPr wrap="square" rtlCol="0">
            <a:spAutoFit/>
          </a:bodyPr>
          <a:lstStyle/>
          <a:p>
            <a:pPr algn="ctr"/>
            <a:r>
              <a:rPr lang="ru-RU" dirty="0"/>
              <a:t>Департамент труда и социальной защиты населения</a:t>
            </a:r>
          </a:p>
        </p:txBody>
      </p:sp>
      <p:sp>
        <p:nvSpPr>
          <p:cNvPr id="11" name="TextBox 10">
            <a:extLst>
              <a:ext uri="{FF2B5EF4-FFF2-40B4-BE49-F238E27FC236}">
                <a16:creationId xmlns:a16="http://schemas.microsoft.com/office/drawing/2014/main" id="{80F83627-74CF-496D-B289-618808A163A2}"/>
              </a:ext>
            </a:extLst>
          </p:cNvPr>
          <p:cNvSpPr txBox="1"/>
          <p:nvPr/>
        </p:nvSpPr>
        <p:spPr>
          <a:xfrm>
            <a:off x="8308070" y="4820031"/>
            <a:ext cx="2001078" cy="523220"/>
          </a:xfrm>
          <a:prstGeom prst="rect">
            <a:avLst/>
          </a:prstGeom>
          <a:noFill/>
        </p:spPr>
        <p:txBody>
          <a:bodyPr wrap="square" rtlCol="0">
            <a:spAutoFit/>
          </a:bodyPr>
          <a:lstStyle/>
          <a:p>
            <a:pPr algn="ctr"/>
            <a:r>
              <a:rPr lang="ru-RU" dirty="0"/>
              <a:t>Департамент здравоохранения</a:t>
            </a:r>
          </a:p>
        </p:txBody>
      </p:sp>
      <p:sp>
        <p:nvSpPr>
          <p:cNvPr id="12" name="TextBox 11">
            <a:extLst>
              <a:ext uri="{FF2B5EF4-FFF2-40B4-BE49-F238E27FC236}">
                <a16:creationId xmlns:a16="http://schemas.microsoft.com/office/drawing/2014/main" id="{AF2487A8-66C9-45AD-BD27-EDB99E518D58}"/>
              </a:ext>
            </a:extLst>
          </p:cNvPr>
          <p:cNvSpPr txBox="1"/>
          <p:nvPr/>
        </p:nvSpPr>
        <p:spPr>
          <a:xfrm>
            <a:off x="6271351" y="2148407"/>
            <a:ext cx="1577008" cy="523220"/>
          </a:xfrm>
          <a:prstGeom prst="rect">
            <a:avLst/>
          </a:prstGeom>
          <a:noFill/>
        </p:spPr>
        <p:txBody>
          <a:bodyPr wrap="square" rtlCol="0">
            <a:spAutoFit/>
          </a:bodyPr>
          <a:lstStyle/>
          <a:p>
            <a:pPr algn="ctr"/>
            <a:r>
              <a:rPr lang="ru-RU" dirty="0"/>
              <a:t>Департамент образования</a:t>
            </a:r>
          </a:p>
        </p:txBody>
      </p:sp>
      <p:sp>
        <p:nvSpPr>
          <p:cNvPr id="13" name="TextBox 12">
            <a:extLst>
              <a:ext uri="{FF2B5EF4-FFF2-40B4-BE49-F238E27FC236}">
                <a16:creationId xmlns:a16="http://schemas.microsoft.com/office/drawing/2014/main" id="{70FBBC13-708A-469C-821E-B7DB6FA3EF9F}"/>
              </a:ext>
            </a:extLst>
          </p:cNvPr>
          <p:cNvSpPr txBox="1"/>
          <p:nvPr/>
        </p:nvSpPr>
        <p:spPr>
          <a:xfrm>
            <a:off x="10234335" y="2012169"/>
            <a:ext cx="1577008" cy="523220"/>
          </a:xfrm>
          <a:prstGeom prst="rect">
            <a:avLst/>
          </a:prstGeom>
          <a:noFill/>
        </p:spPr>
        <p:txBody>
          <a:bodyPr wrap="square" rtlCol="0">
            <a:spAutoFit/>
          </a:bodyPr>
          <a:lstStyle/>
          <a:p>
            <a:pPr algn="ctr"/>
            <a:r>
              <a:rPr lang="ru-RU" dirty="0"/>
              <a:t>Департамент культуры</a:t>
            </a:r>
          </a:p>
        </p:txBody>
      </p:sp>
      <p:sp>
        <p:nvSpPr>
          <p:cNvPr id="16" name="Текст 2">
            <a:extLst>
              <a:ext uri="{FF2B5EF4-FFF2-40B4-BE49-F238E27FC236}">
                <a16:creationId xmlns:a16="http://schemas.microsoft.com/office/drawing/2014/main" id="{7F97389D-835C-4722-B24C-A5ECF6DC20A6}"/>
              </a:ext>
            </a:extLst>
          </p:cNvPr>
          <p:cNvSpPr txBox="1">
            <a:spLocks/>
          </p:cNvSpPr>
          <p:nvPr/>
        </p:nvSpPr>
        <p:spPr>
          <a:xfrm>
            <a:off x="472573" y="2635680"/>
            <a:ext cx="6342208" cy="28335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97200" indent="0">
              <a:lnSpc>
                <a:spcPct val="120000"/>
              </a:lnSpc>
              <a:buNone/>
            </a:pPr>
            <a:r>
              <a:rPr lang="ru-RU" sz="1000" b="1" dirty="0"/>
              <a:t>Место проекта в государственной системе:</a:t>
            </a:r>
          </a:p>
          <a:p>
            <a:pPr indent="-360000">
              <a:lnSpc>
                <a:spcPct val="120000"/>
              </a:lnSpc>
              <a:buFont typeface="Wingdings" panose="05000000000000000000" pitchFamily="2" charset="2"/>
              <a:buChar char="ü"/>
            </a:pPr>
            <a:r>
              <a:rPr lang="ru-RU" sz="1000" dirty="0"/>
              <a:t>Проект (теоретическая часть и административное звено – все специалисты) может находиться на территории </a:t>
            </a:r>
            <a:r>
              <a:rPr lang="ru-RU" sz="1000" b="1" dirty="0"/>
              <a:t>Консультативного Центра психического здоровья</a:t>
            </a:r>
            <a:r>
              <a:rPr lang="ru-RU" sz="1000" dirty="0"/>
              <a:t> (подведомственный ПКБ №4 им </a:t>
            </a:r>
            <a:r>
              <a:rPr lang="ru-RU" sz="1000" dirty="0" err="1"/>
              <a:t>П.Б.Ганнушкина</a:t>
            </a:r>
            <a:r>
              <a:rPr lang="ru-RU" sz="1000" dirty="0"/>
              <a:t>, ул. Первомайская, 61/8, Москва), чтобы быть в рамках амбулаторного звена психиатрии и ближе к целевой аудитории (сейчас – на территории ЛПТМ при ПНД №9).</a:t>
            </a:r>
          </a:p>
          <a:p>
            <a:pPr indent="-360000">
              <a:lnSpc>
                <a:spcPct val="120000"/>
              </a:lnSpc>
              <a:buFont typeface="Wingdings" panose="05000000000000000000" pitchFamily="2" charset="2"/>
              <a:buChar char="ü"/>
            </a:pPr>
            <a:r>
              <a:rPr lang="ru-RU" sz="1000" dirty="0"/>
              <a:t>Необходимо увеличить состав специалистов, необходимых для функционирования Проекта, их обучить, создать работающую команду.</a:t>
            </a:r>
          </a:p>
          <a:p>
            <a:pPr indent="-360000">
              <a:lnSpc>
                <a:spcPct val="120000"/>
              </a:lnSpc>
              <a:buFont typeface="Wingdings" panose="05000000000000000000" pitchFamily="2" charset="2"/>
              <a:buChar char="ü"/>
            </a:pPr>
            <a:r>
              <a:rPr lang="ru-RU" sz="1000" dirty="0"/>
              <a:t>Практическая часть проекта функционирует на ВНЕ психиатрических территориях.</a:t>
            </a:r>
          </a:p>
          <a:p>
            <a:pPr indent="-360000">
              <a:lnSpc>
                <a:spcPct val="120000"/>
              </a:lnSpc>
              <a:buFont typeface="Wingdings" panose="05000000000000000000" pitchFamily="2" charset="2"/>
              <a:buChar char="ü"/>
            </a:pPr>
            <a:r>
              <a:rPr lang="ru-RU" sz="1000" dirty="0"/>
              <a:t>Департаменты труда и социальной защиты населения, Образования и Культуры «питают» Проект за счет межведомственного взаимодействия (предоставляют площадки для проведения занятий, могут обеспечивать функционирование Балльной системы оценки достижений участников, предоставлять бесплатные мероприятия для выхода в город).</a:t>
            </a:r>
          </a:p>
        </p:txBody>
      </p:sp>
    </p:spTree>
    <p:extLst>
      <p:ext uri="{BB962C8B-B14F-4D97-AF65-F5344CB8AC3E}">
        <p14:creationId xmlns:p14="http://schemas.microsoft.com/office/powerpoint/2010/main" val="381281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58AFF-6CE8-418D-A656-C4A456F47EF1}"/>
              </a:ext>
            </a:extLst>
          </p:cNvPr>
          <p:cNvSpPr>
            <a:spLocks noGrp="1"/>
          </p:cNvSpPr>
          <p:nvPr>
            <p:ph type="title"/>
          </p:nvPr>
        </p:nvSpPr>
        <p:spPr/>
        <p:txBody>
          <a:bodyPr>
            <a:normAutofit fontScale="90000"/>
          </a:bodyPr>
          <a:lstStyle/>
          <a:p>
            <a:r>
              <a:rPr lang="ru-RU" dirty="0"/>
              <a:t>Место Проекта в системе реабилитации государственной психиатрии:</a:t>
            </a:r>
          </a:p>
        </p:txBody>
      </p:sp>
      <p:sp>
        <p:nvSpPr>
          <p:cNvPr id="3" name="Прямоугольник 2">
            <a:extLst>
              <a:ext uri="{FF2B5EF4-FFF2-40B4-BE49-F238E27FC236}">
                <a16:creationId xmlns:a16="http://schemas.microsoft.com/office/drawing/2014/main" id="{B1B91B9E-1AD3-421B-A484-09350F1A4CF8}"/>
              </a:ext>
            </a:extLst>
          </p:cNvPr>
          <p:cNvSpPr/>
          <p:nvPr/>
        </p:nvSpPr>
        <p:spPr>
          <a:xfrm>
            <a:off x="1294410" y="1983179"/>
            <a:ext cx="3051959" cy="3598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Реабилитация в отделениях в психиатрической больнице (круглосуточный стационар):</a:t>
            </a:r>
          </a:p>
          <a:p>
            <a:pPr algn="ctr"/>
            <a:r>
              <a:rPr lang="ru-RU" dirty="0"/>
              <a:t>Разная нозология</a:t>
            </a:r>
          </a:p>
          <a:p>
            <a:pPr algn="ctr"/>
            <a:endParaRPr lang="ru-RU" dirty="0"/>
          </a:p>
          <a:p>
            <a:pPr algn="ctr"/>
            <a:r>
              <a:rPr lang="ru-RU" dirty="0"/>
              <a:t>Краткосрочная</a:t>
            </a:r>
          </a:p>
        </p:txBody>
      </p:sp>
      <p:sp>
        <p:nvSpPr>
          <p:cNvPr id="4" name="Прямоугольник 3">
            <a:extLst>
              <a:ext uri="{FF2B5EF4-FFF2-40B4-BE49-F238E27FC236}">
                <a16:creationId xmlns:a16="http://schemas.microsoft.com/office/drawing/2014/main" id="{3D0FA9AE-889C-4456-9BF8-564E145D2635}"/>
              </a:ext>
            </a:extLst>
          </p:cNvPr>
          <p:cNvSpPr/>
          <p:nvPr/>
        </p:nvSpPr>
        <p:spPr>
          <a:xfrm>
            <a:off x="4593765" y="1981204"/>
            <a:ext cx="3051959" cy="3598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Реабилитация при дневных стационарах при ПКБ (</a:t>
            </a:r>
            <a:r>
              <a:rPr lang="ru-RU" dirty="0" err="1"/>
              <a:t>полуамбулаторная</a:t>
            </a:r>
            <a:r>
              <a:rPr lang="ru-RU" dirty="0"/>
              <a:t> служба):</a:t>
            </a:r>
          </a:p>
          <a:p>
            <a:pPr algn="ctr"/>
            <a:r>
              <a:rPr lang="ru-RU" dirty="0"/>
              <a:t>Разная нозология</a:t>
            </a:r>
          </a:p>
          <a:p>
            <a:pPr algn="ctr"/>
            <a:endParaRPr lang="ru-RU" dirty="0"/>
          </a:p>
          <a:p>
            <a:pPr algn="ctr"/>
            <a:r>
              <a:rPr lang="ru-RU" dirty="0"/>
              <a:t>Краткосрочная</a:t>
            </a:r>
          </a:p>
        </p:txBody>
      </p:sp>
      <p:sp>
        <p:nvSpPr>
          <p:cNvPr id="5" name="Прямоугольник 4">
            <a:extLst>
              <a:ext uri="{FF2B5EF4-FFF2-40B4-BE49-F238E27FC236}">
                <a16:creationId xmlns:a16="http://schemas.microsoft.com/office/drawing/2014/main" id="{D5CE5E28-6C71-43C6-BF08-68F193EF52E0}"/>
              </a:ext>
            </a:extLst>
          </p:cNvPr>
          <p:cNvSpPr/>
          <p:nvPr/>
        </p:nvSpPr>
        <p:spPr>
          <a:xfrm>
            <a:off x="7893121" y="1979229"/>
            <a:ext cx="3051959" cy="3598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Реабилитация в психоневрологических диспансерах </a:t>
            </a:r>
          </a:p>
          <a:p>
            <a:pPr algn="ctr"/>
            <a:r>
              <a:rPr lang="ru-RU" dirty="0"/>
              <a:t>(амбулаторное звено):</a:t>
            </a:r>
          </a:p>
          <a:p>
            <a:pPr algn="ctr"/>
            <a:r>
              <a:rPr lang="ru-RU" dirty="0"/>
              <a:t>Разная нозология</a:t>
            </a:r>
          </a:p>
          <a:p>
            <a:pPr algn="ctr"/>
            <a:endParaRPr lang="ru-RU" dirty="0"/>
          </a:p>
          <a:p>
            <a:pPr algn="ctr"/>
            <a:r>
              <a:rPr lang="ru-RU" dirty="0"/>
              <a:t>Краткосрочная</a:t>
            </a:r>
          </a:p>
          <a:p>
            <a:pPr algn="ctr"/>
            <a:r>
              <a:rPr lang="ru-RU" dirty="0"/>
              <a:t>Творческие кружки для хронических пациентов</a:t>
            </a:r>
          </a:p>
          <a:p>
            <a:pPr algn="ctr"/>
            <a:endParaRPr lang="ru-RU" dirty="0"/>
          </a:p>
        </p:txBody>
      </p:sp>
      <p:sp>
        <p:nvSpPr>
          <p:cNvPr id="9" name="Овал 8">
            <a:extLst>
              <a:ext uri="{FF2B5EF4-FFF2-40B4-BE49-F238E27FC236}">
                <a16:creationId xmlns:a16="http://schemas.microsoft.com/office/drawing/2014/main" id="{C604BD02-FC9D-451D-8D9A-66B1E28A7422}"/>
              </a:ext>
            </a:extLst>
          </p:cNvPr>
          <p:cNvSpPr/>
          <p:nvPr/>
        </p:nvSpPr>
        <p:spPr>
          <a:xfrm>
            <a:off x="6096000" y="4678878"/>
            <a:ext cx="4849080" cy="19000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Проект «Пространство гармонизации жизни» </a:t>
            </a:r>
          </a:p>
          <a:p>
            <a:pPr algn="ctr"/>
            <a:r>
              <a:rPr lang="ru-RU" dirty="0"/>
              <a:t>(сейчас «Гармонизация жизни»)</a:t>
            </a:r>
          </a:p>
          <a:p>
            <a:pPr algn="ctr"/>
            <a:r>
              <a:rPr lang="ru-RU" dirty="0"/>
              <a:t>Для лиц с сохранным интеллектом</a:t>
            </a:r>
          </a:p>
          <a:p>
            <a:pPr algn="ctr"/>
            <a:endParaRPr lang="ru-RU" dirty="0"/>
          </a:p>
          <a:p>
            <a:pPr algn="ctr"/>
            <a:r>
              <a:rPr lang="ru-RU" dirty="0"/>
              <a:t>Долгосрочная</a:t>
            </a:r>
          </a:p>
        </p:txBody>
      </p:sp>
    </p:spTree>
    <p:extLst>
      <p:ext uri="{BB962C8B-B14F-4D97-AF65-F5344CB8AC3E}">
        <p14:creationId xmlns:p14="http://schemas.microsoft.com/office/powerpoint/2010/main" val="232375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28"/>
          <p:cNvSpPr txBox="1">
            <a:spLocks noGrp="1"/>
          </p:cNvSpPr>
          <p:nvPr>
            <p:ph type="title"/>
          </p:nvPr>
        </p:nvSpPr>
        <p:spPr>
          <a:xfrm>
            <a:off x="336000" y="451782"/>
            <a:ext cx="10151415" cy="726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757070"/>
              </a:buClr>
              <a:buSzPts val="4800"/>
              <a:buNone/>
            </a:pPr>
            <a:r>
              <a:rPr lang="ru-RU" sz="4800" b="1" cap="none" dirty="0">
                <a:solidFill>
                  <a:srgbClr val="757070"/>
                </a:solidFill>
                <a:latin typeface="Arial"/>
                <a:ea typeface="Arial"/>
                <a:cs typeface="Arial"/>
                <a:sym typeface="Arial"/>
              </a:rPr>
              <a:t>ПЛАН РЕАЛИЗАЦИИ ПРОЕКТА</a:t>
            </a:r>
            <a:endParaRPr sz="4800" b="1" cap="none" dirty="0">
              <a:solidFill>
                <a:srgbClr val="757070"/>
              </a:solidFill>
              <a:latin typeface="Arial"/>
              <a:ea typeface="Arial"/>
              <a:cs typeface="Arial"/>
              <a:sym typeface="Arial"/>
            </a:endParaRPr>
          </a:p>
        </p:txBody>
      </p:sp>
      <p:sp>
        <p:nvSpPr>
          <p:cNvPr id="225" name="Google Shape;225;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00"/>
              </a:buClr>
              <a:buSzPts val="2200"/>
              <a:buNone/>
            </a:pPr>
            <a:endParaRPr sz="2000">
              <a:solidFill>
                <a:srgbClr val="434343"/>
              </a:solidFill>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endParaRPr sz="2000">
              <a:solidFill>
                <a:srgbClr val="434343"/>
              </a:solidFill>
            </a:endParaRPr>
          </a:p>
        </p:txBody>
      </p:sp>
      <p:sp>
        <p:nvSpPr>
          <p:cNvPr id="226" name="Google Shape;226;p28"/>
          <p:cNvSpPr txBox="1"/>
          <p:nvPr/>
        </p:nvSpPr>
        <p:spPr>
          <a:xfrm>
            <a:off x="336000" y="1053325"/>
            <a:ext cx="100926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800" b="0" i="0" u="none" strike="noStrike" cap="none">
                <a:solidFill>
                  <a:srgbClr val="000000"/>
                </a:solidFill>
                <a:latin typeface="Arial"/>
                <a:ea typeface="Arial"/>
                <a:cs typeface="Arial"/>
                <a:sym typeface="Arial"/>
              </a:rPr>
              <a:t>Основные этапы и контрольные точки, ведущие к промежуточным и конечным результатам.</a:t>
            </a:r>
            <a:endParaRPr/>
          </a:p>
        </p:txBody>
      </p:sp>
      <p:sp>
        <p:nvSpPr>
          <p:cNvPr id="228" name="Google Shape;228;p28"/>
          <p:cNvSpPr txBox="1"/>
          <p:nvPr/>
        </p:nvSpPr>
        <p:spPr>
          <a:xfrm>
            <a:off x="4603630" y="1478438"/>
            <a:ext cx="298474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400" b="1" i="0" u="none" strike="noStrike" cap="none" dirty="0">
                <a:solidFill>
                  <a:srgbClr val="757070"/>
                </a:solidFill>
                <a:latin typeface="Arial"/>
                <a:ea typeface="Arial"/>
                <a:cs typeface="Arial"/>
                <a:sym typeface="Arial"/>
              </a:rPr>
              <a:t>2025 </a:t>
            </a:r>
            <a:r>
              <a:rPr lang="ru-RU" sz="2400" b="1" dirty="0">
                <a:solidFill>
                  <a:srgbClr val="757070"/>
                </a:solidFill>
              </a:rPr>
              <a:t>– 2027 </a:t>
            </a:r>
            <a:r>
              <a:rPr lang="ru-RU" sz="2400" b="1" dirty="0" err="1">
                <a:solidFill>
                  <a:srgbClr val="757070"/>
                </a:solidFill>
              </a:rPr>
              <a:t>гг</a:t>
            </a:r>
            <a:endParaRPr dirty="0"/>
          </a:p>
        </p:txBody>
      </p:sp>
      <p:cxnSp>
        <p:nvCxnSpPr>
          <p:cNvPr id="230" name="Google Shape;230;p28"/>
          <p:cNvCxnSpPr/>
          <p:nvPr/>
        </p:nvCxnSpPr>
        <p:spPr>
          <a:xfrm rot="10800000" flipH="1">
            <a:off x="495798" y="1422657"/>
            <a:ext cx="11394731" cy="31309"/>
          </a:xfrm>
          <a:prstGeom prst="straightConnector1">
            <a:avLst/>
          </a:prstGeom>
          <a:noFill/>
          <a:ln w="9525" cap="flat" cmpd="sng">
            <a:solidFill>
              <a:srgbClr val="C55A11"/>
            </a:solidFill>
            <a:prstDash val="solid"/>
            <a:round/>
            <a:headEnd type="none" w="sm" len="sm"/>
            <a:tailEnd type="none" w="sm" len="sm"/>
          </a:ln>
        </p:spPr>
      </p:cxnSp>
      <p:graphicFrame>
        <p:nvGraphicFramePr>
          <p:cNvPr id="10" name="Google Shape;227;p28">
            <a:extLst>
              <a:ext uri="{FF2B5EF4-FFF2-40B4-BE49-F238E27FC236}">
                <a16:creationId xmlns:a16="http://schemas.microsoft.com/office/drawing/2014/main" id="{E3719897-11F6-470A-9E0C-950DF153EE72}"/>
              </a:ext>
            </a:extLst>
          </p:cNvPr>
          <p:cNvGraphicFramePr/>
          <p:nvPr>
            <p:extLst>
              <p:ext uri="{D42A27DB-BD31-4B8C-83A1-F6EECF244321}">
                <p14:modId xmlns:p14="http://schemas.microsoft.com/office/powerpoint/2010/main" val="2818732978"/>
              </p:ext>
            </p:extLst>
          </p:nvPr>
        </p:nvGraphicFramePr>
        <p:xfrm>
          <a:off x="775763" y="1871866"/>
          <a:ext cx="10834800" cy="4401457"/>
        </p:xfrm>
        <a:graphic>
          <a:graphicData uri="http://schemas.openxmlformats.org/drawingml/2006/table">
            <a:tbl>
              <a:tblPr firstRow="1" bandRow="1">
                <a:noFill/>
                <a:tableStyleId>{6C8EC39F-B435-43F6-B9C0-EC8922676487}</a:tableStyleId>
              </a:tblPr>
              <a:tblGrid>
                <a:gridCol w="1805800">
                  <a:extLst>
                    <a:ext uri="{9D8B030D-6E8A-4147-A177-3AD203B41FA5}">
                      <a16:colId xmlns:a16="http://schemas.microsoft.com/office/drawing/2014/main" val="20000"/>
                    </a:ext>
                  </a:extLst>
                </a:gridCol>
                <a:gridCol w="1805800">
                  <a:extLst>
                    <a:ext uri="{9D8B030D-6E8A-4147-A177-3AD203B41FA5}">
                      <a16:colId xmlns:a16="http://schemas.microsoft.com/office/drawing/2014/main" val="20001"/>
                    </a:ext>
                  </a:extLst>
                </a:gridCol>
                <a:gridCol w="1812800">
                  <a:extLst>
                    <a:ext uri="{9D8B030D-6E8A-4147-A177-3AD203B41FA5}">
                      <a16:colId xmlns:a16="http://schemas.microsoft.com/office/drawing/2014/main" val="20002"/>
                    </a:ext>
                  </a:extLst>
                </a:gridCol>
                <a:gridCol w="1798800">
                  <a:extLst>
                    <a:ext uri="{9D8B030D-6E8A-4147-A177-3AD203B41FA5}">
                      <a16:colId xmlns:a16="http://schemas.microsoft.com/office/drawing/2014/main" val="20003"/>
                    </a:ext>
                  </a:extLst>
                </a:gridCol>
                <a:gridCol w="1805800">
                  <a:extLst>
                    <a:ext uri="{9D8B030D-6E8A-4147-A177-3AD203B41FA5}">
                      <a16:colId xmlns:a16="http://schemas.microsoft.com/office/drawing/2014/main" val="20004"/>
                    </a:ext>
                  </a:extLst>
                </a:gridCol>
                <a:gridCol w="1805800">
                  <a:extLst>
                    <a:ext uri="{9D8B030D-6E8A-4147-A177-3AD203B41FA5}">
                      <a16:colId xmlns:a16="http://schemas.microsoft.com/office/drawing/2014/main" val="20005"/>
                    </a:ext>
                  </a:extLst>
                </a:gridCol>
              </a:tblGrid>
              <a:tr h="671810">
                <a:tc>
                  <a:txBody>
                    <a:bodyPr/>
                    <a:lstStyle/>
                    <a:p>
                      <a:pPr marL="0" marR="0" lvl="0" indent="0" algn="ctr" rtl="0">
                        <a:lnSpc>
                          <a:spcPct val="100000"/>
                        </a:lnSpc>
                        <a:spcBef>
                          <a:spcPts val="0"/>
                        </a:spcBef>
                        <a:spcAft>
                          <a:spcPts val="0"/>
                        </a:spcAft>
                        <a:buNone/>
                      </a:pPr>
                      <a:r>
                        <a:rPr lang="ru-RU" dirty="0">
                          <a:solidFill>
                            <a:srgbClr val="000000"/>
                          </a:solidFill>
                        </a:rPr>
                        <a:t>Первая половина 2025</a:t>
                      </a: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r>
                        <a:rPr lang="ru-RU" dirty="0">
                          <a:solidFill>
                            <a:srgbClr val="000000"/>
                          </a:solidFill>
                        </a:rPr>
                        <a:t>Вторая половина 2025</a:t>
                      </a: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r>
                        <a:rPr lang="ru-RU" dirty="0">
                          <a:solidFill>
                            <a:srgbClr val="000000"/>
                          </a:solidFill>
                        </a:rPr>
                        <a:t>Первая половина 2026</a:t>
                      </a:r>
                      <a:endParaRPr lang="ru-RU"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r>
                        <a:rPr lang="ru-RU" dirty="0">
                          <a:solidFill>
                            <a:srgbClr val="000000"/>
                          </a:solidFill>
                        </a:rPr>
                        <a:t>Вторая половина 2026</a:t>
                      </a:r>
                      <a:endParaRPr lang="ru-RU" dirty="0"/>
                    </a:p>
                  </a:txBody>
                  <a:tcPr marL="91450" marR="91450" marT="45725" marB="45725"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dirty="0">
                          <a:solidFill>
                            <a:srgbClr val="000000"/>
                          </a:solidFill>
                        </a:rPr>
                        <a:t>Первая половина 2027</a:t>
                      </a:r>
                      <a:r>
                        <a:rPr lang="ru-RU" sz="1400" b="0" i="0" u="none" strike="noStrike" cap="none" dirty="0">
                          <a:solidFill>
                            <a:srgbClr val="000000"/>
                          </a:solidFill>
                          <a:latin typeface="Arial"/>
                          <a:ea typeface="Arial"/>
                          <a:cs typeface="Arial"/>
                          <a:sym typeface="Arial"/>
                        </a:rPr>
                        <a:t> </a:t>
                      </a: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r>
                        <a:rPr lang="ru-RU" dirty="0">
                          <a:solidFill>
                            <a:srgbClr val="000000"/>
                          </a:solidFill>
                        </a:rPr>
                        <a:t>Вторая половина 2027</a:t>
                      </a:r>
                      <a:endParaRPr lang="ru-RU" dirty="0"/>
                    </a:p>
                  </a:txBody>
                  <a:tcPr marL="91450" marR="91450" marT="45725" marB="45725" anchor="ctr">
                    <a:solidFill>
                      <a:srgbClr val="F2F2F2"/>
                    </a:solidFill>
                  </a:tcPr>
                </a:tc>
                <a:extLst>
                  <a:ext uri="{0D108BD9-81ED-4DB2-BD59-A6C34878D82A}">
                    <a16:rowId xmlns:a16="http://schemas.microsoft.com/office/drawing/2014/main" val="10000"/>
                  </a:ext>
                </a:extLst>
              </a:tr>
              <a:tr h="3729647">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tc>
                  <a:txBody>
                    <a:bodyPr/>
                    <a:lstStyle/>
                    <a:p>
                      <a:pPr marL="0" marR="0" lvl="0" indent="0" algn="ctr" rtl="0">
                        <a:lnSpc>
                          <a:spcPct val="100000"/>
                        </a:lnSpc>
                        <a:spcBef>
                          <a:spcPts val="0"/>
                        </a:spcBef>
                        <a:spcAft>
                          <a:spcPts val="0"/>
                        </a:spcAft>
                        <a:buNone/>
                      </a:pPr>
                      <a:endParaRPr dirty="0"/>
                    </a:p>
                  </a:txBody>
                  <a:tcPr marL="91450" marR="91450" marT="45725" marB="45725" anchor="ctr">
                    <a:solidFill>
                      <a:srgbClr val="F2F2F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F187E961-6999-4539-8EB2-0B42BEEE868A}"/>
              </a:ext>
            </a:extLst>
          </p:cNvPr>
          <p:cNvSpPr txBox="1"/>
          <p:nvPr/>
        </p:nvSpPr>
        <p:spPr>
          <a:xfrm>
            <a:off x="469232" y="2509424"/>
            <a:ext cx="2175654" cy="4247317"/>
          </a:xfrm>
          <a:prstGeom prst="rect">
            <a:avLst/>
          </a:prstGeom>
          <a:noFill/>
        </p:spPr>
        <p:txBody>
          <a:bodyPr wrap="square" rtlCol="0">
            <a:spAutoFit/>
          </a:bodyPr>
          <a:lstStyle/>
          <a:p>
            <a:pPr marL="171450" indent="-171450">
              <a:buFont typeface="Arial" panose="020B0604020202020204" pitchFamily="34" charset="0"/>
              <a:buChar char="•"/>
            </a:pPr>
            <a:r>
              <a:rPr lang="ru-RU" sz="900" dirty="0"/>
              <a:t>Набор сотрудников, обучение работе с проектом, </a:t>
            </a:r>
          </a:p>
          <a:p>
            <a:pPr marL="171450" indent="-171450">
              <a:buFont typeface="Arial" panose="020B0604020202020204" pitchFamily="34" charset="0"/>
              <a:buChar char="•"/>
            </a:pPr>
            <a:r>
              <a:rPr lang="ru-RU" sz="900" dirty="0"/>
              <a:t>активное включение сотрудников в работу, </a:t>
            </a:r>
          </a:p>
          <a:p>
            <a:pPr marL="171450" indent="-171450">
              <a:buFont typeface="Arial" panose="020B0604020202020204" pitchFamily="34" charset="0"/>
              <a:buChar char="•"/>
            </a:pPr>
            <a:r>
              <a:rPr lang="ru-RU" sz="900" dirty="0"/>
              <a:t>проработка функциональных обязанностей, </a:t>
            </a:r>
          </a:p>
          <a:p>
            <a:pPr marL="171450" indent="-171450">
              <a:buFont typeface="Arial" panose="020B0604020202020204" pitchFamily="34" charset="0"/>
              <a:buChar char="•"/>
            </a:pPr>
            <a:r>
              <a:rPr lang="ru-RU" sz="900" dirty="0"/>
              <a:t>прохождение курсов по использованию МКФ в психиатрии,</a:t>
            </a:r>
          </a:p>
          <a:p>
            <a:pPr marL="171450" indent="-171450">
              <a:buFont typeface="Arial" panose="020B0604020202020204" pitchFamily="34" charset="0"/>
              <a:buChar char="•"/>
            </a:pPr>
            <a:r>
              <a:rPr lang="ru-RU" sz="900" dirty="0"/>
              <a:t>поиск наиболее подходящего инструментария для аналитики, </a:t>
            </a:r>
          </a:p>
          <a:p>
            <a:pPr marL="171450" indent="-171450">
              <a:buFont typeface="Arial" panose="020B0604020202020204" pitchFamily="34" charset="0"/>
              <a:buChar char="•"/>
            </a:pPr>
            <a:r>
              <a:rPr lang="ru-RU" sz="900" dirty="0"/>
              <a:t>создание сайта и чатов.</a:t>
            </a:r>
          </a:p>
          <a:p>
            <a:pPr marL="171450" indent="-171450">
              <a:buFont typeface="Arial" panose="020B0604020202020204" pitchFamily="34" charset="0"/>
              <a:buChar char="•"/>
            </a:pPr>
            <a:r>
              <a:rPr lang="ru-RU" sz="900" dirty="0"/>
              <a:t>Внедрение в работу курирования соматического здоровья участников (сотрудничество с поликлинической системой и «Здоровая Москва»).</a:t>
            </a:r>
          </a:p>
          <a:p>
            <a:pPr marL="171450" indent="-171450">
              <a:buFont typeface="Arial" panose="020B0604020202020204" pitchFamily="34" charset="0"/>
              <a:buChar char="•"/>
            </a:pPr>
            <a:r>
              <a:rPr lang="ru-RU" sz="900" dirty="0"/>
              <a:t>Внедрение «Дневника гармонизации».</a:t>
            </a:r>
          </a:p>
          <a:p>
            <a:pPr marL="171450" indent="-171450">
              <a:buFont typeface="Arial" panose="020B0604020202020204" pitchFamily="34" charset="0"/>
              <a:buChar char="•"/>
            </a:pPr>
            <a:r>
              <a:rPr lang="ru-RU" sz="900" dirty="0"/>
              <a:t>Разработка и внедрение системы мотивации (коллаборация с «Пушкинской картой» (внедрение балльной системы оценки достижений участников) и «</a:t>
            </a:r>
            <a:r>
              <a:rPr lang="ru-RU" sz="900" dirty="0" err="1"/>
              <a:t>Мосволонтером</a:t>
            </a:r>
            <a:r>
              <a:rPr lang="ru-RU" sz="900" dirty="0"/>
              <a:t>»).</a:t>
            </a:r>
          </a:p>
          <a:p>
            <a:pPr marL="171450" indent="-171450">
              <a:buFont typeface="Arial" panose="020B0604020202020204" pitchFamily="34" charset="0"/>
              <a:buChar char="•"/>
            </a:pPr>
            <a:r>
              <a:rPr lang="ru-RU" sz="900" dirty="0"/>
              <a:t>Разработка и внедрение механизмов продвижения Проекта в общественном пространстве.</a:t>
            </a:r>
          </a:p>
          <a:p>
            <a:pPr marL="171450" indent="-171450">
              <a:buFont typeface="Arial" panose="020B0604020202020204" pitchFamily="34" charset="0"/>
              <a:buChar char="•"/>
            </a:pPr>
            <a:r>
              <a:rPr lang="ru-RU" sz="900" dirty="0"/>
              <a:t>Привлечение целевой аудитории.</a:t>
            </a:r>
          </a:p>
        </p:txBody>
      </p:sp>
      <p:sp>
        <p:nvSpPr>
          <p:cNvPr id="9" name="TextBox 8">
            <a:extLst>
              <a:ext uri="{FF2B5EF4-FFF2-40B4-BE49-F238E27FC236}">
                <a16:creationId xmlns:a16="http://schemas.microsoft.com/office/drawing/2014/main" id="{FA7C5F7F-2A0B-4B20-A87F-C645CB8082F2}"/>
              </a:ext>
            </a:extLst>
          </p:cNvPr>
          <p:cNvSpPr txBox="1"/>
          <p:nvPr/>
        </p:nvSpPr>
        <p:spPr>
          <a:xfrm>
            <a:off x="2621992" y="2526947"/>
            <a:ext cx="1771100" cy="4247317"/>
          </a:xfrm>
          <a:prstGeom prst="rect">
            <a:avLst/>
          </a:prstGeom>
          <a:noFill/>
        </p:spPr>
        <p:txBody>
          <a:bodyPr wrap="square" rtlCol="0">
            <a:spAutoFit/>
          </a:bodyPr>
          <a:lstStyle/>
          <a:p>
            <a:pPr marL="171450" indent="-171450">
              <a:buFont typeface="Arial" panose="020B0604020202020204" pitchFamily="34" charset="0"/>
              <a:buChar char="•"/>
            </a:pPr>
            <a:r>
              <a:rPr lang="ru-RU" sz="900" dirty="0"/>
              <a:t>Отработка МКФ на каждом участнике проекта через работу </a:t>
            </a:r>
            <a:r>
              <a:rPr lang="ru-RU" sz="900" dirty="0" err="1"/>
              <a:t>полипрофессиональной</a:t>
            </a:r>
            <a:r>
              <a:rPr lang="ru-RU" sz="900" dirty="0"/>
              <a:t> бригады, </a:t>
            </a:r>
          </a:p>
          <a:p>
            <a:pPr marL="171450" indent="-171450">
              <a:buFont typeface="Arial" panose="020B0604020202020204" pitchFamily="34" charset="0"/>
              <a:buChar char="•"/>
            </a:pPr>
            <a:r>
              <a:rPr lang="ru-RU" sz="900" dirty="0"/>
              <a:t>конкретизация всех этапов работы (составление функциональных обязанностей по каждой позиции, конкретизация инструментария для диагностики и аналитики),</a:t>
            </a:r>
          </a:p>
          <a:p>
            <a:pPr marL="171450" indent="-171450">
              <a:buFont typeface="Arial" panose="020B0604020202020204" pitchFamily="34" charset="0"/>
              <a:buChar char="•"/>
            </a:pPr>
            <a:r>
              <a:rPr lang="ru-RU" sz="900" dirty="0"/>
              <a:t>Анализ и совершенствование механизмов продвижения Проекта для привлечения целевой аудитории.</a:t>
            </a:r>
          </a:p>
          <a:p>
            <a:pPr marL="171450" indent="-171450">
              <a:buFont typeface="Arial" panose="020B0604020202020204" pitchFamily="34" charset="0"/>
              <a:buChar char="•"/>
            </a:pPr>
            <a:r>
              <a:rPr lang="ru-RU" sz="900" dirty="0"/>
              <a:t>Разработка и внедрение системы мотивации к участию в Проекте (проработка взаимодействия с «</a:t>
            </a:r>
            <a:r>
              <a:rPr lang="ru-RU" sz="900" dirty="0" err="1"/>
              <a:t>Мосволонтером</a:t>
            </a:r>
            <a:r>
              <a:rPr lang="ru-RU" sz="900" dirty="0"/>
              <a:t>» и другими партнерами, балльной системы оценки и поощрения),</a:t>
            </a:r>
          </a:p>
          <a:p>
            <a:pPr marL="171450" indent="-171450">
              <a:buFont typeface="Arial" panose="020B0604020202020204" pitchFamily="34" charset="0"/>
              <a:buChar char="•"/>
            </a:pPr>
            <a:r>
              <a:rPr lang="ru-RU" sz="900" dirty="0"/>
              <a:t>Сбор и анализ результатов за 1 год работы.</a:t>
            </a:r>
          </a:p>
        </p:txBody>
      </p:sp>
      <p:sp>
        <p:nvSpPr>
          <p:cNvPr id="11" name="TextBox 10">
            <a:extLst>
              <a:ext uri="{FF2B5EF4-FFF2-40B4-BE49-F238E27FC236}">
                <a16:creationId xmlns:a16="http://schemas.microsoft.com/office/drawing/2014/main" id="{A11C3AA0-F8CC-4EA9-8113-2D6E1334357D}"/>
              </a:ext>
            </a:extLst>
          </p:cNvPr>
          <p:cNvSpPr txBox="1"/>
          <p:nvPr/>
        </p:nvSpPr>
        <p:spPr>
          <a:xfrm>
            <a:off x="4415421" y="2507677"/>
            <a:ext cx="1955551" cy="4385816"/>
          </a:xfrm>
          <a:prstGeom prst="rect">
            <a:avLst/>
          </a:prstGeom>
          <a:noFill/>
        </p:spPr>
        <p:txBody>
          <a:bodyPr wrap="square" rtlCol="0">
            <a:spAutoFit/>
          </a:bodyPr>
          <a:lstStyle/>
          <a:p>
            <a:pPr marL="171450" indent="-171450">
              <a:buFont typeface="Arial" panose="020B0604020202020204" pitchFamily="34" charset="0"/>
              <a:buChar char="•"/>
            </a:pPr>
            <a:r>
              <a:rPr lang="ru-RU" sz="900" dirty="0"/>
              <a:t>Отработка МКФ на каждом участнике проекта через работу </a:t>
            </a:r>
            <a:r>
              <a:rPr lang="ru-RU" sz="900" dirty="0" err="1"/>
              <a:t>полипрофессиональной</a:t>
            </a:r>
            <a:r>
              <a:rPr lang="ru-RU" sz="900" dirty="0"/>
              <a:t> бригады, </a:t>
            </a:r>
          </a:p>
          <a:p>
            <a:pPr marL="171450" indent="-171450">
              <a:buFont typeface="Arial" panose="020B0604020202020204" pitchFamily="34" charset="0"/>
              <a:buChar char="•"/>
            </a:pPr>
            <a:r>
              <a:rPr lang="ru-RU" sz="900" dirty="0"/>
              <a:t>уточнения (коррекция) и совершенствование всех этапов работы,</a:t>
            </a:r>
          </a:p>
          <a:p>
            <a:pPr marL="171450" indent="-171450">
              <a:buFont typeface="Arial" panose="020B0604020202020204" pitchFamily="34" charset="0"/>
              <a:buChar char="•"/>
            </a:pPr>
            <a:r>
              <a:rPr lang="ru-RU" sz="900" dirty="0"/>
              <a:t>поиск и совершенствование новых аспектов по развитию проекта, </a:t>
            </a:r>
          </a:p>
          <a:p>
            <a:pPr marL="171450" indent="-171450">
              <a:buFont typeface="Arial" panose="020B0604020202020204" pitchFamily="34" charset="0"/>
              <a:buChar char="•"/>
            </a:pPr>
            <a:r>
              <a:rPr lang="ru-RU" sz="900" dirty="0"/>
              <a:t>развитие работы с семьей,</a:t>
            </a:r>
          </a:p>
          <a:p>
            <a:pPr marL="171450" indent="-171450">
              <a:buFont typeface="Arial" panose="020B0604020202020204" pitchFamily="34" charset="0"/>
              <a:buChar char="•"/>
            </a:pPr>
            <a:r>
              <a:rPr lang="ru-RU" sz="900" dirty="0"/>
              <a:t>Формулирование стандартов для различных аспектов работы (например, как устанавливаются межведомственные связи, как пополняется преподавательский пул из числа участников …),</a:t>
            </a:r>
          </a:p>
          <a:p>
            <a:pPr marL="171450" indent="-171450">
              <a:buFont typeface="Arial" panose="020B0604020202020204" pitchFamily="34" charset="0"/>
              <a:buChar char="•"/>
            </a:pPr>
            <a:r>
              <a:rPr lang="ru-RU" sz="900" dirty="0"/>
              <a:t>Разработка и развитие механизма «сдачи в аренду» преподавателей из числа участников для развития амбулаторного звена психиатрической системы и привлечения новых участников, для преподавания на других площадках с целью улучшения навыков.</a:t>
            </a:r>
          </a:p>
        </p:txBody>
      </p:sp>
      <p:sp>
        <p:nvSpPr>
          <p:cNvPr id="12" name="TextBox 11">
            <a:extLst>
              <a:ext uri="{FF2B5EF4-FFF2-40B4-BE49-F238E27FC236}">
                <a16:creationId xmlns:a16="http://schemas.microsoft.com/office/drawing/2014/main" id="{7B894CBA-1663-4CB9-B31D-83740B4D2AB0}"/>
              </a:ext>
            </a:extLst>
          </p:cNvPr>
          <p:cNvSpPr txBox="1"/>
          <p:nvPr/>
        </p:nvSpPr>
        <p:spPr>
          <a:xfrm>
            <a:off x="6370972" y="2665320"/>
            <a:ext cx="1692965" cy="3862596"/>
          </a:xfrm>
          <a:prstGeom prst="rect">
            <a:avLst/>
          </a:prstGeom>
          <a:noFill/>
        </p:spPr>
        <p:txBody>
          <a:bodyPr wrap="square" rtlCol="0">
            <a:spAutoFit/>
          </a:bodyPr>
          <a:lstStyle/>
          <a:p>
            <a:pPr marL="171450" indent="-171450">
              <a:buFont typeface="Arial" panose="020B0604020202020204" pitchFamily="34" charset="0"/>
              <a:buChar char="•"/>
            </a:pPr>
            <a:r>
              <a:rPr lang="ru-RU" sz="1100" dirty="0"/>
              <a:t>Отработка МКФ на каждом участнике проекта через работу </a:t>
            </a:r>
            <a:r>
              <a:rPr lang="ru-RU" sz="1100" dirty="0" err="1"/>
              <a:t>полипрофессиональной</a:t>
            </a:r>
            <a:r>
              <a:rPr lang="ru-RU" sz="1100" dirty="0"/>
              <a:t> бригады,</a:t>
            </a:r>
          </a:p>
          <a:p>
            <a:pPr marL="171450" indent="-171450">
              <a:buFont typeface="Arial" panose="020B0604020202020204" pitchFamily="34" charset="0"/>
              <a:buChar char="•"/>
            </a:pPr>
            <a:r>
              <a:rPr lang="ru-RU" sz="1100" dirty="0"/>
              <a:t>уточнения (коррекция) всех этапов работы,</a:t>
            </a:r>
          </a:p>
          <a:p>
            <a:pPr marL="171450" indent="-171450">
              <a:buFont typeface="Arial" panose="020B0604020202020204" pitchFamily="34" charset="0"/>
              <a:buChar char="•"/>
            </a:pPr>
            <a:r>
              <a:rPr lang="ru-RU" sz="1100" dirty="0"/>
              <a:t>поиск и совершенствование новых аспектов по развитию проекта,</a:t>
            </a:r>
          </a:p>
          <a:p>
            <a:pPr marL="171450" indent="-171450">
              <a:buFont typeface="Arial" panose="020B0604020202020204" pitchFamily="34" charset="0"/>
              <a:buChar char="•"/>
            </a:pPr>
            <a:r>
              <a:rPr lang="ru-RU" sz="1100" dirty="0"/>
              <a:t>аналитика за 2 года работы Проекта и минувший год в частности.</a:t>
            </a:r>
          </a:p>
          <a:p>
            <a:pPr marL="171450" indent="-171450">
              <a:buFont typeface="Arial" panose="020B0604020202020204" pitchFamily="34" charset="0"/>
              <a:buChar char="•"/>
            </a:pPr>
            <a:r>
              <a:rPr lang="ru-RU" sz="1100" dirty="0"/>
              <a:t>Создание пилотируемой группы по подросткам.</a:t>
            </a:r>
          </a:p>
          <a:p>
            <a:endParaRPr lang="ru-RU" dirty="0"/>
          </a:p>
        </p:txBody>
      </p:sp>
      <p:sp>
        <p:nvSpPr>
          <p:cNvPr id="13" name="TextBox 12">
            <a:extLst>
              <a:ext uri="{FF2B5EF4-FFF2-40B4-BE49-F238E27FC236}">
                <a16:creationId xmlns:a16="http://schemas.microsoft.com/office/drawing/2014/main" id="{F7A9547F-8F12-4B81-95D4-4EE334FA3410}"/>
              </a:ext>
            </a:extLst>
          </p:cNvPr>
          <p:cNvSpPr txBox="1"/>
          <p:nvPr/>
        </p:nvSpPr>
        <p:spPr>
          <a:xfrm>
            <a:off x="7970314" y="2685200"/>
            <a:ext cx="1864160" cy="3277820"/>
          </a:xfrm>
          <a:prstGeom prst="rect">
            <a:avLst/>
          </a:prstGeom>
          <a:noFill/>
        </p:spPr>
        <p:txBody>
          <a:bodyPr wrap="square" rtlCol="0">
            <a:spAutoFit/>
          </a:bodyPr>
          <a:lstStyle/>
          <a:p>
            <a:pPr marL="171450" indent="-171450">
              <a:buFont typeface="Arial" panose="020B0604020202020204" pitchFamily="34" charset="0"/>
              <a:buChar char="•"/>
            </a:pPr>
            <a:r>
              <a:rPr lang="ru-RU" sz="900" dirty="0"/>
              <a:t>Автоматизация рабочих процессов (четкая работа по всем позициям с целью последующего масштабирования), </a:t>
            </a:r>
          </a:p>
          <a:p>
            <a:pPr marL="171450" indent="-171450">
              <a:buFont typeface="Arial" panose="020B0604020202020204" pitchFamily="34" charset="0"/>
              <a:buChar char="•"/>
            </a:pPr>
            <a:r>
              <a:rPr lang="ru-RU" sz="900" dirty="0"/>
              <a:t>Формализация работы по каждой позиции (четко прописанная схема по каждому аспекту деятельности Проекта: от функциональных обязанностей до механизма функционирования чата и привлечения новых участников),</a:t>
            </a:r>
          </a:p>
          <a:p>
            <a:pPr marL="171450" indent="-171450">
              <a:buFont typeface="Arial" panose="020B0604020202020204" pitchFamily="34" charset="0"/>
              <a:buChar char="•"/>
            </a:pPr>
            <a:r>
              <a:rPr lang="ru-RU" sz="900" dirty="0"/>
              <a:t>подготовка методических материалов,</a:t>
            </a:r>
          </a:p>
          <a:p>
            <a:pPr marL="171450" indent="-171450">
              <a:buFont typeface="Arial" panose="020B0604020202020204" pitchFamily="34" charset="0"/>
              <a:buChar char="•"/>
            </a:pPr>
            <a:r>
              <a:rPr lang="ru-RU" sz="900" dirty="0"/>
              <a:t>конкретизация дорожной карты для каждого случая.</a:t>
            </a:r>
          </a:p>
          <a:p>
            <a:pPr marL="171450" indent="-171450">
              <a:buFont typeface="Arial" panose="020B0604020202020204" pitchFamily="34" charset="0"/>
              <a:buChar char="•"/>
            </a:pPr>
            <a:r>
              <a:rPr lang="ru-RU" sz="900" dirty="0"/>
              <a:t>Промежуточная аналитика и коррекция работы по подростковой группе.</a:t>
            </a:r>
          </a:p>
        </p:txBody>
      </p:sp>
      <p:sp>
        <p:nvSpPr>
          <p:cNvPr id="14" name="TextBox 13">
            <a:extLst>
              <a:ext uri="{FF2B5EF4-FFF2-40B4-BE49-F238E27FC236}">
                <a16:creationId xmlns:a16="http://schemas.microsoft.com/office/drawing/2014/main" id="{17149BA8-6CBF-4348-BD2A-281D49E9CB82}"/>
              </a:ext>
            </a:extLst>
          </p:cNvPr>
          <p:cNvSpPr txBox="1"/>
          <p:nvPr/>
        </p:nvSpPr>
        <p:spPr>
          <a:xfrm>
            <a:off x="9925299" y="2558449"/>
            <a:ext cx="1692965" cy="3939540"/>
          </a:xfrm>
          <a:prstGeom prst="rect">
            <a:avLst/>
          </a:prstGeom>
          <a:noFill/>
        </p:spPr>
        <p:txBody>
          <a:bodyPr wrap="square" rtlCol="0">
            <a:spAutoFit/>
          </a:bodyPr>
          <a:lstStyle/>
          <a:p>
            <a:pPr marL="171450" indent="-171450">
              <a:buFont typeface="Arial" panose="020B0604020202020204" pitchFamily="34" charset="0"/>
              <a:buChar char="•"/>
            </a:pPr>
            <a:r>
              <a:rPr lang="ru-RU" sz="1000" dirty="0"/>
              <a:t>Автоматизация рабочих процессов (четкая работа по всем позициям с целью последующего масштабирования), </a:t>
            </a:r>
          </a:p>
          <a:p>
            <a:pPr marL="171450" indent="-171450">
              <a:buFont typeface="Arial" panose="020B0604020202020204" pitchFamily="34" charset="0"/>
              <a:buChar char="•"/>
            </a:pPr>
            <a:r>
              <a:rPr lang="ru-RU" sz="1000" dirty="0"/>
              <a:t>Формализация работы по всем аспектам (четкое понимание прав и обязанностей каждой стороны взаимодействия) для стандартизации процесса, </a:t>
            </a:r>
          </a:p>
          <a:p>
            <a:pPr marL="171450" indent="-171450">
              <a:buFont typeface="Arial" panose="020B0604020202020204" pitchFamily="34" charset="0"/>
              <a:buChar char="•"/>
            </a:pPr>
            <a:r>
              <a:rPr lang="ru-RU" sz="1000" dirty="0"/>
              <a:t>выпуск методических материалов, </a:t>
            </a:r>
          </a:p>
          <a:p>
            <a:pPr marL="171450" indent="-171450">
              <a:buFont typeface="Arial" panose="020B0604020202020204" pitchFamily="34" charset="0"/>
              <a:buChar char="•"/>
            </a:pPr>
            <a:r>
              <a:rPr lang="ru-RU" sz="1000" dirty="0"/>
              <a:t>Обозначение новых стандартов,</a:t>
            </a:r>
          </a:p>
          <a:p>
            <a:pPr marL="171450" indent="-171450">
              <a:buFont typeface="Arial" panose="020B0604020202020204" pitchFamily="34" charset="0"/>
              <a:buChar char="•"/>
            </a:pPr>
            <a:r>
              <a:rPr lang="ru-RU" sz="1000" dirty="0"/>
              <a:t>аналитика за 3 года,</a:t>
            </a:r>
          </a:p>
          <a:p>
            <a:pPr marL="171450" indent="-171450">
              <a:buFont typeface="Arial" panose="020B0604020202020204" pitchFamily="34" charset="0"/>
              <a:buChar char="•"/>
            </a:pPr>
            <a:r>
              <a:rPr lang="ru-RU" sz="1000" dirty="0" err="1"/>
              <a:t>Постпроектный</a:t>
            </a:r>
            <a:r>
              <a:rPr lang="ru-RU" sz="1000" dirty="0"/>
              <a:t> </a:t>
            </a:r>
            <a:r>
              <a:rPr lang="ru-RU" sz="1000" dirty="0">
                <a:solidFill>
                  <a:schemeClr val="tx1"/>
                </a:solidFill>
              </a:rPr>
              <a:t>мониторинг</a:t>
            </a:r>
            <a:r>
              <a:rPr lang="ru-RU" sz="1000" dirty="0">
                <a:solidFill>
                  <a:srgbClr val="FF0000"/>
                </a:solidFill>
              </a:rPr>
              <a:t> </a:t>
            </a:r>
          </a:p>
          <a:p>
            <a:pPr marL="171450" indent="-171450">
              <a:buFont typeface="Arial" panose="020B0604020202020204" pitchFamily="34" charset="0"/>
              <a:buChar char="•"/>
            </a:pPr>
            <a:r>
              <a:rPr lang="ru-RU" sz="1000" dirty="0"/>
              <a:t>Анализ работы пилота по подросткам за год.</a:t>
            </a:r>
          </a:p>
        </p:txBody>
      </p:sp>
    </p:spTree>
    <p:extLst>
      <p:ext uri="{BB962C8B-B14F-4D97-AF65-F5344CB8AC3E}">
        <p14:creationId xmlns:p14="http://schemas.microsoft.com/office/powerpoint/2010/main" val="3463986619"/>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7420</TotalTime>
  <Words>6283</Words>
  <Application>Microsoft Office PowerPoint</Application>
  <PresentationFormat>Широкоэкранный</PresentationFormat>
  <Paragraphs>422</Paragraphs>
  <Slides>21</Slides>
  <Notes>17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21</vt:i4>
      </vt:variant>
    </vt:vector>
  </HeadingPairs>
  <TitlesOfParts>
    <vt:vector size="27" baseType="lpstr">
      <vt:lpstr>Arial</vt:lpstr>
      <vt:lpstr>Calibri</vt:lpstr>
      <vt:lpstr>Courier New</vt:lpstr>
      <vt:lpstr>Wingdings</vt:lpstr>
      <vt:lpstr>Тема Office</vt:lpstr>
      <vt:lpstr>1_Тема Office</vt:lpstr>
      <vt:lpstr>ПРОСТРАНСТВО  ГАРМОНИЗАЦИИ ЖИЗНИ (проект «Гармонизация жизни» – прототип)</vt:lpstr>
      <vt:lpstr>Предпосылки проекта, описание проблематики, обоснование значимости:</vt:lpstr>
      <vt:lpstr>Презентация PowerPoint</vt:lpstr>
      <vt:lpstr>Основные признаки психосоциальной реабилитации, обуславливающие решение:</vt:lpstr>
      <vt:lpstr>Цель по SMART, задачи и критерии достижения:</vt:lpstr>
      <vt:lpstr>ЦЕЛЕВАЯ АУДИТОРИЯ И ЗАИНТЕРЕСОВАННЫЕ СТОРОНЫ:</vt:lpstr>
      <vt:lpstr>Границы проекта. Динамика.  Место проекта в государственной системе.</vt:lpstr>
      <vt:lpstr>Место Проекта в системе реабилитации государственной психиатрии:</vt:lpstr>
      <vt:lpstr>ПЛАН РЕАЛИЗАЦИИ ПРОЕКТА</vt:lpstr>
      <vt:lpstr>Проект «Гармонизация жизни»  = прототип проекта «Пространство гармонизации жизни». Структура проекта:</vt:lpstr>
      <vt:lpstr>СТРУКТУРА РАБОТЫ проекта «Гармонизация жизни» Тематика мероприятий</vt:lpstr>
      <vt:lpstr>ПЛАН работы занятий проекта</vt:lpstr>
      <vt:lpstr>Ограничения проекта, риски:</vt:lpstr>
      <vt:lpstr>РЕЗУЛЬТАТЫ</vt:lpstr>
      <vt:lpstr>РЕЗУЛЬТАТЫ</vt:lpstr>
      <vt:lpstr>РЕЗУЛЬТАТЫ</vt:lpstr>
      <vt:lpstr>РЕЗУЛЬТАТЫ</vt:lpstr>
      <vt:lpstr>СТОИМОСТЬ ПРОЕКТА (см. приложенный файл)</vt:lpstr>
      <vt:lpstr>РЕСУРСНОЕ ОБЕСПЕЧЕНИЕ</vt:lpstr>
      <vt:lpstr>КОМАНДА ПРОЕКТА</vt:lpstr>
      <vt:lpstr>ЗАПРОС НА ПОДДЕРЖКУ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ПРОЕКТА</dc:title>
  <dc:creator>emz.metall@gmail.com</dc:creator>
  <cp:lastModifiedBy>Пользователь</cp:lastModifiedBy>
  <cp:revision>562</cp:revision>
  <dcterms:created xsi:type="dcterms:W3CDTF">2019-02-20T19:21:15Z</dcterms:created>
  <dcterms:modified xsi:type="dcterms:W3CDTF">2024-09-22T19:54:23Z</dcterms:modified>
</cp:coreProperties>
</file>