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71" r:id="rId8"/>
    <p:sldId id="266" r:id="rId9"/>
    <p:sldId id="267" r:id="rId10"/>
    <p:sldId id="264" r:id="rId11"/>
    <p:sldId id="258" r:id="rId12"/>
    <p:sldId id="269" r:id="rId13"/>
    <p:sldId id="270" r:id="rId14"/>
    <p:sldId id="280" r:id="rId15"/>
    <p:sldId id="281" r:id="rId16"/>
    <p:sldId id="282" r:id="rId17"/>
    <p:sldId id="273" r:id="rId18"/>
    <p:sldId id="274" r:id="rId19"/>
    <p:sldId id="272" r:id="rId20"/>
    <p:sldId id="275" r:id="rId21"/>
    <p:sldId id="278" r:id="rId22"/>
    <p:sldId id="276" r:id="rId23"/>
    <p:sldId id="277" r:id="rId24"/>
    <p:sldId id="26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118" d="100"/>
          <a:sy n="118" d="100"/>
        </p:scale>
        <p:origin x="-14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Всего ПСУ</c:v>
          </c:tx>
          <c:invertIfNegative val="0"/>
          <c:cat>
            <c:strRef>
              <c:f>Лист1!$A$1:$D$1</c:f>
              <c:strCache>
                <c:ptCount val="4"/>
                <c:pt idx="0">
                  <c:v> 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1">
                  <c:v>75</c:v>
                </c:pt>
                <c:pt idx="2">
                  <c:v>97</c:v>
                </c:pt>
                <c:pt idx="3">
                  <c:v>117</c:v>
                </c:pt>
              </c:numCache>
            </c:numRef>
          </c:val>
        </c:ser>
        <c:ser>
          <c:idx val="1"/>
          <c:order val="1"/>
          <c:tx>
            <c:v>Граждане пожилого возраста</c:v>
          </c:tx>
          <c:invertIfNegative val="0"/>
          <c:cat>
            <c:strRef>
              <c:f>Лист1!$A$1:$D$1</c:f>
              <c:strCache>
                <c:ptCount val="4"/>
                <c:pt idx="0">
                  <c:v> 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Лист1!$A$3:$D$3</c:f>
              <c:numCache>
                <c:formatCode>General</c:formatCode>
                <c:ptCount val="4"/>
                <c:pt idx="1">
                  <c:v>46</c:v>
                </c:pt>
                <c:pt idx="2">
                  <c:v>50</c:v>
                </c:pt>
                <c:pt idx="3">
                  <c:v>57</c:v>
                </c:pt>
              </c:numCache>
            </c:numRef>
          </c:val>
        </c:ser>
        <c:ser>
          <c:idx val="2"/>
          <c:order val="2"/>
          <c:tx>
            <c:v>Инвалиды</c:v>
          </c:tx>
          <c:invertIfNegative val="0"/>
          <c:cat>
            <c:strRef>
              <c:f>Лист1!$A$1:$D$1</c:f>
              <c:strCache>
                <c:ptCount val="4"/>
                <c:pt idx="0">
                  <c:v> 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Лист1!$A$4:$D$4</c:f>
              <c:numCache>
                <c:formatCode>General</c:formatCode>
                <c:ptCount val="4"/>
                <c:pt idx="1">
                  <c:v>29</c:v>
                </c:pt>
                <c:pt idx="2">
                  <c:v>47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31235840"/>
        <c:axId val="131237376"/>
        <c:axId val="0"/>
      </c:bar3DChart>
      <c:catAx>
        <c:axId val="13123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237376"/>
        <c:crosses val="autoZero"/>
        <c:auto val="1"/>
        <c:lblAlgn val="ctr"/>
        <c:lblOffset val="100"/>
        <c:noMultiLvlLbl val="0"/>
      </c:catAx>
      <c:valAx>
        <c:axId val="131237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235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2EB6-B997-4652-84D2-BF3DA48FBF8A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6D81-D4FA-46DD-BE7E-2573B532B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9408-DB7B-498B-B8E1-4742415322F8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9050-4894-4E53-89AF-B70666CCA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533A-067A-43B9-BD65-3344D66EA5EE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EBD3-251F-46F3-8488-FDACAE5B9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8080-3ED1-4CA3-9C53-E94261098440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43BCB-DF4D-44E7-A25E-135859A75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16D6-1484-4E82-B78E-75376D0D01E1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789F-36CD-4316-994A-16F34D239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8706-8E54-44AF-B847-5D578DFCCFE0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4F3CF-7A1C-48EE-BFA8-C16298503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D9919-1277-45B0-B9C4-67DBE363D146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5B5B-456A-4FD7-9449-EF392101A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2EADC-3B07-421E-8151-FBD8961F87DD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D28C-D8CC-4442-8769-FC445AD91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AB560-A287-4DE0-BA6E-127C203492D1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7974F-0496-4F55-82C8-13F0C4495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66F8C-C658-4F8B-B5C9-CB0CC93D5431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C6DA9-688C-4328-A295-A781534A9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CE7A6-2823-44D3-B3E7-C79EA8B3D481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3EFD-9AB2-4CC2-B73C-AF3218D6B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711B98-A4F6-48E6-9326-C842A06292B4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7683AD-A566-4047-9B28-D1DA747F7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marteka.com/contest/practice/perezagruzka?tab=task" TargetMode="External"/><Relationship Id="rId3" Type="http://schemas.openxmlformats.org/officeDocument/2006/relationships/hyperlink" Target="http://kcsonv.vyb.gov.spb.ru/news/105856" TargetMode="External"/><Relationship Id="rId7" Type="http://schemas.openxmlformats.org/officeDocument/2006/relationships/hyperlink" Target="https://vk.com/kcsonvyb?w=wall-176691831_427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k.com/kcsonvyb?w=wall-176691831_3923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vk.com/kcsonvyb?w=wall-176691831_5536" TargetMode="External"/><Relationship Id="rId10" Type="http://schemas.openxmlformats.org/officeDocument/2006/relationships/hyperlink" Target="https://sociotekaspb.homekid.ru/social/398/info" TargetMode="External"/><Relationship Id="rId4" Type="http://schemas.openxmlformats.org/officeDocument/2006/relationships/hyperlink" Target="http://kcsonv.vyb.gov.spb.ru/news/105856/" TargetMode="External"/><Relationship Id="rId9" Type="http://schemas.openxmlformats.org/officeDocument/2006/relationships/hyperlink" Target="https://disk.yandex.ru/i/Xp2B8-LSSiV7i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5256213" cy="2592387"/>
          </a:xfrm>
        </p:spPr>
        <p:txBody>
          <a:bodyPr anchor="t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Задорожная Анна Викторовна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заведующий социально-реабилитационным отделением граждан пожилого возраста №2</a:t>
            </a:r>
            <a:r>
              <a:rPr lang="ru-RU" dirty="0" smtClean="0">
                <a:latin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(специалист 1-й категории)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endParaRPr lang="ru-RU" sz="1800" b="0" dirty="0" smtClean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/>
          </a:blip>
          <a:srcRect l="5556" r="5556"/>
          <a:stretch>
            <a:fillRect/>
          </a:stretch>
        </p:blipFill>
        <p:spPr>
          <a:xfrm>
            <a:off x="6309717" y="483022"/>
            <a:ext cx="2496277" cy="1872208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>
          <a:xfrm>
            <a:off x="617538" y="4076700"/>
            <a:ext cx="7842250" cy="25923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Комплексная </a:t>
            </a:r>
            <a:r>
              <a:rPr lang="ru-RU" sz="2400" b="1" dirty="0" err="1" smtClean="0">
                <a:latin typeface="Times New Roman" pitchFamily="18" charset="0"/>
              </a:rPr>
              <a:t>физкультурно</a:t>
            </a:r>
            <a:r>
              <a:rPr lang="ru-RU" sz="2400" b="1" dirty="0" smtClean="0">
                <a:latin typeface="Times New Roman" pitchFamily="18" charset="0"/>
              </a:rPr>
              <a:t> – оздоровительная программа для граждан пожилого возраста и инвалидов  «ПЕРЕЗАГРУЗКА»</a:t>
            </a:r>
          </a:p>
          <a:p>
            <a:pPr algn="ctr" eaLnBrk="1" hangingPunct="1"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Санкт-Петербургское государственное бюджетное учреждение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«Комплексный центр социального обслуживания населения Выборгского района»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г. </a:t>
            </a:r>
            <a:r>
              <a:rPr lang="ru-RU" sz="1800" b="1" dirty="0" smtClean="0">
                <a:latin typeface="Times New Roman" pitchFamily="18" charset="0"/>
              </a:rPr>
              <a:t>Санкт-Петербург</a:t>
            </a:r>
            <a:endParaRPr lang="ru-RU" sz="1800" b="1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7504" y="182724"/>
            <a:ext cx="1019944" cy="1019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Ресурсное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обеспечение программы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Объект 2"/>
          <p:cNvSpPr>
            <a:spLocks noGrp="1"/>
          </p:cNvSpPr>
          <p:nvPr>
            <p:ph idx="1"/>
          </p:nvPr>
        </p:nvSpPr>
        <p:spPr>
          <a:xfrm>
            <a:off x="395288" y="903288"/>
            <a:ext cx="8229600" cy="5478462"/>
          </a:xfrm>
        </p:spPr>
        <p:txBody>
          <a:bodyPr/>
          <a:lstStyle/>
          <a:p>
            <a:pPr algn="just"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Кадровые ресурсы: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сотрудники социально – реабилитационного отделения  граждан пожилого возраста №2: инструктор-методист по АФК, инструктор по трудовой терапии, психолог, специалист по социальной работе, заведующий отделения</a:t>
            </a:r>
          </a:p>
          <a:p>
            <a:pPr algn="just"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Материально-технические ресурсы: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для реализации программы используются ресурсы Санкт-Петербургского  государственного бюджетного  учреждения  «Комплексный центр социального обслуживания населения Выборгского района» располагающиеся в социально - реабилитационном отделении граждан пожилого возраста №2</a:t>
            </a:r>
          </a:p>
          <a:p>
            <a:pPr algn="just"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Финансовые ресурсы: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в рамках текущего бюджетного финансирования</a:t>
            </a:r>
          </a:p>
          <a:p>
            <a:pPr eaLnBrk="1" hangingPunct="1">
              <a:buFont typeface="Arial" charset="0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Сроки реализации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месяца</a:t>
            </a:r>
          </a:p>
          <a:p>
            <a:pPr eaLnBrk="1" hangingPunct="1">
              <a:buFont typeface="Arial" charset="0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Форма социального обслуживания:</a:t>
            </a:r>
          </a:p>
          <a:p>
            <a:pPr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полустационарная форма социального обслуживания </a:t>
            </a:r>
          </a:p>
          <a:p>
            <a:pPr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с периодом пребывания до четырех часов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796136" y="3717032"/>
            <a:ext cx="2680373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26" y="264808"/>
            <a:ext cx="7632848" cy="49566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smtClean="0">
                <a:cs typeface="Arial" charset="0"/>
              </a:rPr>
              <a:t>Достигнутые результаты </a:t>
            </a:r>
          </a:p>
        </p:txBody>
      </p:sp>
      <p:sp>
        <p:nvSpPr>
          <p:cNvPr id="23557" name="Объект 2"/>
          <p:cNvSpPr>
            <a:spLocks noGrp="1"/>
          </p:cNvSpPr>
          <p:nvPr>
            <p:ph idx="1"/>
          </p:nvPr>
        </p:nvSpPr>
        <p:spPr>
          <a:xfrm>
            <a:off x="468313" y="836612"/>
            <a:ext cx="8229600" cy="4680619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Количественные результаты: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году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участниками  программы стали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117 получателей социальных услуг 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Санкт-Петербургского государственного бюджетного учреждения «Комплексный центр социального обслуживания населения Выборгского района»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рамках реализации практики совместно с Муниципальными образованиями города Санкт-Петербург были проведены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2 спортивные эстафеты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свежем воздухе, участниками которых стали получатели социальных  услуг отделения и граждане пожилого возраста и инвалиды, проживающие на территории данных муниципальных образований. В мероприятиях приняли участия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30 человек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«серебряного возраста»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Совместно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Выборгской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 СПб ГО ООО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«ВОИ» «Всероссийское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инвалидов»   проведено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4 мастер-класса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декоративно – прикладному творчеству, в которых участвовали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35 человек. 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Проведено  мероприятие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культурно - просветительского характера "День индийской культуры" при участии добровольцев, творческой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«САВИТРИ». Участниками стали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21 человек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результатам обратной связи практикой удовлетворены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100% из 117 участников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52% из 117 участников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практики отметили стойкое улучшение самочувствия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Качественные результаты: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Укрепление психоэмоционального и физического здоровья граждан пожилого возраста и инвалидов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Приобретение гражданами пожилого возраста и инвалидами определенного круга знаний по основам физической культуры и самостоятельному использованию физических упражнений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Развитие двигательных умений и навыков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Продление активного долголетия и мотивация граждан данной категории к ведению здорового образа жизни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Приобретение новых трудовых навыков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1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444208" y="5131230"/>
            <a:ext cx="2376264" cy="1690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79512" y="5340937"/>
            <a:ext cx="2435451" cy="1486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059832" y="5170790"/>
            <a:ext cx="2880320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Динамика увеличения численности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получателей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социальных услуг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(ПСУ) по категориям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СРОГПВ№2 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2021-2023 гг.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74662" y="1631951"/>
          <a:ext cx="8044434" cy="28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99592" y="4576493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82852" y="4511022"/>
            <a:ext cx="3281564" cy="194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2744787"/>
          </a:xfrm>
        </p:spPr>
        <p:txBody>
          <a:bodyPr/>
          <a:lstStyle/>
          <a:p>
            <a:pPr algn="l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Возможность тиражирования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 может быть успешно реализована в других организациях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Санкт - Петербурга и других субъектах Российской Федерации при создании определенных условий: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квалифицированные специалисты (инструктор по АФК, инструктор по трудовой терапии, психолог, специалист по социальной работе, заведующий отделения)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специализированное оборудование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комплексный подход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индивидуальный подход к каждому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благополучателю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56992"/>
            <a:ext cx="4102100" cy="4318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Пути продвижения: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Объект 3"/>
          <p:cNvSpPr>
            <a:spLocks noGrp="1"/>
          </p:cNvSpPr>
          <p:nvPr>
            <p:ph sz="half" idx="2"/>
          </p:nvPr>
        </p:nvSpPr>
        <p:spPr>
          <a:xfrm>
            <a:off x="457200" y="3429000"/>
            <a:ext cx="4040188" cy="32400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Информацию о реализации данной практики можно получить на официальном сайте Учреждения, в официальных группах Центра в социальных сетях ВК и Одноклассники, из печатного материала в виде буклетов о работе отделения, во  время мероприятий проводимых совместно с Муниципальными образованиями  города и района, при помощи «сарафанного радио» и т.д.</a:t>
            </a:r>
          </a:p>
        </p:txBody>
      </p:sp>
      <p:sp>
        <p:nvSpPr>
          <p:cNvPr id="25605" name="Текст 4"/>
          <p:cNvSpPr>
            <a:spLocks noGrp="1"/>
          </p:cNvSpPr>
          <p:nvPr>
            <p:ph type="body" sz="quarter" idx="3"/>
          </p:nvPr>
        </p:nvSpPr>
        <p:spPr>
          <a:xfrm>
            <a:off x="4787900" y="2205038"/>
            <a:ext cx="3816350" cy="719137"/>
          </a:xfrm>
        </p:spPr>
        <p:txBody>
          <a:bodyPr/>
          <a:lstStyle/>
          <a:p>
            <a:pPr algn="ctr" eaLnBrk="1" hangingPunct="1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Информационное сопровождение практики: </a:t>
            </a:r>
          </a:p>
        </p:txBody>
      </p:sp>
      <p:sp>
        <p:nvSpPr>
          <p:cNvPr id="25606" name="Объект 5"/>
          <p:cNvSpPr>
            <a:spLocks noGrp="1"/>
          </p:cNvSpPr>
          <p:nvPr>
            <p:ph sz="quarter" idx="4"/>
          </p:nvPr>
        </p:nvSpPr>
        <p:spPr>
          <a:xfrm>
            <a:off x="4645025" y="2997200"/>
            <a:ext cx="4041775" cy="35274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17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http://kcsonv.vyb.gov.spb.ru/news/105856</a:t>
            </a:r>
            <a:r>
              <a:rPr lang="en-US" sz="17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17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https://vk.com/kcsonvyb?w=wall-176691831_5536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https://vk.com/kcsonvyb?w=wall-176691831_3923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https://vk.com/kcsonvyb?w=wall-176691831_4279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https://smarteka.com/contest/practice/perezagruzka?tab=task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  <a:hlinkClick r:id="rId9"/>
              </a:rPr>
              <a:t>https://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hlinkClick r:id="rId9"/>
              </a:rPr>
              <a:t>disk.yandex.ru/i/Xp2B8-LSSiV7iw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https://sociotekaspb.homekid.ru/social/398/info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7" name="Picture 7" descr="free-icon-elderly-161138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43888" y="188913"/>
            <a:ext cx="70961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721526" cy="2520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10" y="188640"/>
            <a:ext cx="3804908" cy="2520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3" y="3789040"/>
            <a:ext cx="3648405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25" y="3789040"/>
            <a:ext cx="3669646" cy="2752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321297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АДАПТИВНАЯ ФИЗИЧЕСКАЯ КУЛЬТУРА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623550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3580867" cy="4772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55" y="382684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94" y="3329157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5949280"/>
            <a:ext cx="259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ТРУДОВАЯ ТЕРАПИЯ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510635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679992" cy="3120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4" y="3645024"/>
            <a:ext cx="4391244" cy="292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17" y="188640"/>
            <a:ext cx="4042367" cy="303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17" y="3750009"/>
            <a:ext cx="4102789" cy="271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3429000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ГАЛОТЕРАПИЯ И КИСЛОРОДНЫЙ КОКТЕЙЛЬ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24416514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32048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54" y="116632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54" y="3370587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63813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День</a:t>
            </a:r>
            <a:r>
              <a:rPr lang="ru-RU" dirty="0" smtClean="0"/>
              <a:t> </a:t>
            </a:r>
            <a:r>
              <a:rPr lang="ru-RU" b="1" dirty="0" smtClean="0"/>
              <a:t>пожилого</a:t>
            </a:r>
            <a:r>
              <a:rPr lang="ru-RU" dirty="0" smtClean="0"/>
              <a:t> </a:t>
            </a:r>
            <a:r>
              <a:rPr lang="ru-RU" b="1" dirty="0" smtClean="0"/>
              <a:t>человека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805030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1" y="116632"/>
            <a:ext cx="309491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5565"/>
            <a:ext cx="3923433" cy="52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139952" cy="3104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860033" y="5883467"/>
            <a:ext cx="392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Фотозона ко Дню Победы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8489396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7278686" y="5301208"/>
            <a:ext cx="45719" cy="661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103695" y="275493"/>
            <a:ext cx="3611893" cy="27089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3568" y="5877272"/>
            <a:ext cx="7632848" cy="504056"/>
          </a:xfrm>
        </p:spPr>
        <p:txBody>
          <a:bodyPr/>
          <a:lstStyle/>
          <a:p>
            <a:pPr algn="ctr"/>
            <a:r>
              <a:rPr lang="ru-RU" sz="2400" b="1" dirty="0" smtClean="0"/>
              <a:t>Спортивные эстафеты на свежем воздухе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611893" cy="27089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8" y="3092670"/>
            <a:ext cx="3611893" cy="27089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25947"/>
            <a:ext cx="3567524" cy="26756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8090648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Комплексная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оздоровительная программа для граждан пожилого возраста и инвалидов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«ПЕРЕЗАГРУЗКА»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Целевая группа участников программы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граждане пожилого возраста и инвалиды, частично утратившие способность к самообслуживанию. В 2023 году  участниками  программы стали 117 получателей социальных услуг данной 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внедрения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г. Санкт-Петербург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социальная реабилитация инвалидов и лиц пожилого возраста непременно должна быть комплексной и направленной на восстановление их активности в обществе. Поэтому, практика «Перезагрузка» реализуемая на базе социально – реабилитационного отделения  граждан пожилого возраста №2 Санкт-Петербургского государственного бюджетного учреждения «Комплексный центр социального обслуживания населения Выборгского района» представляет собой большой комплекс всевозможных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оздоровительных мероприятий проводимых для достижения одной общей цели. 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Групповые занятия в рамках этой практики проводятся по принципу объединения получателей социальных услуг в различные нозологические группы: 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лица с нарушениями опорно-двигательного аппарата;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лица с заболеваниями дыхательной системы, перенесшие новую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коронавирусную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инфекцию, и имеющие клинические проявления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постковидного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синдрома;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лица с заболеваниями цереброваскулярной и сердечно-сосудистой систем, лиц после перенесенного инсульта.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free-icon-elderly-16113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350" y="6165850"/>
            <a:ext cx="4937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611893" cy="2708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3" y="3933056"/>
            <a:ext cx="3548365" cy="2661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42743"/>
            <a:ext cx="4104456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3379047"/>
            <a:ext cx="304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«Тыквенный переполох»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7333533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1022"/>
            <a:ext cx="3563888" cy="26729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8" y="3779423"/>
            <a:ext cx="3567138" cy="2699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64" y="3779423"/>
            <a:ext cx="3563888" cy="2672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3404"/>
            <a:ext cx="3534045" cy="2650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112825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Мероприятия по профилактике деменции и депрессии в пожилом возрасте, проводимые совместно с врачом - психиатром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27708834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46" y="432675"/>
            <a:ext cx="3951902" cy="29639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79004"/>
            <a:ext cx="3543858" cy="4725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45" y="3501008"/>
            <a:ext cx="3951903" cy="29639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5484783"/>
            <a:ext cx="3543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err="1">
                <a:solidFill>
                  <a:prstClr val="black"/>
                </a:solidFill>
              </a:rPr>
              <a:t>Скрининговое</a:t>
            </a:r>
            <a:r>
              <a:rPr lang="ru-RU" sz="1400" b="1" dirty="0">
                <a:solidFill>
                  <a:prstClr val="black"/>
                </a:solidFill>
              </a:rPr>
              <a:t> обследование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специалистами «Центра </a:t>
            </a:r>
            <a:r>
              <a:rPr lang="ru-RU" sz="1400" b="1" dirty="0" smtClean="0">
                <a:solidFill>
                  <a:prstClr val="black"/>
                </a:solidFill>
              </a:rPr>
              <a:t>здоровья»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26522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127491" cy="265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77090"/>
            <a:ext cx="2286552" cy="4064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68" y="2767301"/>
            <a:ext cx="2230880" cy="3966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65" y="3325634"/>
            <a:ext cx="4355976" cy="3266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94056" y="2956302"/>
            <a:ext cx="440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День индийской культуры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3516320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93293" y="266700"/>
            <a:ext cx="4608512" cy="490067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3097212"/>
          </a:xfrm>
        </p:spPr>
        <p:txBody>
          <a:bodyPr rtlCol="0">
            <a:normAutofit fontScale="6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программы «Перезагрузка» в 2023 году показала,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 вовлечение в социально – реабилитационный процесс граждан пожилого возраста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инвалидов способствует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увеличению продолжительности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оказывает социализирующее влияние, расширяет возможности для самоутверждения и самореализации, социальной адаптации пожилых людей и инвалидов, а эстетические переживания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большое значение для гармонизации их психического состояния.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полностью соответствует основным направлениям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содержаниям Концепции политики активного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долголетия в Российской Федерации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Учитывая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 и потребность пожилых людей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инвалидов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поддержании активного долголетия, планируется и дальше продолжать работу в данном направлении.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48064" y="3863964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55576" y="3919364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681" y="195632"/>
            <a:ext cx="8285076" cy="1432893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УНИКАЛЬНОСТЬ: эффективное сочетание медицинских, педагогических, социально -культурных и психологических услуг с потребностями граждан пожилого возраста и инвалидов. Своего рода «перезагрузка» доступная любому гражданину «серебряного возраста» желающему продлить своё активное долголетие и улучшить психоэмоциональное состояние.</a:t>
            </a:r>
          </a:p>
          <a:p>
            <a:pPr algn="just" eaLnBrk="1" hangingPunct="1">
              <a:defRPr/>
            </a:pPr>
            <a:r>
              <a:rPr lang="ru-RU" sz="4000" dirty="0" smtClean="0">
                <a:cs typeface="Arial" charset="0"/>
              </a:rPr>
              <a:t/>
            </a:r>
            <a:br>
              <a:rPr lang="ru-RU" sz="4000" dirty="0" smtClean="0">
                <a:cs typeface="Arial" charset="0"/>
              </a:rPr>
            </a:br>
            <a:endParaRPr lang="ru-RU" sz="4000" dirty="0" smtClean="0">
              <a:cs typeface="Arial" charset="0"/>
            </a:endParaRPr>
          </a:p>
        </p:txBody>
      </p:sp>
      <p:sp>
        <p:nvSpPr>
          <p:cNvPr id="15365" name="Текст 2"/>
          <p:cNvSpPr>
            <a:spLocks noGrp="1"/>
          </p:cNvSpPr>
          <p:nvPr>
            <p:ph type="body" idx="1"/>
          </p:nvPr>
        </p:nvSpPr>
        <p:spPr>
          <a:xfrm>
            <a:off x="1258888" y="1916113"/>
            <a:ext cx="3238500" cy="576262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2000" smtClean="0"/>
              <a:t>Цель программы:</a:t>
            </a:r>
          </a:p>
        </p:txBody>
      </p:sp>
      <p:sp>
        <p:nvSpPr>
          <p:cNvPr id="15366" name="Объект 3"/>
          <p:cNvSpPr>
            <a:spLocks noGrp="1"/>
          </p:cNvSpPr>
          <p:nvPr>
            <p:ph sz="half" idx="2"/>
          </p:nvPr>
        </p:nvSpPr>
        <p:spPr>
          <a:xfrm>
            <a:off x="468313" y="2636838"/>
            <a:ext cx="4330700" cy="31035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Развить  жизнеспособность человека, имеющего устойчивые отклонения в состоянии здоровья, тем самым способствовать продлению активного периода его жизни  за счет увеличения  двигательной активности.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Сформировать устойчивый позитивный  интерес к занятиям физической культурой и  ведению здорового  образа  жизни.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2060848"/>
            <a:ext cx="3682752" cy="576064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Занятие по АФК  с применением реабилитационного велотренажера</a:t>
            </a:r>
            <a:endParaRPr lang="ru-RU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69706" y="2843431"/>
            <a:ext cx="3610744" cy="2677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03517" y="1853654"/>
            <a:ext cx="868324" cy="679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2211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Задачи: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Объект 7"/>
          <p:cNvSpPr>
            <a:spLocks noGrp="1"/>
          </p:cNvSpPr>
          <p:nvPr>
            <p:ph idx="1"/>
          </p:nvPr>
        </p:nvSpPr>
        <p:spPr>
          <a:xfrm>
            <a:off x="539750" y="1196975"/>
            <a:ext cx="8147050" cy="33845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Организационные: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Создать нозологические группы*  для занятий адаптивной	 физической культурой (далее АФК).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Организовать проведение занятий.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Разработать информационно-методическую продукцию для информирования получателей социальных услуг, и рекомендации для дальнейших самостоятельных занятий.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Реабилитационны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е: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Вернуть  уровень физической активности.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Восстановить и компенсировать утраченные физические способности.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Развить и скорректировать физические качества и координационные способности, скорректировать движения, сенсорные системы и психические функции.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Организовать профилактику соматических заболеваний, укрепление сердечно - сосудистой и дыхательной систем.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Пропагандировать здоровый образ жизни.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Организовать здоровый досуг, активный отдых.</a:t>
            </a:r>
          </a:p>
          <a:p>
            <a:pPr marL="400050" lvl="1" indent="0" algn="just" eaLnBrk="1" hangingPunct="1">
              <a:lnSpc>
                <a:spcPct val="80000"/>
              </a:lnSpc>
              <a:buNone/>
            </a:pP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Абилитационные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Приобрести новые навыки.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нозологические группы инвалидов – это разделение инвалидов по основному заболеванию или патологическому процессу.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8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868144" y="4458714"/>
            <a:ext cx="2880320" cy="190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02438" y="4648498"/>
            <a:ext cx="2398174" cy="158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5435600" y="6237288"/>
            <a:ext cx="3600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>
                <a:latin typeface="Times New Roman" pitchFamily="18" charset="0"/>
                <a:cs typeface="Times New Roman" pitchFamily="18" charset="0"/>
              </a:rPr>
              <a:t>Фитбол – гимнастика для пожилых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1150938" y="6213475"/>
            <a:ext cx="1995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Суставная гимнастика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63" y="404813"/>
            <a:ext cx="719137" cy="72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264696" cy="56207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этапы внедрения: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Объект 4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Организационный этап (1-10 дней):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Формирование нозологических групп из числа получателей социальных услуг.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Выбор оптимальных методов, способов и технологии, которые будут использоваться в конкретном случае.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Основной этап (4 месяца)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Проведение  занятий в группе – 2-3 раза в неделю в течение всего курса.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Консультирование с рекомендациями специалистов – по запросу получателей социальных услуг.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Заключительный этап (1 день)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Обратная связь с получателями социальных услуг путем анкетирования и тестирования.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Каждому реабилитанту по окончанию курса  будет предложен  комплекс физических упражнений для восстановления в домашних условиях.</a:t>
            </a:r>
          </a:p>
        </p:txBody>
      </p:sp>
      <p:pic>
        <p:nvPicPr>
          <p:cNvPr id="17414" name="Picture 6" descr="free-icon-elderly-1611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732463"/>
            <a:ext cx="852487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Физический аспект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реабилитации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включает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себя: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Объект 4"/>
          <p:cNvSpPr>
            <a:spLocks noGrp="1"/>
          </p:cNvSpPr>
          <p:nvPr>
            <p:ph idx="1"/>
          </p:nvPr>
        </p:nvSpPr>
        <p:spPr>
          <a:xfrm>
            <a:off x="457200" y="981075"/>
            <a:ext cx="5122863" cy="5543550"/>
          </a:xfrm>
        </p:spPr>
        <p:txBody>
          <a:bodyPr/>
          <a:lstStyle/>
          <a:p>
            <a:pPr algn="just" eaLnBrk="1" hangingPunct="1">
              <a:spcAft>
                <a:spcPts val="100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гимнастику, поддерживающую тонус мышц и гибкость суставов, предотвращающую их атрофию, усиливающую иммунитет, нормализующую кровообращение и обменные процессы, снимающую воспаления, отёчность и боль (с элементами йоги)</a:t>
            </a:r>
          </a:p>
          <a:p>
            <a:pPr algn="just" eaLnBrk="1" hangingPunct="1">
              <a:spcAft>
                <a:spcPts val="100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фитбол -  гимнастику, суставную и дыхательную гимнастику</a:t>
            </a:r>
          </a:p>
          <a:p>
            <a:pPr algn="just" eaLnBrk="1" hangingPunct="1">
              <a:spcAft>
                <a:spcPts val="100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фейсфитнес (гимнастика для лица)</a:t>
            </a:r>
          </a:p>
          <a:p>
            <a:pPr algn="just" eaLnBrk="1" hangingPunct="1">
              <a:spcAft>
                <a:spcPts val="100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скандинавскую ходьбу</a:t>
            </a:r>
          </a:p>
          <a:p>
            <a:pPr algn="just" eaLnBrk="1" hangingPunct="1">
              <a:spcAft>
                <a:spcPts val="100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эрготерапию – обучение двигательным навыкам, которые необходимы пожилому человеку в повседневной жизни для самообслуживания</a:t>
            </a:r>
          </a:p>
          <a:p>
            <a:pPr algn="just" eaLnBrk="1" hangingPunct="1">
              <a:spcAft>
                <a:spcPts val="100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механотерапию – АФК с использованием специально разработанных  тренажёров и т.д.</a:t>
            </a:r>
          </a:p>
          <a:p>
            <a:pPr algn="just" eaLnBrk="1" hangingPunct="1">
              <a:spcAft>
                <a:spcPts val="100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галотерапию (посещение соляной пещеры)</a:t>
            </a:r>
          </a:p>
          <a:p>
            <a:pPr algn="just" eaLnBrk="1" hangingPunct="1">
              <a:spcAft>
                <a:spcPts val="100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кислородотерапию  (приём  кислородного коктейля)</a:t>
            </a:r>
          </a:p>
          <a:p>
            <a:pPr algn="just" eaLnBrk="1" hangingPunct="1">
              <a:spcAft>
                <a:spcPts val="100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фитобар (прием  травяного чая)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6136" y="1196752"/>
            <a:ext cx="2786853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6372225" y="5876925"/>
            <a:ext cx="2087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Сеанс галотерапии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Заголовок 3"/>
          <p:cNvGrpSpPr>
            <a:grpSpLocks noGrp="1"/>
          </p:cNvGrpSpPr>
          <p:nvPr/>
        </p:nvGrpSpPr>
        <p:grpSpPr bwMode="auto">
          <a:xfrm>
            <a:off x="755650" y="188913"/>
            <a:ext cx="3829050" cy="360362"/>
            <a:chOff x="426" y="169"/>
            <a:chExt cx="2412" cy="453"/>
          </a:xfrm>
        </p:grpSpPr>
        <p:pic>
          <p:nvPicPr>
            <p:cNvPr id="27651" name="Заголовок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6" y="169"/>
              <a:ext cx="2412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2" name="Text Box 3"/>
            <p:cNvSpPr txBox="1">
              <a:spLocks noChangeArrowheads="1"/>
            </p:cNvSpPr>
            <p:nvPr/>
          </p:nvSpPr>
          <p:spPr bwMode="auto">
            <a:xfrm>
              <a:off x="431" y="173"/>
              <a:ext cx="2404" cy="445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Психологический аспект </a:t>
              </a:r>
            </a:p>
          </p:txBody>
        </p:sp>
      </p:grpSp>
      <p:sp>
        <p:nvSpPr>
          <p:cNvPr id="27653" name="Rectangle 10"/>
          <p:cNvSpPr>
            <a:spLocks noGrp="1"/>
          </p:cNvSpPr>
          <p:nvPr>
            <p:ph type="title" idx="4294967295"/>
          </p:nvPr>
        </p:nvSpPr>
        <p:spPr>
          <a:xfrm>
            <a:off x="4788024" y="188913"/>
            <a:ext cx="3898776" cy="357180"/>
          </a:xfr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 sz="2400" b="1" dirty="0" err="1" smtClean="0">
                <a:latin typeface="Times New Roman" pitchFamily="18" charset="0"/>
              </a:rPr>
              <a:t>Абилитация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27654" name="Объект 4"/>
          <p:cNvSpPr>
            <a:spLocks noGrp="1"/>
          </p:cNvSpPr>
          <p:nvPr>
            <p:ph type="body" sz="half" idx="4294967295"/>
          </p:nvPr>
        </p:nvSpPr>
        <p:spPr>
          <a:xfrm>
            <a:off x="468313" y="620713"/>
            <a:ext cx="4038600" cy="55054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является важнейшей составляющей в реабилитации пожилых инвалидов. Для результативной и быстрой реабилитации необходим оптимистичный, активный настрой, вера в успех, интерес к жизни. С пожилыми людьми и инвалидами проводится комплексная психологическая работа, направленная на то, чтобы пробудить в них желание жить, нормализовать их эмоциональное состояние, научить преодолению стрессов и формированию устойчивой самооценки, укрепить когнитивные функции. </a:t>
            </a:r>
          </a:p>
          <a:p>
            <a:pPr marL="0" indent="0" eaLnBrk="1" hangingPunct="1">
              <a:buFont typeface="Arial" charset="0"/>
              <a:buNone/>
            </a:pPr>
            <a:endParaRPr lang="ru-RU" sz="2800" dirty="0" smtClean="0"/>
          </a:p>
        </p:txBody>
      </p:sp>
      <p:sp>
        <p:nvSpPr>
          <p:cNvPr id="27655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4643438" y="620714"/>
            <a:ext cx="4043362" cy="552060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</a:rPr>
              <a:t>      происходит путем включения пожилого человека с инвалидностью в процесс формирования отсутствующих у него способностей. Одним из направлений </a:t>
            </a:r>
            <a:r>
              <a:rPr lang="ru-RU" sz="1600" dirty="0" err="1" smtClean="0">
                <a:latin typeface="Times New Roman" pitchFamily="18" charset="0"/>
              </a:rPr>
              <a:t>абилитации</a:t>
            </a:r>
            <a:r>
              <a:rPr lang="ru-RU" sz="1600" dirty="0" smtClean="0">
                <a:latin typeface="Times New Roman" pitchFamily="18" charset="0"/>
              </a:rPr>
              <a:t> является трудовая терапия, во время  занятий которой </a:t>
            </a:r>
            <a:r>
              <a:rPr lang="ru-RU" sz="1600" dirty="0" err="1" smtClean="0">
                <a:latin typeface="Times New Roman" pitchFamily="18" charset="0"/>
              </a:rPr>
              <a:t>благополучатель</a:t>
            </a:r>
            <a:r>
              <a:rPr lang="ru-RU" sz="1600" dirty="0" smtClean="0">
                <a:latin typeface="Times New Roman" pitchFamily="18" charset="0"/>
              </a:rPr>
              <a:t> имеет возможность приобрести новые для себя навыки работы за швейной машиной, вязания спицами или крючком, валяния из шерсти и т.д. Трудовая терапия позволяет использовать труд, как способ для включения человека в созидательную деятельность, направленную на достижение    конкретных результатов, на самореализацию.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77603" y="4008413"/>
            <a:ext cx="2655388" cy="206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6156325" y="5373688"/>
            <a:ext cx="16462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323850" y="6237288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Интеллектуальная  игра (психологический  тренинг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7659" name="Picture 12" descr="uAoGJ49zLQ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184" y="4941888"/>
            <a:ext cx="1799803" cy="119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856968" y="6231825"/>
            <a:ext cx="2542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трудовой терапии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собенности реабилитации лиц разных нозологических групп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Объект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038600" cy="53609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Для лиц с нарушениями опорно-двигательного аппарата рекомендованы: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восстановительная гимнастика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фитболл – гимнастика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скандинавская ходьба</a:t>
            </a:r>
          </a:p>
          <a:p>
            <a:pPr marL="0" indent="0" algn="ctr" eaLnBrk="1" hangingPunct="1"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эрготерапия</a:t>
            </a:r>
          </a:p>
          <a:p>
            <a:pPr marL="0" indent="0" algn="ctr" eaLnBrk="1" hangingPunct="1"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трудовая терапия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Объект 3"/>
          <p:cNvSpPr>
            <a:spLocks noGrp="1"/>
          </p:cNvSpPr>
          <p:nvPr>
            <p:ph sz="half" idx="2"/>
          </p:nvPr>
        </p:nvSpPr>
        <p:spPr>
          <a:xfrm>
            <a:off x="4643438" y="765175"/>
            <a:ext cx="4038600" cy="53609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Для лиц с заболеваниями дыхательной системы, перенесшие новую коронавирусную инфекцию рекомендованы:</a:t>
            </a:r>
          </a:p>
          <a:p>
            <a:pPr marL="0" indent="0" algn="ctr" eaLnBrk="1" hangingPunct="1">
              <a:buFontTx/>
              <a:buChar char="-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дыхательная гимнастика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(по методам: Бутейко, Стрельниковой, Ганышева и т.д. )</a:t>
            </a:r>
          </a:p>
          <a:p>
            <a:pPr marL="0" indent="0" algn="ctr" eaLnBrk="1" hangingPunct="1">
              <a:buFontTx/>
              <a:buChar char="-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звукотерапия</a:t>
            </a:r>
          </a:p>
          <a:p>
            <a:pPr marL="0" indent="0" algn="ctr" eaLnBrk="1" hangingPunct="1">
              <a:buFontTx/>
              <a:buChar char="-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скандинавская ходьба</a:t>
            </a:r>
          </a:p>
          <a:p>
            <a:pPr marL="0" indent="0" algn="ctr" eaLnBrk="1" hangingPunct="1">
              <a:buFontTx/>
              <a:buChar char="-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галотерапия</a:t>
            </a:r>
          </a:p>
          <a:p>
            <a:pPr marL="0" indent="0" algn="ctr" eaLnBrk="1" hangingPunct="1">
              <a:buFontTx/>
              <a:buChar char="-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кислородотерапия, фитобар</a:t>
            </a:r>
          </a:p>
          <a:p>
            <a:pPr marL="0" indent="0" algn="ctr" eaLnBrk="1" hangingPunct="1">
              <a:buFontTx/>
              <a:buChar char="-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эрготерапия</a:t>
            </a:r>
          </a:p>
          <a:p>
            <a:pPr marL="0" indent="0" algn="ctr" eaLnBrk="1" hangingPunct="1">
              <a:buFontTx/>
              <a:buChar char="-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трудовая терапия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79537" y="3289414"/>
            <a:ext cx="2571750" cy="3142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228009" y="4443342"/>
            <a:ext cx="2880320" cy="194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Лицам с заболеваниями цереброваскулярной и сердечно-сосудистой систем, лицам после перенесенного инсульта рекомендованы: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179388" y="1123950"/>
            <a:ext cx="8785225" cy="5708650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механотерапия – АФК с использованием специально разработанных  тренажёров</a:t>
            </a:r>
          </a:p>
          <a:p>
            <a:pPr algn="just" eaLnBrk="1" hangingPunct="1"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трудовая терапия</a:t>
            </a:r>
          </a:p>
          <a:p>
            <a:pPr eaLnBrk="1" hangingPunct="1"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кислородотерапия</a:t>
            </a:r>
          </a:p>
          <a:p>
            <a:pPr eaLnBrk="1" hangingPunct="1"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эрготерапия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    скандинавская ходьба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03848" y="1700808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804247" y="1700808"/>
            <a:ext cx="1654428" cy="220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419872" y="4149080"/>
            <a:ext cx="3024336" cy="202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1411" y="2712549"/>
            <a:ext cx="2733453" cy="361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6804025" y="4021138"/>
            <a:ext cx="165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Кислородотерапия</a:t>
            </a:r>
          </a:p>
        </p:txBody>
      </p:sp>
      <p:sp>
        <p:nvSpPr>
          <p:cNvPr id="21513" name="TextBox 12"/>
          <p:cNvSpPr txBox="1">
            <a:spLocks noChangeArrowheads="1"/>
          </p:cNvSpPr>
          <p:nvPr/>
        </p:nvSpPr>
        <p:spPr bwMode="auto">
          <a:xfrm>
            <a:off x="3563938" y="6308725"/>
            <a:ext cx="2689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       Скандинавская ходьба</a:t>
            </a:r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1763" y="4329113"/>
            <a:ext cx="23685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Box 6"/>
          <p:cNvSpPr txBox="1">
            <a:spLocks noChangeArrowheads="1"/>
          </p:cNvSpPr>
          <p:nvPr/>
        </p:nvSpPr>
        <p:spPr bwMode="auto">
          <a:xfrm>
            <a:off x="6837363" y="6213475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      Фейсфитнес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1303</Words>
  <Application>Microsoft Office PowerPoint</Application>
  <PresentationFormat>Экран (4:3)</PresentationFormat>
  <Paragraphs>144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Задорожная Анна Викторовна заведующий социально-реабилитационным отделением граждан пожилого возраста №2  (специалист 1-й категории)  </vt:lpstr>
      <vt:lpstr>Комплексная физкультурно – оздоровительная программа для граждан пожилого возраста и инвалидов  «ПЕРЕЗАГРУЗКА»</vt:lpstr>
      <vt:lpstr>    УНИКАЛЬНОСТЬ: эффективное сочетание медицинских, педагогических, социально -культурных и психологических услуг с потребностями граждан пожилого возраста и инвалидов. Своего рода «перезагрузка» доступная любому гражданину «серебряного возраста» желающему продлить своё активное долголетие и улучшить психоэмоциональное состояние.  </vt:lpstr>
      <vt:lpstr>                 Задачи:</vt:lpstr>
      <vt:lpstr>Основные этапы внедрения:</vt:lpstr>
      <vt:lpstr>Физический аспект реабилитации включает в себя:</vt:lpstr>
      <vt:lpstr>Абилитация</vt:lpstr>
      <vt:lpstr>Особенности реабилитации лиц разных нозологических групп</vt:lpstr>
      <vt:lpstr>Лицам с заболеваниями цереброваскулярной и сердечно-сосудистой систем, лицам после перенесенного инсульта рекомендованы:</vt:lpstr>
      <vt:lpstr>Ресурсное обеспечение программы</vt:lpstr>
      <vt:lpstr>Достигнутые результаты </vt:lpstr>
      <vt:lpstr>Динамика увеличения численности получателей социальных услуг (ПСУ) по категориям в СРОГПВ№2 за 2021-2023 гг. </vt:lpstr>
      <vt:lpstr> Возможность тиражирования Программа  может быть успешно реализована в других организациях  Санкт - Петербурга и других субъектах Российской Федерации при создании определенных условий: - квалифицированные специалисты (инструктор по АФК, инструктор по трудовой терапии, психолог, специалист по социальной работе, заведующий отделения) - специализированное оборудование - комплексный подход - индивидуальный подход к каждому  благополучателю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Задорожная Анна Викторовна заведующий социально-реабилитационного отделения для граждан пожилого возраста №2</dc:title>
  <dc:creator>user</dc:creator>
  <cp:lastModifiedBy>user</cp:lastModifiedBy>
  <cp:revision>120</cp:revision>
  <dcterms:created xsi:type="dcterms:W3CDTF">2024-01-25T10:41:04Z</dcterms:created>
  <dcterms:modified xsi:type="dcterms:W3CDTF">2024-10-03T09:53:37Z</dcterms:modified>
</cp:coreProperties>
</file>