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2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4110"/>
        <p:guide pos="257"/>
        <p:guide pos="7423"/>
        <p:guide orient="horz" pos="2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79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83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611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3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588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79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783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59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7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67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76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23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86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987" y="1772816"/>
            <a:ext cx="11376025" cy="1656184"/>
          </a:xfrm>
        </p:spPr>
        <p:txBody>
          <a:bodyPr>
            <a:noAutofit/>
          </a:bodyPr>
          <a:lstStyle/>
          <a:p>
            <a:pPr algn="ctr"/>
            <a:r>
              <a:rPr lang="ru-RU" sz="8800" dirty="0"/>
              <a:t>Глаукома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35960" y="4509120"/>
            <a:ext cx="3888432" cy="889992"/>
          </a:xfrm>
        </p:spPr>
        <p:txBody>
          <a:bodyPr>
            <a:normAutofit/>
          </a:bodyPr>
          <a:lstStyle/>
          <a:p>
            <a:r>
              <a:rPr lang="ru-RU" dirty="0"/>
              <a:t>Врач-гериатр ГБУЗ АО АГКБ№6 </a:t>
            </a:r>
          </a:p>
          <a:p>
            <a:r>
              <a:rPr lang="ru-RU" b="1" i="1" dirty="0"/>
              <a:t>Галушин А.Н.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87" y="333374"/>
            <a:ext cx="11376025" cy="1007393"/>
          </a:xfrm>
        </p:spPr>
        <p:txBody>
          <a:bodyPr>
            <a:normAutofit/>
          </a:bodyPr>
          <a:lstStyle/>
          <a:p>
            <a:r>
              <a:rPr lang="ru-RU" sz="4000" dirty="0"/>
              <a:t>Содержание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7" y="1268760"/>
            <a:ext cx="11376025" cy="5255865"/>
          </a:xfrm>
        </p:spPr>
        <p:txBody>
          <a:bodyPr/>
          <a:lstStyle/>
          <a:p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Определение</a:t>
            </a:r>
          </a:p>
          <a:p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Формы глаукомы</a:t>
            </a:r>
          </a:p>
          <a:p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Симптомы глаукомы</a:t>
            </a:r>
          </a:p>
          <a:p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Острый приступ глаукомы</a:t>
            </a:r>
          </a:p>
          <a:p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Диагностика глаукомы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87" y="333374"/>
            <a:ext cx="11376025" cy="79136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Глаукома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8" y="1052736"/>
            <a:ext cx="9216404" cy="1224136"/>
          </a:xfrm>
        </p:spPr>
        <p:txBody>
          <a:bodyPr>
            <a:normAutofit/>
          </a:bodyPr>
          <a:lstStyle/>
          <a:p>
            <a:pPr marL="109538" indent="0" algn="just">
              <a:lnSpc>
                <a:spcPct val="80000"/>
              </a:lnSpc>
              <a:buNone/>
            </a:pPr>
            <a:r>
              <a:rPr lang="ru-RU" sz="22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Глаукома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 –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(</a:t>
            </a:r>
            <a:r>
              <a:rPr lang="ru-RU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др.-греч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 </a:t>
            </a:r>
            <a:r>
              <a:rPr lang="ru-RU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γλ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αυκός «светло-синий, голубой» + ομα «образование») — группа офтальмологических заболеваний, характеризующаяся постоянным или периодическим повышением внутриглазного давления</a:t>
            </a:r>
          </a:p>
        </p:txBody>
      </p:sp>
      <p:pic>
        <p:nvPicPr>
          <p:cNvPr id="1026" name="Picture 2" descr="C:\Users\user\Desktop\гл1.jpg"/>
          <p:cNvPicPr>
            <a:picLocks noChangeAspect="1" noChangeArrowheads="1"/>
          </p:cNvPicPr>
          <p:nvPr/>
        </p:nvPicPr>
        <p:blipFill>
          <a:blip r:embed="rId2" cstate="print">
            <a:alphaModFix amt="50000"/>
          </a:blip>
          <a:srcRect/>
          <a:stretch>
            <a:fillRect/>
          </a:stretch>
        </p:blipFill>
        <p:spPr bwMode="auto">
          <a:xfrm>
            <a:off x="4046491" y="2204864"/>
            <a:ext cx="7713858" cy="43197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гл2.jpg"/>
          <p:cNvPicPr>
            <a:picLocks noChangeAspect="1" noChangeArrowheads="1"/>
          </p:cNvPicPr>
          <p:nvPr/>
        </p:nvPicPr>
        <p:blipFill>
          <a:blip r:embed="rId2" cstate="print">
            <a:alphaModFix amt="70000"/>
          </a:blip>
          <a:srcRect/>
          <a:stretch>
            <a:fillRect/>
          </a:stretch>
        </p:blipFill>
        <p:spPr bwMode="auto">
          <a:xfrm>
            <a:off x="839416" y="4004345"/>
            <a:ext cx="8028384" cy="25202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87" y="333374"/>
            <a:ext cx="11376025" cy="79137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Формы глаукомы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8" y="1052736"/>
            <a:ext cx="9288412" cy="2952328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Открытоугольная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–  90 % всех случаев заболевания. Радужно-роговичный угол открыт, отток внутриглазной жидкости снижается за счёт уменьшения промежутков между трабекулами гребенчатой связки. Это приводит к накоплению внутриглазной жидкости и постепенному, но постоянному повышению давления.</a:t>
            </a:r>
          </a:p>
          <a:p>
            <a:r>
              <a:rPr lang="ru-RU" sz="24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Закрытоугольная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 - при этой форме глаукомы давление в глазу поднимается быстро. Данная форма протекает более тяжело, глазное яблоко быстро затвердевает и неожиданное давление вызывает боль и затуманивание зрения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Признаки-глауком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871" y="2533888"/>
            <a:ext cx="6840141" cy="39907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87" y="333374"/>
            <a:ext cx="11376025" cy="79136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Симптомы глаукомы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7" y="1052736"/>
            <a:ext cx="11376025" cy="2448272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Сужение поля зрения </a:t>
            </a:r>
          </a:p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Затуманивание взгляда</a:t>
            </a:r>
          </a:p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Наличие радужных кругов перед глазами</a:t>
            </a:r>
          </a:p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Головная боль </a:t>
            </a:r>
          </a:p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Ломота в надбровной области </a:t>
            </a:r>
          </a:p>
          <a:p>
            <a:pPr algn="just" fontAlgn="base"/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Снижение зрения в темноте </a:t>
            </a:r>
          </a:p>
          <a:p>
            <a:endParaRPr lang="ru-RU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87" y="333375"/>
            <a:ext cx="11376025" cy="7920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Острый приступ глаукомы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7" y="1124745"/>
            <a:ext cx="11376025" cy="5399880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Резкая боль в глазу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Внезапное падение зрения вплоть до светоощущения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Покраснение глаза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Потускнение роговицы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Расширение зрачка, который приобретает зеленоватый оттенок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Тошнота и рвота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Головокружение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Боли в сердце, под лопаткой, в животе</a:t>
            </a:r>
          </a:p>
          <a:p>
            <a:pPr fontAlgn="base"/>
            <a:r>
              <a:rPr lang="ru-RU" sz="3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Наощупь глаз приобретает </a:t>
            </a:r>
            <a:r>
              <a:rPr lang="ru-RU" sz="3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каменистую плотность</a:t>
            </a:r>
          </a:p>
          <a:p>
            <a:pPr fontAlgn="base"/>
            <a:endParaRPr lang="ru-RU" sz="2800" dirty="0"/>
          </a:p>
          <a:p>
            <a:pPr fontAlgn="base"/>
            <a:endParaRPr lang="ru-RU" sz="2800" dirty="0"/>
          </a:p>
          <a:p>
            <a:pPr fontAlgn="base"/>
            <a:endParaRPr lang="ru-RU" sz="2800" dirty="0"/>
          </a:p>
          <a:p>
            <a:pPr algn="just" fontAlgn="base">
              <a:buNone/>
            </a:pPr>
            <a:r>
              <a:rPr lang="ru-RU" sz="4500" b="1" u="sng" dirty="0">
                <a:solidFill>
                  <a:srgbClr val="FF0000"/>
                </a:solidFill>
              </a:rPr>
              <a:t>Острый приступ закрытоугольной глаукомы является неотложным состоянием и требует скорейшего оказания медицинской помощи!!!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59" y="333375"/>
            <a:ext cx="11448653" cy="6206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Диагностика глаукомы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987" y="1052736"/>
            <a:ext cx="10008493" cy="2088232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Глазная тонометрия 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— процедура определения внутриглазного давления (ВГД) .</a:t>
            </a:r>
          </a:p>
          <a:p>
            <a:pPr fontAlgn="base"/>
            <a:r>
              <a:rPr lang="ru-RU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Отскоковая тонометрия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определяет внутриглазное давление за счёт удара небольшого, покрытого пластиковым наконечником металлического зонда по роговице. Является простым, легким и портативным методом измерения ВГД.</a:t>
            </a:r>
          </a:p>
        </p:txBody>
      </p:sp>
      <p:pic>
        <p:nvPicPr>
          <p:cNvPr id="3074" name="Picture 2" descr="C:\Users\user\Desktop\тонометр.jpg"/>
          <p:cNvPicPr>
            <a:picLocks noChangeAspect="1" noChangeArrowheads="1"/>
          </p:cNvPicPr>
          <p:nvPr/>
        </p:nvPicPr>
        <p:blipFill rotWithShape="1">
          <a:blip r:embed="rId2" cstate="print">
            <a:alphaModFix amt="85000"/>
          </a:blip>
          <a:srcRect l="9756" t="2216" r="8262" b="9093"/>
          <a:stretch/>
        </p:blipFill>
        <p:spPr bwMode="auto">
          <a:xfrm>
            <a:off x="407988" y="3068960"/>
            <a:ext cx="4175844" cy="3452894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83832" y="4625752"/>
            <a:ext cx="4248472" cy="189887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65760" indent="-283464" algn="ctr" defTabSz="914400" fontAlgn="base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3600" b="1" dirty="0">
                <a:solidFill>
                  <a:srgbClr val="00B050"/>
                </a:solidFill>
              </a:rPr>
              <a:t>Норма внутриглазного давления:</a:t>
            </a:r>
          </a:p>
          <a:p>
            <a:pPr marL="365760" indent="-283464" algn="ctr" fontAlgn="base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sz="3600" b="1" i="1" dirty="0">
                <a:solidFill>
                  <a:srgbClr val="00B050"/>
                </a:solidFill>
              </a:rPr>
              <a:t>от 12 до 22 </a:t>
            </a:r>
            <a:r>
              <a:rPr lang="ru-RU" sz="3600" b="1" dirty="0">
                <a:solidFill>
                  <a:srgbClr val="00B050"/>
                </a:solidFill>
              </a:rPr>
              <a:t>мм.рт.ст.</a:t>
            </a:r>
          </a:p>
          <a:p>
            <a:pPr marL="365760" indent="-283464" defTabSz="914400" fontAlgn="base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sz="24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</TotalTime>
  <Words>261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Глаукома</vt:lpstr>
      <vt:lpstr>Содержание</vt:lpstr>
      <vt:lpstr>Глаукома</vt:lpstr>
      <vt:lpstr>Формы глаукомы</vt:lpstr>
      <vt:lpstr>Симптомы глаукомы</vt:lpstr>
      <vt:lpstr>Острый приступ глаукомы</vt:lpstr>
      <vt:lpstr>Диагностика глаукомы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ДИЕТОТЕРАПИЯ В ПОЖИЛОМ  ВОЗРАСТЕ</dc:title>
  <dc:creator>user</dc:creator>
  <cp:lastModifiedBy>Г Анатолий</cp:lastModifiedBy>
  <cp:revision>29</cp:revision>
  <dcterms:created xsi:type="dcterms:W3CDTF">2022-10-07T07:16:17Z</dcterms:created>
  <dcterms:modified xsi:type="dcterms:W3CDTF">2024-06-17T19:38:39Z</dcterms:modified>
</cp:coreProperties>
</file>