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sldIdLst>
    <p:sldId id="319" r:id="rId2"/>
    <p:sldId id="320" r:id="rId3"/>
    <p:sldId id="317" r:id="rId4"/>
    <p:sldId id="332" r:id="rId5"/>
    <p:sldId id="321" r:id="rId6"/>
    <p:sldId id="339" r:id="rId7"/>
    <p:sldId id="337" r:id="rId8"/>
    <p:sldId id="335" r:id="rId9"/>
    <p:sldId id="334" r:id="rId10"/>
    <p:sldId id="338" r:id="rId11"/>
    <p:sldId id="336" r:id="rId12"/>
    <p:sldId id="329" r:id="rId13"/>
    <p:sldId id="340" r:id="rId14"/>
    <p:sldId id="281" r:id="rId15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800000"/>
    <a:srgbClr val="3C6D78"/>
    <a:srgbClr val="D3E5E9"/>
    <a:srgbClr val="E6F0F2"/>
    <a:srgbClr val="325A64"/>
    <a:srgbClr val="68A6B4"/>
    <a:srgbClr val="1C3338"/>
    <a:srgbClr val="B7D4DB"/>
    <a:srgbClr val="BDE1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5" autoAdjust="0"/>
    <p:restoredTop sz="94084" autoAdjust="0"/>
  </p:normalViewPr>
  <p:slideViewPr>
    <p:cSldViewPr snapToGrid="0">
      <p:cViewPr>
        <p:scale>
          <a:sx n="80" d="100"/>
          <a:sy n="80" d="100"/>
        </p:scale>
        <p:origin x="-126" y="3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DCF5272C-B289-4979-85C8-F560D7CE4B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E1FB0F8-F62E-4E98-B7F8-358465289E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595550BB-2965-4BF7-96A0-DFE1612B7E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B04C6A1-5914-4F57-A331-E9D962DB4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EA1E2-C9F1-45E3-9494-B84D66B8F906}" type="datetimeFigureOut">
              <a:rPr lang="ru-RU" smtClean="0"/>
              <a:t>14.10.2024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C45F1C8-2DEC-4F54-8705-0244E6895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2332E4A-FB13-4C76-9F00-764A5F46B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D9988-144A-4B17-983E-4A185BF5D18D}" type="slidenum">
              <a:rPr lang="ru-RU" smtClean="0"/>
              <a:t>‹#›</a:t>
            </a:fld>
            <a:endParaRPr lang="ru-RU"/>
          </a:p>
        </p:txBody>
      </p:sp>
      <p:cxnSp>
        <p:nvCxnSpPr>
          <p:cNvPr id="20" name="Прямая соединительная линия 19">
            <a:extLst>
              <a:ext uri="{FF2B5EF4-FFF2-40B4-BE49-F238E27FC236}">
                <a16:creationId xmlns="" xmlns:a16="http://schemas.microsoft.com/office/drawing/2014/main" id="{B180599A-E8A6-46A3-A141-B0A419C131A8}"/>
              </a:ext>
            </a:extLst>
          </p:cNvPr>
          <p:cNvCxnSpPr>
            <a:cxnSpLocks/>
          </p:cNvCxnSpPr>
          <p:nvPr/>
        </p:nvCxnSpPr>
        <p:spPr>
          <a:xfrm>
            <a:off x="1916545" y="1298069"/>
            <a:ext cx="8358909" cy="0"/>
          </a:xfrm>
          <a:prstGeom prst="line">
            <a:avLst/>
          </a:prstGeom>
          <a:ln w="603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="" xmlns:a16="http://schemas.microsoft.com/office/drawing/2014/main" id="{46DC3F74-E4D1-4708-9DE0-CEC4E1A1F383}"/>
              </a:ext>
            </a:extLst>
          </p:cNvPr>
          <p:cNvCxnSpPr>
            <a:cxnSpLocks/>
          </p:cNvCxnSpPr>
          <p:nvPr/>
        </p:nvCxnSpPr>
        <p:spPr>
          <a:xfrm>
            <a:off x="1916545" y="1266539"/>
            <a:ext cx="0" cy="3905504"/>
          </a:xfrm>
          <a:prstGeom prst="line">
            <a:avLst/>
          </a:prstGeom>
          <a:ln w="603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>
            <a:extLst>
              <a:ext uri="{FF2B5EF4-FFF2-40B4-BE49-F238E27FC236}">
                <a16:creationId xmlns="" xmlns:a16="http://schemas.microsoft.com/office/drawing/2014/main" id="{8530E84F-E5BE-4E3A-8DD2-80C0D529020F}"/>
              </a:ext>
            </a:extLst>
          </p:cNvPr>
          <p:cNvCxnSpPr>
            <a:cxnSpLocks/>
          </p:cNvCxnSpPr>
          <p:nvPr/>
        </p:nvCxnSpPr>
        <p:spPr>
          <a:xfrm flipH="1" flipV="1">
            <a:off x="1885015" y="5197081"/>
            <a:ext cx="8390439" cy="16773"/>
          </a:xfrm>
          <a:prstGeom prst="line">
            <a:avLst/>
          </a:prstGeom>
          <a:ln w="603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>
            <a:extLst>
              <a:ext uri="{FF2B5EF4-FFF2-40B4-BE49-F238E27FC236}">
                <a16:creationId xmlns="" xmlns:a16="http://schemas.microsoft.com/office/drawing/2014/main" id="{BF9340DF-4596-49EC-80A2-B20417807AFE}"/>
              </a:ext>
            </a:extLst>
          </p:cNvPr>
          <p:cNvCxnSpPr>
            <a:cxnSpLocks/>
          </p:cNvCxnSpPr>
          <p:nvPr/>
        </p:nvCxnSpPr>
        <p:spPr>
          <a:xfrm flipV="1">
            <a:off x="10275454" y="4796589"/>
            <a:ext cx="0" cy="440409"/>
          </a:xfrm>
          <a:prstGeom prst="line">
            <a:avLst/>
          </a:prstGeom>
          <a:ln w="603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>
            <a:extLst>
              <a:ext uri="{FF2B5EF4-FFF2-40B4-BE49-F238E27FC236}">
                <a16:creationId xmlns="" xmlns:a16="http://schemas.microsoft.com/office/drawing/2014/main" id="{378D025C-4D82-4DB3-B099-B5A966E9492F}"/>
              </a:ext>
            </a:extLst>
          </p:cNvPr>
          <p:cNvCxnSpPr>
            <a:cxnSpLocks/>
          </p:cNvCxnSpPr>
          <p:nvPr/>
        </p:nvCxnSpPr>
        <p:spPr>
          <a:xfrm flipV="1">
            <a:off x="10266536" y="1266540"/>
            <a:ext cx="0" cy="1497681"/>
          </a:xfrm>
          <a:prstGeom prst="line">
            <a:avLst/>
          </a:prstGeom>
          <a:ln w="603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7686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10D2D94-8727-4196-B50C-E53362F9C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4F70C8FC-11C6-4FE6-A165-89195CABBD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1DEA0CA-A4FC-490C-8D62-F929162F0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EA1E2-C9F1-45E3-9494-B84D66B8F906}" type="datetimeFigureOut">
              <a:rPr lang="ru-RU" smtClean="0"/>
              <a:t>14.10.2024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10CB27D-8EB4-4D7B-99AF-76B9908DE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BD5EFD8E-9232-42D1-A5BC-B04B7A86D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D9988-144A-4B17-983E-4A185BF5D1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8613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EA0A8BFF-346F-4A67-834E-1645CC164C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77EBBA0A-DEEE-4B77-8290-D3704E140D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72A2F6B-F73F-45FD-BDBA-C5473AC22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EA1E2-C9F1-45E3-9494-B84D66B8F906}" type="datetimeFigureOut">
              <a:rPr lang="ru-RU" smtClean="0"/>
              <a:t>14.10.2024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81E4F12-E2C1-4A1F-B494-4B55ED496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D651654-EE1A-4A5A-BEC5-FBEAA5299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D9988-144A-4B17-983E-4A185BF5D1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7642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3FA618C-5E98-4BCB-9C1C-3007C99F8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11AFB5D-5AE2-4F39-9E90-B10132B67D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F2727EA-D3E5-4D27-8AFE-E4E6E0423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EA1E2-C9F1-45E3-9494-B84D66B8F906}" type="datetimeFigureOut">
              <a:rPr lang="ru-RU" smtClean="0"/>
              <a:t>14.10.2024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34926C3-FD23-46B8-A5EF-584486190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81EB1DF-8788-40BA-9007-943D636B1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D9988-144A-4B17-983E-4A185BF5D1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7479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EAD5C63-7B53-4F48-9E14-E1760D0DC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8091E244-9525-4FFC-8DD0-7085457EDD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9F739C4-EB62-4AE1-A805-B0E178F32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EA1E2-C9F1-45E3-9494-B84D66B8F906}" type="datetimeFigureOut">
              <a:rPr lang="ru-RU" smtClean="0"/>
              <a:t>14.10.2024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E810D8D-BFA9-405F-905B-4EA4E14B3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2EE6CB6B-2AB3-47BB-91D5-E495CFA92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D9988-144A-4B17-983E-4A185BF5D1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557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D5419B2-15F9-4137-B075-159B48729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3938BBA-9FA2-4341-B563-A92A4DED63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EA3ABCFE-A396-45BD-A3FB-405DF30B4D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58EB7F1F-B419-4D7C-AC73-8F3460D5E8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EA1E2-C9F1-45E3-9494-B84D66B8F906}" type="datetimeFigureOut">
              <a:rPr lang="ru-RU" smtClean="0"/>
              <a:t>14.10.2024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C177E414-0798-4374-9FAF-C4DB5FB76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2AAF8F5B-AB51-46B0-A627-818F4C1BB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D9988-144A-4B17-983E-4A185BF5D1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754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E78706A-EFDC-41D7-8794-4A25FEDAC5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C647A142-7133-41CD-B934-3C4DDF30C9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77DBC351-8A90-4847-B8F0-5ADCB7BB56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0C0CF0F1-D454-484A-AE15-12ADCC79A0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FC4F2016-142B-4170-87ED-279ABC866C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50FCD0D9-5C70-4D16-A79A-C98A30399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EA1E2-C9F1-45E3-9494-B84D66B8F906}" type="datetimeFigureOut">
              <a:rPr lang="ru-RU" smtClean="0"/>
              <a:t>14.10.2024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FB48DF70-9FCD-4832-A770-4785B8986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CE67A858-9B74-4F03-B047-2E6760399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D9988-144A-4B17-983E-4A185BF5D1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7065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C5D2332-BE73-4A08-93CA-06B41C18D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2C4E6317-9EEA-42BB-8B84-5F7B4C054D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EA1E2-C9F1-45E3-9494-B84D66B8F906}" type="datetimeFigureOut">
              <a:rPr lang="ru-RU" smtClean="0"/>
              <a:t>14.10.2024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8B502ACB-42CA-4B83-988C-FA150F093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D3BC1B23-EF2D-4019-B7E7-C9633FD93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D9988-144A-4B17-983E-4A185BF5D1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8463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D76E700A-F2A7-43FF-BFD1-440E10FDB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EA1E2-C9F1-45E3-9494-B84D66B8F906}" type="datetimeFigureOut">
              <a:rPr lang="ru-RU" smtClean="0"/>
              <a:t>14.10.2024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2015A9C8-E872-475C-AE1F-DC01951B4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6FFAA93B-92A9-4148-8116-BCE550A3D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D9988-144A-4B17-983E-4A185BF5D1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1250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F18CDB2-0B2E-43AD-92BD-831B7E8BC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828FD33-5E51-47A6-B712-9A5125FA54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A454A15F-1A89-4863-B44E-66872C9FEE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E19C0A24-2CF0-4DEA-966F-9684503425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EA1E2-C9F1-45E3-9494-B84D66B8F906}" type="datetimeFigureOut">
              <a:rPr lang="ru-RU" smtClean="0"/>
              <a:t>14.10.2024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9D827C7D-3711-4818-8642-9939E6B10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8E7D8D8A-72B7-4CD0-9D12-55544742A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D9988-144A-4B17-983E-4A185BF5D1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2970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A89EF52-52DE-4C50-AD3B-19998C917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2C51E6ED-0339-4E08-BBB0-025F55A55B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61BB6ECA-4801-4E90-A506-E7F9F7E2A1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29FAD26B-8D46-460A-B5A9-D39C1E2F2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EA1E2-C9F1-45E3-9494-B84D66B8F906}" type="datetimeFigureOut">
              <a:rPr lang="ru-RU" smtClean="0"/>
              <a:t>14.10.2024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93E0A23A-ADC7-4F1F-98D5-219EF0ACD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CF86D6EC-F1A6-415F-8158-239000958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D9988-144A-4B17-983E-4A185BF5D1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6722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72139BF8-8C29-4F7F-BEC1-C810CF4A894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BA70A70-3D64-4A59-92E7-F20019CDB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3549492E-2226-4A0D-BF7A-77FC179F41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F30A5C9-7774-4704-9697-24399B62F3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4EA1E2-C9F1-45E3-9494-B84D66B8F906}" type="datetimeFigureOut">
              <a:rPr lang="ru-RU" smtClean="0"/>
              <a:t>14.10.2024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3BD2CC4-B434-4B82-A58C-B2BBB7B255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464BEB1-F67A-46DC-A1D7-F096843F33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D9988-144A-4B17-983E-4A185BF5D18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9DADCD05-491E-4EB0-AD62-A41ABEFC60EA}"/>
              </a:ext>
            </a:extLst>
          </p:cNvPr>
          <p:cNvSpPr/>
          <p:nvPr/>
        </p:nvSpPr>
        <p:spPr>
          <a:xfrm>
            <a:off x="250371" y="217714"/>
            <a:ext cx="11713029" cy="6444343"/>
          </a:xfrm>
          <a:prstGeom prst="rect">
            <a:avLst/>
          </a:prstGeom>
          <a:noFill/>
          <a:ln w="603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5659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ok.ru/group/70000001436661" TargetMode="External"/><Relationship Id="rId2" Type="http://schemas.openxmlformats.org/officeDocument/2006/relationships/hyperlink" Target="https://vk.com/uszn_lenin23?from=search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leningradskiy-kcson.ru/" TargetMode="External"/><Relationship Id="rId4" Type="http://schemas.openxmlformats.org/officeDocument/2006/relationships/hyperlink" Target="https://vk.com/kcson_leningradskaya23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Заголовок 1"/>
          <p:cNvSpPr txBox="1">
            <a:spLocks/>
          </p:cNvSpPr>
          <p:nvPr/>
        </p:nvSpPr>
        <p:spPr>
          <a:xfrm>
            <a:off x="264405" y="4013860"/>
            <a:ext cx="11710930" cy="24872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2800" b="1" dirty="0" smtClean="0"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ru-RU" sz="2800" b="1" dirty="0" smtClean="0"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ru-RU" sz="2800" b="1" dirty="0" smtClean="0"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ru-RU" sz="2800" b="1" dirty="0"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              Практика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«Навигатор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безопасности»</a:t>
            </a:r>
          </a:p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    2024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5620466" y="6123103"/>
            <a:ext cx="6243388" cy="378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dirty="0">
              <a:solidFill>
                <a:srgbClr val="325A64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336964" y="297079"/>
            <a:ext cx="8768999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tx2"/>
                </a:solidFill>
                <a:latin typeface="Century Gothic" pitchFamily="34" charset="0"/>
              </a:rPr>
              <a:t>ГБУ СО КК «Ленинградский КЦСОН»</a:t>
            </a:r>
            <a:endParaRPr lang="ru-RU" sz="3200" b="1" dirty="0">
              <a:solidFill>
                <a:schemeClr val="tx2"/>
              </a:solidFill>
              <a:latin typeface="Century Gothic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06337" y="1474959"/>
            <a:ext cx="876899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FF"/>
                </a:solidFill>
                <a:latin typeface="Century Gothic" pitchFamily="34" charset="0"/>
              </a:rPr>
              <a:t>Платформа «</a:t>
            </a:r>
            <a:r>
              <a:rPr lang="ru-RU" sz="3200" b="1" dirty="0" err="1" smtClean="0">
                <a:solidFill>
                  <a:srgbClr val="FF00FF"/>
                </a:solidFill>
                <a:latin typeface="Century Gothic" pitchFamily="34" charset="0"/>
              </a:rPr>
              <a:t>Смартека</a:t>
            </a:r>
            <a:r>
              <a:rPr lang="ru-RU" sz="3200" b="1" dirty="0" smtClean="0">
                <a:solidFill>
                  <a:srgbClr val="FF00FF"/>
                </a:solidFill>
                <a:latin typeface="Century Gothic" pitchFamily="34" charset="0"/>
              </a:rPr>
              <a:t>» </a:t>
            </a:r>
            <a:br>
              <a:rPr lang="ru-RU" sz="3200" b="1" dirty="0" smtClean="0">
                <a:solidFill>
                  <a:srgbClr val="FF00FF"/>
                </a:solidFill>
                <a:latin typeface="Century Gothic" pitchFamily="34" charset="0"/>
              </a:rPr>
            </a:br>
            <a:endParaRPr lang="ru-RU" sz="3200" b="1" dirty="0" smtClean="0">
              <a:solidFill>
                <a:srgbClr val="FF00FF"/>
              </a:solidFill>
              <a:latin typeface="Century Gothic" pitchFamily="34" charset="0"/>
            </a:endParaRPr>
          </a:p>
          <a:p>
            <a:pPr algn="ctr"/>
            <a:r>
              <a:rPr lang="ru-RU" sz="3200" b="1" dirty="0" smtClean="0">
                <a:solidFill>
                  <a:srgbClr val="FF00FF"/>
                </a:solidFill>
                <a:latin typeface="Century Gothic" pitchFamily="34" charset="0"/>
              </a:rPr>
              <a:t>Всероссийский отбор лучших практик для старшего поколения 2024</a:t>
            </a:r>
          </a:p>
          <a:p>
            <a:pPr algn="ctr"/>
            <a:r>
              <a:rPr lang="ru-RU" sz="3200" b="1" dirty="0" smtClean="0">
                <a:solidFill>
                  <a:srgbClr val="FF00FF"/>
                </a:solidFill>
                <a:latin typeface="Century Gothic" pitchFamily="34" charset="0"/>
              </a:rPr>
              <a:t> </a:t>
            </a:r>
            <a:endParaRPr lang="ru-RU" sz="3200" b="1" dirty="0">
              <a:solidFill>
                <a:srgbClr val="FF00FF"/>
              </a:solidFill>
              <a:latin typeface="Century Gothic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01617" y="3564464"/>
            <a:ext cx="87689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/>
                </a:solidFill>
                <a:latin typeface="Century Gothic" pitchFamily="34" charset="0"/>
              </a:rPr>
              <a:t>Номинация «Активная жизнь»</a:t>
            </a:r>
            <a:endParaRPr lang="ru-RU" sz="3200" b="1" dirty="0">
              <a:solidFill>
                <a:schemeClr val="tx2"/>
              </a:solidFill>
              <a:latin typeface="Century Gothic" pitchFamily="34" charset="0"/>
            </a:endParaRPr>
          </a:p>
        </p:txBody>
      </p:sp>
      <p:pic>
        <p:nvPicPr>
          <p:cNvPr id="2050" name="Picture 2" descr="C:\Users\Пользователь\Desktop\материалы\информационная 24\логотип обложка год семьи ВК\Логотип Ленинградский КЦСОН установлен на аватар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8" t="5069" r="7038" b="3950"/>
          <a:stretch/>
        </p:blipFill>
        <p:spPr bwMode="auto">
          <a:xfrm>
            <a:off x="318528" y="297079"/>
            <a:ext cx="2887809" cy="30595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9915" y="4098452"/>
            <a:ext cx="2994687" cy="16845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3382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Скругленный прямоугольник 30"/>
          <p:cNvSpPr/>
          <p:nvPr/>
        </p:nvSpPr>
        <p:spPr>
          <a:xfrm>
            <a:off x="867928" y="1037499"/>
            <a:ext cx="10358134" cy="589420"/>
          </a:xfrm>
          <a:prstGeom prst="roundRect">
            <a:avLst>
              <a:gd name="adj" fmla="val 10417"/>
            </a:avLst>
          </a:prstGeom>
          <a:solidFill>
            <a:srgbClr val="68A6B4"/>
          </a:solidFill>
          <a:ln>
            <a:solidFill>
              <a:srgbClr val="325A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 Предоставляются для изучения  материалы  </a:t>
            </a:r>
            <a:endParaRPr lang="ru-RU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1284646" y="1738905"/>
            <a:ext cx="9524697" cy="2160449"/>
          </a:xfrm>
          <a:prstGeom prst="roundRect">
            <a:avLst>
              <a:gd name="adj" fmla="val 6477"/>
            </a:avLst>
          </a:prstGeom>
          <a:solidFill>
            <a:schemeClr val="bg1"/>
          </a:solidFill>
          <a:ln>
            <a:solidFill>
              <a:srgbClr val="3C6D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>
              <a:spcAft>
                <a:spcPts val="1200"/>
              </a:spcAft>
            </a:pPr>
            <a:r>
              <a:rPr lang="ru-RU" kern="0" spc="30" dirty="0">
                <a:solidFill>
                  <a:srgbClr val="1C3338"/>
                </a:solidFill>
                <a:latin typeface="Century Gothic" panose="020B0502020202020204" pitchFamily="34" charset="0"/>
              </a:rPr>
              <a:t>Текстовый информационный </a:t>
            </a:r>
            <a:r>
              <a:rPr lang="ru-RU" kern="0" spc="30" dirty="0" smtClean="0">
                <a:solidFill>
                  <a:srgbClr val="1C3338"/>
                </a:solidFill>
                <a:latin typeface="Century Gothic" panose="020B0502020202020204" pitchFamily="34" charset="0"/>
              </a:rPr>
              <a:t>материал (памятки с отрывным талоном)</a:t>
            </a:r>
          </a:p>
          <a:p>
            <a:pPr algn="ctr">
              <a:spcAft>
                <a:spcPts val="1200"/>
              </a:spcAft>
            </a:pPr>
            <a:r>
              <a:rPr lang="ru-RU" kern="0" spc="30" dirty="0" smtClean="0">
                <a:solidFill>
                  <a:srgbClr val="1C3338"/>
                </a:solidFill>
                <a:latin typeface="Century Gothic" panose="020B0502020202020204" pitchFamily="34" charset="0"/>
              </a:rPr>
              <a:t>Информационные карточки в </a:t>
            </a:r>
            <a:r>
              <a:rPr lang="ru-RU" kern="0" spc="30" dirty="0" err="1" smtClean="0">
                <a:solidFill>
                  <a:srgbClr val="1C3338"/>
                </a:solidFill>
                <a:latin typeface="Century Gothic" panose="020B0502020202020204" pitchFamily="34" charset="0"/>
              </a:rPr>
              <a:t>мессенджерах</a:t>
            </a:r>
            <a:endParaRPr lang="ru-RU" kern="0" spc="30" dirty="0" smtClean="0">
              <a:solidFill>
                <a:srgbClr val="1C3338"/>
              </a:solidFill>
              <a:latin typeface="Century Gothic" panose="020B0502020202020204" pitchFamily="34" charset="0"/>
            </a:endParaRPr>
          </a:p>
          <a:p>
            <a:pPr algn="ctr">
              <a:spcAft>
                <a:spcPts val="1200"/>
              </a:spcAft>
            </a:pPr>
            <a:r>
              <a:rPr lang="ru-RU" kern="0" spc="30" dirty="0">
                <a:solidFill>
                  <a:srgbClr val="1C3338"/>
                </a:solidFill>
                <a:latin typeface="Century Gothic" panose="020B0502020202020204" pitchFamily="34" charset="0"/>
              </a:rPr>
              <a:t>Тематические </a:t>
            </a:r>
            <a:r>
              <a:rPr lang="ru-RU" kern="0" spc="30" dirty="0" smtClean="0">
                <a:solidFill>
                  <a:srgbClr val="1C3338"/>
                </a:solidFill>
                <a:latin typeface="Century Gothic" panose="020B0502020202020204" pitchFamily="34" charset="0"/>
              </a:rPr>
              <a:t>видеоматериалы в </a:t>
            </a:r>
            <a:r>
              <a:rPr lang="ru-RU" kern="0" spc="30" dirty="0" err="1" smtClean="0">
                <a:solidFill>
                  <a:srgbClr val="1C3338"/>
                </a:solidFill>
                <a:latin typeface="Century Gothic" panose="020B0502020202020204" pitchFamily="34" charset="0"/>
              </a:rPr>
              <a:t>мессенджерах</a:t>
            </a:r>
            <a:endParaRPr lang="ru-RU" kern="0" spc="30" dirty="0" smtClean="0">
              <a:solidFill>
                <a:srgbClr val="1C3338"/>
              </a:solidFill>
              <a:latin typeface="Century Gothic" panose="020B0502020202020204" pitchFamily="34" charset="0"/>
            </a:endParaRPr>
          </a:p>
          <a:p>
            <a:pPr algn="ctr">
              <a:spcAft>
                <a:spcPts val="1200"/>
              </a:spcAft>
            </a:pPr>
            <a:r>
              <a:rPr lang="ru-RU" kern="0" spc="30" dirty="0">
                <a:solidFill>
                  <a:srgbClr val="1C3338"/>
                </a:solidFill>
                <a:latin typeface="Century Gothic" panose="020B0502020202020204" pitchFamily="34" charset="0"/>
              </a:rPr>
              <a:t>Тесты на закрепление по пройденной </a:t>
            </a:r>
            <a:r>
              <a:rPr lang="ru-RU" kern="0" spc="30" dirty="0" smtClean="0">
                <a:solidFill>
                  <a:srgbClr val="1C3338"/>
                </a:solidFill>
                <a:latin typeface="Century Gothic" panose="020B0502020202020204" pitchFamily="34" charset="0"/>
              </a:rPr>
              <a:t>теме</a:t>
            </a:r>
          </a:p>
          <a:p>
            <a:pPr algn="ctr">
              <a:spcAft>
                <a:spcPts val="1200"/>
              </a:spcAft>
            </a:pPr>
            <a:r>
              <a:rPr lang="ru-RU" kern="0" spc="30" dirty="0">
                <a:solidFill>
                  <a:srgbClr val="1C3338"/>
                </a:solidFill>
                <a:latin typeface="Century Gothic" panose="020B0502020202020204" pitchFamily="34" charset="0"/>
              </a:rPr>
              <a:t>Контрольные материалы</a:t>
            </a:r>
            <a:endParaRPr lang="ru-RU" kern="0" spc="30" dirty="0" smtClean="0">
              <a:solidFill>
                <a:srgbClr val="1C3338"/>
              </a:solidFill>
              <a:latin typeface="Century Gothic" panose="020B0502020202020204" pitchFamily="34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049938" y="317991"/>
            <a:ext cx="9994114" cy="567175"/>
          </a:xfrm>
          <a:prstGeom prst="roundRect">
            <a:avLst>
              <a:gd name="adj" fmla="val 6477"/>
            </a:avLst>
          </a:prstGeom>
          <a:solidFill>
            <a:srgbClr val="325A64"/>
          </a:solidFill>
          <a:ln>
            <a:solidFill>
              <a:srgbClr val="3C6D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kern="0" spc="3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Организация обучения:</a:t>
            </a:r>
          </a:p>
        </p:txBody>
      </p:sp>
      <p:pic>
        <p:nvPicPr>
          <p:cNvPr id="2050" name="Picture 2" descr="C:\Users\Пользователь\Desktop\Screenshot_2024-05-16-11-45-15-090_org.telegram.messenger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90"/>
          <a:stretch/>
        </p:blipFill>
        <p:spPr bwMode="auto">
          <a:xfrm>
            <a:off x="2814512" y="4022020"/>
            <a:ext cx="1430786" cy="24821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1" name="Picture 3" descr="C:\Users\Пользователь\Desktop\Screenshot_2024-05-16-11-58-33-177_org.telegram.messenger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026"/>
          <a:stretch/>
        </p:blipFill>
        <p:spPr bwMode="auto">
          <a:xfrm>
            <a:off x="867928" y="3990108"/>
            <a:ext cx="1538884" cy="25141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" name="Picture 3" descr="C:\Users\Пользователь\Desktop\2024-05-24_14-58-53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11" r="32744" b="980"/>
          <a:stretch/>
        </p:blipFill>
        <p:spPr bwMode="auto">
          <a:xfrm>
            <a:off x="8012829" y="3939476"/>
            <a:ext cx="1322240" cy="2604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Пользователь\Desktop\2024-05-28_17-17-07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3361" y="4022020"/>
            <a:ext cx="1252052" cy="2508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Пользователь\Desktop\буклет-как-распознать-мошенников-и-защитить-свои-сбережения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051" y="3990107"/>
            <a:ext cx="1235033" cy="2527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Пользователь\Desktop\буклет безопасное использование  мессенджеров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71" r="6145"/>
          <a:stretch/>
        </p:blipFill>
        <p:spPr bwMode="auto">
          <a:xfrm>
            <a:off x="9758149" y="3990107"/>
            <a:ext cx="1467913" cy="2572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871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557758" y="1591938"/>
            <a:ext cx="5422705" cy="2224117"/>
          </a:xfrm>
          <a:prstGeom prst="roundRect">
            <a:avLst>
              <a:gd name="adj" fmla="val 7562"/>
            </a:avLst>
          </a:prstGeom>
          <a:solidFill>
            <a:srgbClr val="3C6D7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buFontTx/>
              <a:buChar char="-"/>
            </a:pPr>
            <a:endParaRPr lang="ru-RU" sz="800" dirty="0" smtClean="0">
              <a:latin typeface="Century Gothic" panose="020B0502020202020204" pitchFamily="34" charset="0"/>
            </a:endParaRPr>
          </a:p>
          <a:p>
            <a:pPr algn="ctr"/>
            <a:r>
              <a:rPr lang="ru-RU" b="1" dirty="0" smtClean="0">
                <a:latin typeface="Century Gothic" panose="020B0502020202020204" pitchFamily="34" charset="0"/>
              </a:rPr>
              <a:t>каждую тему рассматривают в течение одной недели с  момента подготовки материалов </a:t>
            </a:r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376149" y="1639439"/>
            <a:ext cx="5125451" cy="2224116"/>
          </a:xfrm>
          <a:prstGeom prst="roundRect">
            <a:avLst>
              <a:gd name="adj" fmla="val 6479"/>
            </a:avLst>
          </a:prstGeom>
          <a:solidFill>
            <a:srgbClr val="3C6D7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b="1" dirty="0">
                <a:latin typeface="Century Gothic" pitchFamily="34" charset="0"/>
              </a:rPr>
              <a:t>д</a:t>
            </a:r>
            <a:r>
              <a:rPr lang="ru-RU" b="1" dirty="0" smtClean="0">
                <a:latin typeface="Century Gothic" pitchFamily="34" charset="0"/>
              </a:rPr>
              <a:t>ля </a:t>
            </a:r>
            <a:r>
              <a:rPr lang="ru-RU" b="1" dirty="0">
                <a:latin typeface="Century Gothic" pitchFamily="34" charset="0"/>
              </a:rPr>
              <a:t>каждой темы </a:t>
            </a:r>
            <a:r>
              <a:rPr lang="ru-RU" b="1" dirty="0" smtClean="0">
                <a:latin typeface="Century Gothic" pitchFamily="34" charset="0"/>
              </a:rPr>
              <a:t>применяются  </a:t>
            </a:r>
            <a:r>
              <a:rPr lang="ru-RU" b="1" dirty="0">
                <a:latin typeface="Century Gothic" pitchFamily="34" charset="0"/>
              </a:rPr>
              <a:t>контрольно-оценочные материалы, помогающие выявить степень освоения изложенного материала</a:t>
            </a:r>
            <a:endParaRPr lang="ru-RU" sz="4800" b="1" dirty="0">
              <a:latin typeface="Century Gothic" panose="020B0502020202020204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943130" y="3020628"/>
            <a:ext cx="5330176" cy="1195111"/>
          </a:xfrm>
          <a:prstGeom prst="roundRect">
            <a:avLst>
              <a:gd name="adj" fmla="val 9690"/>
            </a:avLst>
          </a:prstGeom>
          <a:solidFill>
            <a:srgbClr val="68A6B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latin typeface="Century Gothic" panose="020B0502020202020204" pitchFamily="34" charset="0"/>
              </a:rPr>
              <a:t>Памятки остаются у представителей целевой аудитории, материалы в </a:t>
            </a:r>
            <a:r>
              <a:rPr lang="ru-RU" dirty="0" err="1" smtClean="0">
                <a:latin typeface="Century Gothic" panose="020B0502020202020204" pitchFamily="34" charset="0"/>
              </a:rPr>
              <a:t>мессенджерах</a:t>
            </a:r>
            <a:r>
              <a:rPr lang="ru-RU" dirty="0" smtClean="0">
                <a:latin typeface="Century Gothic" panose="020B0502020202020204" pitchFamily="34" charset="0"/>
              </a:rPr>
              <a:t> не удаляются, хранятся в переписке </a:t>
            </a:r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053945" y="3008752"/>
            <a:ext cx="4673280" cy="1195111"/>
          </a:xfrm>
          <a:prstGeom prst="roundRect">
            <a:avLst>
              <a:gd name="adj" fmla="val 7365"/>
            </a:avLst>
          </a:prstGeom>
          <a:solidFill>
            <a:srgbClr val="68A6B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latin typeface="Century Gothic" panose="020B0502020202020204" pitchFamily="34" charset="0"/>
              </a:rPr>
              <a:t>Проводится  актуализация знаний, направленная на закрепление материала   </a:t>
            </a:r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57757" y="4312694"/>
            <a:ext cx="10578816" cy="2038036"/>
          </a:xfrm>
          <a:prstGeom prst="roundRect">
            <a:avLst>
              <a:gd name="adj" fmla="val 8116"/>
            </a:avLst>
          </a:prstGeom>
          <a:solidFill>
            <a:srgbClr val="B7D4D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400"/>
              </a:spcAft>
            </a:pPr>
            <a:endParaRPr lang="ru-RU" dirty="0">
              <a:solidFill>
                <a:srgbClr val="1C3338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39052" y="249384"/>
            <a:ext cx="5702323" cy="974312"/>
          </a:xfrm>
          <a:prstGeom prst="roundRect">
            <a:avLst/>
          </a:prstGeom>
          <a:solidFill>
            <a:srgbClr val="325A6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Century Gothic" panose="020B0502020202020204" pitchFamily="34" charset="0"/>
              </a:rPr>
              <a:t>Сроки освоения </a:t>
            </a:r>
            <a:endParaRPr lang="ru-RU" sz="3600" b="1" dirty="0">
              <a:latin typeface="Century Gothic" panose="020B0502020202020204" pitchFamily="34" charset="0"/>
            </a:endParaRPr>
          </a:p>
        </p:txBody>
      </p:sp>
      <p:sp>
        <p:nvSpPr>
          <p:cNvPr id="13" name="Стрелка вправо 12"/>
          <p:cNvSpPr/>
          <p:nvPr/>
        </p:nvSpPr>
        <p:spPr>
          <a:xfrm rot="5400000">
            <a:off x="2958907" y="1226726"/>
            <a:ext cx="295275" cy="363904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 rot="5400000">
            <a:off x="8732092" y="1297975"/>
            <a:ext cx="295275" cy="363904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108327" y="249383"/>
            <a:ext cx="5702323" cy="1011658"/>
          </a:xfrm>
          <a:prstGeom prst="roundRect">
            <a:avLst/>
          </a:prstGeom>
          <a:solidFill>
            <a:srgbClr val="325A6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atin typeface="Century Gothic" panose="020B0502020202020204" pitchFamily="34" charset="0"/>
              </a:rPr>
              <a:t>Контроль освоения </a:t>
            </a:r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644" y="4312694"/>
            <a:ext cx="2030682" cy="2030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Пользователь\Desktop\материалы\информационная 24\сайт адм госпаблик соннэт\инфо безопасность январь\фото 4 информация уроки безопасности для старшего поколения. фото автор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591" y="4360459"/>
            <a:ext cx="2917212" cy="19448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Пользователь\Desktop\материалы\информационная 24\сайт адм госпаблик соннэт\инфо безопасность  март\фото 2 навигатор безопасности в помощь пожилым. фото автора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744" y="4360459"/>
            <a:ext cx="2844836" cy="18965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4675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5642" y="234207"/>
            <a:ext cx="11032176" cy="749845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325A64"/>
                </a:solidFill>
                <a:latin typeface="Century Gothic" panose="020B0502020202020204" pitchFamily="34" charset="0"/>
              </a:rPr>
              <a:t>Контроль реализации мероприятий в рамках практики</a:t>
            </a:r>
            <a:endParaRPr lang="ru-RU" sz="2800" b="1" dirty="0">
              <a:solidFill>
                <a:srgbClr val="325A64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508866" y="989543"/>
            <a:ext cx="10866912" cy="4916388"/>
          </a:xfrm>
        </p:spPr>
        <p:txBody>
          <a:bodyPr/>
          <a:lstStyle/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999512" y="1022342"/>
            <a:ext cx="6790706" cy="1755588"/>
          </a:xfrm>
          <a:prstGeom prst="roundRect">
            <a:avLst>
              <a:gd name="adj" fmla="val 6477"/>
            </a:avLst>
          </a:prstGeom>
          <a:solidFill>
            <a:schemeClr val="bg1"/>
          </a:solidFill>
          <a:ln>
            <a:solidFill>
              <a:srgbClr val="3C6D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>
              <a:lnSpc>
                <a:spcPct val="120000"/>
              </a:lnSpc>
              <a:spcAft>
                <a:spcPts val="600"/>
              </a:spcAft>
            </a:pPr>
            <a:r>
              <a:rPr lang="ru-RU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Социальные работники  знакомят получателей социальных услуг  с определенной темой, используя  материал буклета, дополнительные тематические материалы в </a:t>
            </a:r>
            <a:r>
              <a:rPr lang="ru-RU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мессенджерах</a:t>
            </a:r>
            <a:r>
              <a:rPr lang="ru-RU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              </a:t>
            </a:r>
            <a:endParaRPr lang="ru-RU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999512" y="3241605"/>
            <a:ext cx="6790706" cy="1153264"/>
          </a:xfrm>
          <a:prstGeom prst="roundRect">
            <a:avLst>
              <a:gd name="adj" fmla="val 6477"/>
            </a:avLst>
          </a:prstGeom>
          <a:solidFill>
            <a:schemeClr val="bg1"/>
          </a:solidFill>
          <a:ln>
            <a:solidFill>
              <a:srgbClr val="3C6D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>
              <a:lnSpc>
                <a:spcPct val="120000"/>
              </a:lnSpc>
              <a:spcAft>
                <a:spcPts val="600"/>
              </a:spcAft>
            </a:pPr>
            <a:r>
              <a:rPr lang="ru-RU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Получатель социальных услуг подписывает отрывной талон, подтверждает факт ознакомления с темой</a:t>
            </a:r>
            <a:endParaRPr lang="ru-RU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999512" y="4856400"/>
            <a:ext cx="6790706" cy="1461272"/>
          </a:xfrm>
          <a:prstGeom prst="roundRect">
            <a:avLst>
              <a:gd name="adj" fmla="val 6477"/>
            </a:avLst>
          </a:prstGeom>
          <a:solidFill>
            <a:schemeClr val="bg1"/>
          </a:solidFill>
          <a:ln>
            <a:solidFill>
              <a:srgbClr val="3C6D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>
              <a:lnSpc>
                <a:spcPct val="120000"/>
              </a:lnSpc>
              <a:spcAft>
                <a:spcPts val="600"/>
              </a:spcAft>
            </a:pPr>
            <a:r>
              <a:rPr lang="ru-RU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            Социальный работник передает подписанный отрывной талон специалисту по социальной работе, ответственному за работу отделения</a:t>
            </a:r>
            <a:endParaRPr lang="ru-RU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3" name="Стрелка вправо 22"/>
          <p:cNvSpPr/>
          <p:nvPr/>
        </p:nvSpPr>
        <p:spPr>
          <a:xfrm rot="5400000">
            <a:off x="8247226" y="2844344"/>
            <a:ext cx="295275" cy="363904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право 23"/>
          <p:cNvSpPr/>
          <p:nvPr/>
        </p:nvSpPr>
        <p:spPr>
          <a:xfrm rot="5400000">
            <a:off x="8247227" y="4461345"/>
            <a:ext cx="295275" cy="363904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 descr="C:\Users\Пользователь\Desktop\материалы\фото+видео 22\фото карта отрасли 2 полугодие 2022\40-6 Обучение получателей социальных услуг финансовой грамотности.jpe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7" b="11097"/>
          <a:stretch/>
        </p:blipFill>
        <p:spPr bwMode="auto">
          <a:xfrm>
            <a:off x="343732" y="1022341"/>
            <a:ext cx="2029218" cy="23486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Пользователь\Desktop\материалы\фото+видео 22\фото карта отрасли 2 полугодие 2022\40-3 Обучение получателей социальных услуг финансовой грамотности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2950" y="1022342"/>
            <a:ext cx="2574455" cy="193084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4100" name="Picture 4" descr="C:\Users\Пользователь\Desktop\материалы\фото раздача буклетов получателям СУ пожарная безопасность\IMG_785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61" y="3517636"/>
            <a:ext cx="4302351" cy="28682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682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9397" y="365126"/>
            <a:ext cx="10534403" cy="48548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325A64"/>
                </a:solidFill>
                <a:latin typeface="Century Gothic" panose="020B0502020202020204" pitchFamily="34" charset="0"/>
              </a:rPr>
              <a:t>Выводы и оценка возможности тиражирования практики</a:t>
            </a:r>
            <a:endParaRPr lang="ru-RU" sz="2400" b="1" dirty="0">
              <a:solidFill>
                <a:srgbClr val="325A64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88322" y="902161"/>
            <a:ext cx="3046443" cy="1005994"/>
          </a:xfrm>
          <a:prstGeom prst="roundRect">
            <a:avLst>
              <a:gd name="adj" fmla="val 6477"/>
            </a:avLst>
          </a:prstGeom>
          <a:solidFill>
            <a:srgbClr val="325A64"/>
          </a:solidFill>
          <a:ln>
            <a:solidFill>
              <a:srgbClr val="3C6D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latin typeface="Century Gothic" panose="020B0502020202020204" pitchFamily="34" charset="0"/>
              </a:rPr>
              <a:t>Повышение </a:t>
            </a:r>
            <a:r>
              <a:rPr lang="ru-RU" sz="1400" dirty="0">
                <a:latin typeface="Century Gothic" panose="020B0502020202020204" pitchFamily="34" charset="0"/>
              </a:rPr>
              <a:t>квалификации </a:t>
            </a:r>
            <a:r>
              <a:rPr lang="ru-RU" sz="1400" dirty="0" smtClean="0">
                <a:latin typeface="Century Gothic" panose="020B0502020202020204" pitchFamily="34" charset="0"/>
              </a:rPr>
              <a:t>социальных работников учреждения  в </a:t>
            </a:r>
            <a:r>
              <a:rPr lang="ru-RU" sz="1400" dirty="0">
                <a:latin typeface="Century Gothic" panose="020B0502020202020204" pitchFamily="34" charset="0"/>
              </a:rPr>
              <a:t> </a:t>
            </a:r>
            <a:r>
              <a:rPr lang="ru-RU" sz="1400" dirty="0" smtClean="0">
                <a:latin typeface="Century Gothic" panose="020B0502020202020204" pitchFamily="34" charset="0"/>
              </a:rPr>
              <a:t>сфере безопасности</a:t>
            </a:r>
            <a:endParaRPr lang="ru-RU" sz="1400" b="1" kern="0" spc="3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830039" y="902160"/>
            <a:ext cx="8092786" cy="1005995"/>
          </a:xfrm>
          <a:prstGeom prst="roundRect">
            <a:avLst>
              <a:gd name="adj" fmla="val 6477"/>
            </a:avLst>
          </a:prstGeom>
          <a:solidFill>
            <a:schemeClr val="bg1"/>
          </a:solidFill>
          <a:ln>
            <a:solidFill>
              <a:srgbClr val="3C6D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just">
              <a:lnSpc>
                <a:spcPct val="120000"/>
              </a:lnSpc>
              <a:spcAft>
                <a:spcPts val="600"/>
              </a:spcAft>
            </a:pPr>
            <a:r>
              <a:rPr lang="ru-RU" sz="1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  Заинтересованность сотрудников  и их вовлечение в общественную деятельность по повышению бдительности целевой аудитории </a:t>
            </a:r>
            <a:endParaRPr lang="ru-RU" sz="14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830043" y="1997292"/>
            <a:ext cx="8092782" cy="918098"/>
          </a:xfrm>
          <a:prstGeom prst="roundRect">
            <a:avLst>
              <a:gd name="adj" fmla="val 6477"/>
            </a:avLst>
          </a:prstGeom>
          <a:solidFill>
            <a:schemeClr val="bg1"/>
          </a:solidFill>
          <a:ln>
            <a:solidFill>
              <a:srgbClr val="3C6D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just">
              <a:lnSpc>
                <a:spcPct val="120000"/>
              </a:lnSpc>
              <a:spcAft>
                <a:spcPts val="600"/>
              </a:spcAft>
            </a:pPr>
            <a:r>
              <a:rPr lang="ru-RU" sz="1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  Конкретизация содержания </a:t>
            </a:r>
            <a:r>
              <a:rPr lang="ru-RU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занятий, бесед, </a:t>
            </a:r>
            <a:r>
              <a:rPr lang="ru-RU" sz="1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наиболее </a:t>
            </a:r>
            <a:r>
              <a:rPr lang="ru-RU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востребованных вопросов для освещения, направленных на практическое </a:t>
            </a:r>
            <a:r>
              <a:rPr lang="ru-RU" sz="1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освоение материалов практики</a:t>
            </a:r>
            <a:endParaRPr lang="ru-RU" sz="14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830043" y="2966131"/>
            <a:ext cx="8092782" cy="360000"/>
          </a:xfrm>
          <a:prstGeom prst="roundRect">
            <a:avLst>
              <a:gd name="adj" fmla="val 6477"/>
            </a:avLst>
          </a:prstGeom>
          <a:solidFill>
            <a:schemeClr val="bg1"/>
          </a:solidFill>
          <a:ln>
            <a:solidFill>
              <a:srgbClr val="3C6D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just">
              <a:lnSpc>
                <a:spcPct val="120000"/>
              </a:lnSpc>
              <a:spcAft>
                <a:spcPts val="600"/>
              </a:spcAft>
            </a:pPr>
            <a:r>
              <a:rPr lang="ru-RU" sz="1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  Накопление материалов методических кейсов </a:t>
            </a:r>
            <a:endParaRPr lang="ru-RU" sz="14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99228" y="1997292"/>
            <a:ext cx="3035539" cy="1328839"/>
          </a:xfrm>
          <a:prstGeom prst="roundRect">
            <a:avLst>
              <a:gd name="adj" fmla="val 6477"/>
            </a:avLst>
          </a:prstGeom>
          <a:solidFill>
            <a:srgbClr val="325A64"/>
          </a:solidFill>
          <a:ln>
            <a:solidFill>
              <a:srgbClr val="3C6D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latin typeface="Century Gothic" panose="020B0502020202020204" pitchFamily="34" charset="0"/>
              </a:rPr>
              <a:t>Изучение </a:t>
            </a:r>
            <a:r>
              <a:rPr lang="ru-RU" sz="1400" dirty="0" smtClean="0">
                <a:latin typeface="Century Gothic" panose="020B0502020202020204" pitchFamily="34" charset="0"/>
              </a:rPr>
              <a:t>спроса целевой аудитории </a:t>
            </a:r>
            <a:r>
              <a:rPr lang="ru-RU" sz="1400" dirty="0">
                <a:latin typeface="Century Gothic" panose="020B0502020202020204" pitchFamily="34" charset="0"/>
              </a:rPr>
              <a:t>на </a:t>
            </a:r>
            <a:r>
              <a:rPr lang="ru-RU" sz="1400" dirty="0" smtClean="0">
                <a:latin typeface="Century Gothic" panose="020B0502020202020204" pitchFamily="34" charset="0"/>
              </a:rPr>
              <a:t>предмет просвещения  по тематике практики</a:t>
            </a:r>
            <a:endParaRPr lang="ru-RU" sz="1400" b="1" kern="0" spc="3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00197" y="3791628"/>
            <a:ext cx="3035538" cy="901070"/>
          </a:xfrm>
          <a:prstGeom prst="roundRect">
            <a:avLst>
              <a:gd name="adj" fmla="val 6477"/>
            </a:avLst>
          </a:prstGeom>
          <a:solidFill>
            <a:srgbClr val="325A64"/>
          </a:solidFill>
          <a:ln>
            <a:solidFill>
              <a:srgbClr val="3C6D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latin typeface="Century Gothic" panose="020B0502020202020204" pitchFamily="34" charset="0"/>
              </a:rPr>
              <a:t>Внедрение </a:t>
            </a:r>
            <a:r>
              <a:rPr lang="ru-RU" sz="1400" dirty="0" smtClean="0">
                <a:latin typeface="Century Gothic" panose="020B0502020202020204" pitchFamily="34" charset="0"/>
              </a:rPr>
              <a:t>практики «Навигатор безопасности » </a:t>
            </a:r>
            <a:endParaRPr lang="ru-RU" sz="1400" b="1" kern="0" spc="3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864615" y="3326132"/>
            <a:ext cx="8058210" cy="1497192"/>
          </a:xfrm>
          <a:prstGeom prst="roundRect">
            <a:avLst>
              <a:gd name="adj" fmla="val 4397"/>
            </a:avLst>
          </a:prstGeom>
          <a:solidFill>
            <a:srgbClr val="E6F0F2"/>
          </a:solidFill>
          <a:ln>
            <a:solidFill>
              <a:srgbClr val="3C6D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marL="177800" indent="-177800">
              <a:spcAft>
                <a:spcPts val="300"/>
              </a:spcAft>
              <a:buFont typeface="Century Gothic" panose="020B0502020202020204" pitchFamily="34" charset="0"/>
              <a:buChar char="−"/>
            </a:pPr>
            <a:endParaRPr lang="ru-RU" sz="1400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177800" indent="-177800">
              <a:spcAft>
                <a:spcPts val="300"/>
              </a:spcAft>
              <a:buFont typeface="Century Gothic" panose="020B0502020202020204" pitchFamily="34" charset="0"/>
              <a:buChar char="−"/>
            </a:pPr>
            <a:endParaRPr lang="ru-RU" sz="14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177800" indent="-177800">
              <a:spcAft>
                <a:spcPts val="300"/>
              </a:spcAft>
              <a:buFont typeface="Century Gothic" panose="020B0502020202020204" pitchFamily="34" charset="0"/>
              <a:buChar char="−"/>
            </a:pPr>
            <a:endParaRPr lang="ru-RU" sz="1400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just">
              <a:spcAft>
                <a:spcPts val="300"/>
              </a:spcAft>
            </a:pPr>
            <a:r>
              <a:rPr lang="ru-RU" sz="1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  Повышает личную безопасность целевой аудитории;</a:t>
            </a:r>
          </a:p>
          <a:p>
            <a:pPr algn="just">
              <a:spcAft>
                <a:spcPts val="300"/>
              </a:spcAft>
            </a:pPr>
            <a:r>
              <a:rPr lang="ru-RU" sz="1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  способствует  осознанию приоритетности безопасности во всех сферах жизни;</a:t>
            </a:r>
          </a:p>
          <a:p>
            <a:pPr algn="just">
              <a:spcAft>
                <a:spcPts val="300"/>
              </a:spcAft>
            </a:pPr>
            <a:r>
              <a:rPr lang="ru-RU" sz="1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  совершенствует практические навыки и умения действовать в случае возникновения экстремальных ситуаций </a:t>
            </a:r>
          </a:p>
          <a:p>
            <a:pPr algn="just">
              <a:spcAft>
                <a:spcPts val="300"/>
              </a:spcAft>
            </a:pPr>
            <a:r>
              <a:rPr lang="ru-RU" sz="1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  оказывает помощь целевой аудитории в адаптации к особенностям жизнедеятельности в пожилом возрасте </a:t>
            </a:r>
          </a:p>
          <a:p>
            <a:pPr marL="177800" indent="-177800">
              <a:spcAft>
                <a:spcPts val="300"/>
              </a:spcAft>
              <a:buFont typeface="Century Gothic" panose="020B0502020202020204" pitchFamily="34" charset="0"/>
              <a:buChar char="−"/>
            </a:pPr>
            <a:endParaRPr lang="ru-RU" sz="1400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177800" indent="-177800">
              <a:spcAft>
                <a:spcPts val="300"/>
              </a:spcAft>
              <a:buFont typeface="Century Gothic" panose="020B0502020202020204" pitchFamily="34" charset="0"/>
              <a:buChar char="−"/>
            </a:pPr>
            <a:endParaRPr lang="ru-RU" sz="1400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177800" indent="-177800">
              <a:spcAft>
                <a:spcPts val="300"/>
              </a:spcAft>
              <a:buFont typeface="Century Gothic" panose="020B0502020202020204" pitchFamily="34" charset="0"/>
              <a:buChar char="−"/>
            </a:pPr>
            <a:endParaRPr lang="ru-RU" sz="14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Стрелка вправо 19"/>
          <p:cNvSpPr/>
          <p:nvPr/>
        </p:nvSpPr>
        <p:spPr>
          <a:xfrm>
            <a:off x="3534766" y="1223206"/>
            <a:ext cx="295275" cy="363904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>
            <a:off x="3534766" y="2216893"/>
            <a:ext cx="295275" cy="363904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право 22"/>
          <p:cNvSpPr/>
          <p:nvPr/>
        </p:nvSpPr>
        <p:spPr>
          <a:xfrm>
            <a:off x="3555403" y="2912690"/>
            <a:ext cx="295275" cy="363904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право 23"/>
          <p:cNvSpPr/>
          <p:nvPr/>
        </p:nvSpPr>
        <p:spPr>
          <a:xfrm>
            <a:off x="3546643" y="4083961"/>
            <a:ext cx="295275" cy="363904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488322" y="5688689"/>
            <a:ext cx="3046446" cy="511791"/>
          </a:xfrm>
          <a:prstGeom prst="roundRect">
            <a:avLst>
              <a:gd name="adj" fmla="val 6477"/>
            </a:avLst>
          </a:prstGeom>
          <a:solidFill>
            <a:srgbClr val="325A64"/>
          </a:solidFill>
          <a:ln>
            <a:solidFill>
              <a:srgbClr val="3C6D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latin typeface="Century Gothic" panose="020B0502020202020204" pitchFamily="34" charset="0"/>
              </a:rPr>
              <a:t>Мы тиражируем свой опыт</a:t>
            </a:r>
            <a:endParaRPr lang="ru-RU" sz="1400" b="1" kern="0" spc="3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3882817" y="4896704"/>
            <a:ext cx="8040008" cy="1848480"/>
          </a:xfrm>
          <a:prstGeom prst="roundRect">
            <a:avLst>
              <a:gd name="adj" fmla="val 6477"/>
            </a:avLst>
          </a:prstGeom>
          <a:solidFill>
            <a:srgbClr val="D3E5E9"/>
          </a:solidFill>
          <a:ln>
            <a:solidFill>
              <a:srgbClr val="3C6D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just">
              <a:spcAft>
                <a:spcPts val="300"/>
              </a:spcAft>
            </a:pPr>
            <a:r>
              <a:rPr lang="ru-RU" sz="1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 Оказываем содействие и сопровождение для желающих внедрить практику; </a:t>
            </a:r>
          </a:p>
          <a:p>
            <a:pPr algn="just">
              <a:spcAft>
                <a:spcPts val="300"/>
              </a:spcAft>
            </a:pPr>
            <a:r>
              <a:rPr lang="ru-RU" sz="1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  совершенствуем социальные технологии по формированию навыков безопасного поведения целевой аудитории в современном обществе;</a:t>
            </a:r>
          </a:p>
          <a:p>
            <a:pPr algn="just">
              <a:spcAft>
                <a:spcPts val="300"/>
              </a:spcAft>
            </a:pPr>
            <a:r>
              <a:rPr lang="ru-RU" sz="1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  представители целевой аудитории практики делятся полученными знаниями по вопросам безопасности жизнедеятельности  со сверстниками, жителями района, не входящими в условия реализации практики;  </a:t>
            </a:r>
          </a:p>
          <a:p>
            <a:pPr algn="just">
              <a:spcAft>
                <a:spcPts val="300"/>
              </a:spcAft>
            </a:pPr>
            <a:r>
              <a:rPr lang="ru-RU" sz="1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  публикуем материалы о реализации  практики в СМИ, на сайте учреждения для распространения практического опыта</a:t>
            </a:r>
            <a:endParaRPr lang="ru-RU" sz="14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7" name="Стрелка вправо 26"/>
          <p:cNvSpPr/>
          <p:nvPr/>
        </p:nvSpPr>
        <p:spPr>
          <a:xfrm>
            <a:off x="3587542" y="5738158"/>
            <a:ext cx="295275" cy="363904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6837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255181" y="498764"/>
            <a:ext cx="11727712" cy="5902035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720" indent="0" algn="ctr">
              <a:buNone/>
            </a:pPr>
            <a:endParaRPr lang="ru-RU" sz="1800" b="1" dirty="0" smtClean="0">
              <a:solidFill>
                <a:srgbClr val="325A64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marL="45720" indent="0" algn="ctr">
              <a:buNone/>
            </a:pPr>
            <a:r>
              <a:rPr lang="ru-RU" sz="1800" b="1" dirty="0" smtClean="0">
                <a:solidFill>
                  <a:srgbClr val="325A64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Наши реквизиты:</a:t>
            </a:r>
          </a:p>
          <a:p>
            <a:pPr marL="45720" indent="0" algn="ctr">
              <a:buNone/>
            </a:pPr>
            <a:r>
              <a:rPr lang="ru-RU" sz="1800" b="1" dirty="0" smtClean="0">
                <a:solidFill>
                  <a:srgbClr val="325A64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Государственное </a:t>
            </a:r>
            <a:r>
              <a:rPr lang="ru-RU" sz="1800" b="1" dirty="0">
                <a:solidFill>
                  <a:srgbClr val="325A64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бюджетное учреждение </a:t>
            </a:r>
            <a:endParaRPr lang="ru-RU" sz="1800" b="1" dirty="0" smtClean="0">
              <a:solidFill>
                <a:srgbClr val="325A64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marL="45720" indent="0" algn="ctr">
              <a:buNone/>
            </a:pPr>
            <a:r>
              <a:rPr lang="ru-RU" sz="1800" b="1" dirty="0" smtClean="0">
                <a:solidFill>
                  <a:srgbClr val="325A64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социального </a:t>
            </a:r>
            <a:r>
              <a:rPr lang="ru-RU" sz="1800" b="1" dirty="0">
                <a:solidFill>
                  <a:srgbClr val="325A64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обслуживания </a:t>
            </a:r>
            <a:endParaRPr lang="ru-RU" sz="1800" b="1" dirty="0" smtClean="0">
              <a:solidFill>
                <a:srgbClr val="325A64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marL="45720" indent="0" algn="ctr">
              <a:buNone/>
            </a:pPr>
            <a:r>
              <a:rPr lang="ru-RU" sz="1800" b="1" dirty="0" smtClean="0">
                <a:solidFill>
                  <a:srgbClr val="325A64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Краснодарского </a:t>
            </a:r>
            <a:r>
              <a:rPr lang="ru-RU" sz="1800" b="1" dirty="0">
                <a:solidFill>
                  <a:srgbClr val="325A64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края </a:t>
            </a:r>
            <a:endParaRPr lang="ru-RU" sz="1800" b="1" dirty="0" smtClean="0">
              <a:solidFill>
                <a:srgbClr val="325A64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marL="45720" indent="0" algn="ctr">
              <a:buNone/>
            </a:pPr>
            <a:r>
              <a:rPr lang="ru-RU" sz="1800" b="1" dirty="0" smtClean="0">
                <a:solidFill>
                  <a:srgbClr val="325A64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«</a:t>
            </a:r>
            <a:r>
              <a:rPr lang="ru-RU" sz="1800" b="1" dirty="0">
                <a:solidFill>
                  <a:srgbClr val="325A64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Ленинградский </a:t>
            </a:r>
            <a:r>
              <a:rPr lang="ru-RU" sz="1800" b="1" dirty="0" smtClean="0">
                <a:solidFill>
                  <a:srgbClr val="325A64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комплексный </a:t>
            </a:r>
            <a:r>
              <a:rPr lang="ru-RU" sz="1800" b="1" dirty="0">
                <a:solidFill>
                  <a:srgbClr val="325A64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центр социального обслуживания населения</a:t>
            </a:r>
            <a:r>
              <a:rPr lang="ru-RU" sz="1800" b="1" dirty="0" smtClean="0">
                <a:solidFill>
                  <a:srgbClr val="325A64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»</a:t>
            </a:r>
            <a:endParaRPr lang="ru-RU" sz="1800" b="1" dirty="0">
              <a:solidFill>
                <a:srgbClr val="325A64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marL="45720" indent="0" algn="ctr">
              <a:buNone/>
            </a:pPr>
            <a:r>
              <a:rPr lang="ru-RU" sz="1800" b="1" dirty="0" smtClean="0">
                <a:solidFill>
                  <a:srgbClr val="325A64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ГБУ СОКК </a:t>
            </a:r>
            <a:r>
              <a:rPr lang="ru-RU" sz="1800" b="1" dirty="0">
                <a:solidFill>
                  <a:srgbClr val="325A64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«Ленинградский КЦСОН</a:t>
            </a:r>
            <a:r>
              <a:rPr lang="ru-RU" sz="1800" b="1" dirty="0" smtClean="0">
                <a:solidFill>
                  <a:srgbClr val="325A64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»</a:t>
            </a:r>
          </a:p>
          <a:p>
            <a:pPr marL="45720" indent="0" algn="ctr">
              <a:buNone/>
            </a:pPr>
            <a:r>
              <a:rPr lang="ru-RU" sz="1800" b="1" dirty="0">
                <a:solidFill>
                  <a:srgbClr val="325A64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353740, Краснодарский край, Ленинградский район</a:t>
            </a:r>
            <a:r>
              <a:rPr lang="ru-RU" sz="1800" b="1" dirty="0" smtClean="0">
                <a:solidFill>
                  <a:srgbClr val="325A64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,</a:t>
            </a:r>
          </a:p>
          <a:p>
            <a:pPr marL="45720" indent="0" algn="ctr">
              <a:buNone/>
            </a:pPr>
            <a:r>
              <a:rPr lang="ru-RU" sz="1800" b="1" dirty="0" smtClean="0">
                <a:solidFill>
                  <a:srgbClr val="325A64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rgbClr val="325A64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ст. Ленинградская, ул. Коммунальная, 42</a:t>
            </a:r>
            <a:endParaRPr lang="ru-RU" sz="1800" b="1" dirty="0" smtClean="0">
              <a:solidFill>
                <a:srgbClr val="325A64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marL="45720" indent="0" algn="ctr">
              <a:buNone/>
            </a:pPr>
            <a:r>
              <a:rPr lang="en-US" sz="1800" b="1" dirty="0">
                <a:solidFill>
                  <a:srgbClr val="325A64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https://www.leningradskiy-kcson.ru</a:t>
            </a:r>
            <a:r>
              <a:rPr lang="en-US" sz="1800" b="1" dirty="0" smtClean="0">
                <a:solidFill>
                  <a:srgbClr val="325A64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/</a:t>
            </a:r>
            <a:r>
              <a:rPr lang="ru-RU" sz="1800" b="1" dirty="0" smtClean="0">
                <a:solidFill>
                  <a:srgbClr val="325A64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</a:p>
          <a:p>
            <a:pPr marL="45720" indent="0" algn="ctr">
              <a:buNone/>
            </a:pPr>
            <a:r>
              <a:rPr lang="en-US" sz="1800" b="1" dirty="0">
                <a:solidFill>
                  <a:srgbClr val="325A64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https://vk.com/kcson_leningradskaya23</a:t>
            </a:r>
            <a:endParaRPr lang="ru-RU" sz="1800" b="1" dirty="0" smtClean="0">
              <a:solidFill>
                <a:srgbClr val="325A64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marL="45720" indent="0" algn="ctr">
              <a:buNone/>
            </a:pPr>
            <a:r>
              <a:rPr lang="en-US" sz="1800" b="1" dirty="0" smtClean="0">
                <a:solidFill>
                  <a:srgbClr val="325A64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n.andriichenko@mtsr.krasnodar.ru</a:t>
            </a:r>
            <a:endParaRPr lang="ru-RU" sz="1800" b="1" dirty="0" smtClean="0">
              <a:solidFill>
                <a:srgbClr val="325A64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marL="45720" indent="0" algn="ctr">
              <a:buNone/>
            </a:pPr>
            <a:r>
              <a:rPr lang="ru-RU" sz="1800" b="1" dirty="0" smtClean="0">
                <a:solidFill>
                  <a:srgbClr val="325A64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8 86145 7 17 23</a:t>
            </a:r>
          </a:p>
          <a:p>
            <a:pPr marL="45720" indent="0" algn="ctr">
              <a:buNone/>
            </a:pPr>
            <a:r>
              <a:rPr lang="ru-RU" sz="1800" b="1" dirty="0" smtClean="0">
                <a:solidFill>
                  <a:srgbClr val="325A64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Контактное лицо: Резник Станислав Александрович,</a:t>
            </a:r>
          </a:p>
          <a:p>
            <a:pPr marL="45720" indent="0" algn="ctr">
              <a:buNone/>
            </a:pPr>
            <a:r>
              <a:rPr lang="ru-RU" sz="1800" b="1" dirty="0">
                <a:solidFill>
                  <a:srgbClr val="325A64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с</a:t>
            </a:r>
            <a:r>
              <a:rPr lang="ru-RU" sz="1800" b="1" dirty="0" smtClean="0">
                <a:solidFill>
                  <a:srgbClr val="325A64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пециалист по социальной работе</a:t>
            </a:r>
          </a:p>
        </p:txBody>
      </p:sp>
    </p:spTree>
    <p:extLst>
      <p:ext uri="{BB962C8B-B14F-4D97-AF65-F5344CB8AC3E}">
        <p14:creationId xmlns:p14="http://schemas.microsoft.com/office/powerpoint/2010/main" val="4169449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35557" y="510859"/>
            <a:ext cx="6852490" cy="6135602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00000"/>
              </a:lnSpc>
            </a:pPr>
            <a:r>
              <a:rPr lang="ru-RU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	В учреждении накоплен значительный опыт реализации разнообразных мер, направленных на создание условий для улучшения качества жизни пожилых людей и граждан с ограниченными возможностями здоровья.</a:t>
            </a:r>
          </a:p>
          <a:p>
            <a:pPr algn="just">
              <a:lnSpc>
                <a:spcPct val="100000"/>
              </a:lnSpc>
            </a:pPr>
            <a:r>
              <a:rPr lang="ru-RU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	Пожилые люди – группа населения, безопасность которой в быту больше всего подвержена рискам. Возрастает число случаев совершения мошеннических действий в отношении пожилых граждан. </a:t>
            </a:r>
          </a:p>
          <a:p>
            <a:pPr algn="just">
              <a:lnSpc>
                <a:spcPct val="100000"/>
              </a:lnSpc>
            </a:pPr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	</a:t>
            </a:r>
            <a:r>
              <a:rPr lang="ru-RU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Лучший </a:t>
            </a:r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способ повысить </a:t>
            </a:r>
            <a:r>
              <a:rPr lang="ru-RU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уровень владения навыками безопасности – формирование информационной среды в области личной безопасности.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	Для данной группы населения разработана практика «Навигатор безопасности». </a:t>
            </a:r>
          </a:p>
          <a:p>
            <a:endParaRPr lang="ru-RU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ru-RU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050" name="Picture 2" descr="C:\Users\Пользователь\Desktop\мы вместе\титульный лист паспорт практики Навигатор безопасност (pdf.io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58" y="573953"/>
            <a:ext cx="4579412" cy="5669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7658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426487" y="504342"/>
            <a:ext cx="5449202" cy="132445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lvl="0"/>
            <a:r>
              <a:rPr lang="ru-RU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                      Целевая аудитория: </a:t>
            </a:r>
            <a:endParaRPr lang="ru-RU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586771" y="334606"/>
            <a:ext cx="5218416" cy="1743576"/>
          </a:xfrm>
          <a:prstGeom prst="roundRect">
            <a:avLst/>
          </a:prstGeom>
          <a:solidFill>
            <a:schemeClr val="bg1"/>
          </a:solidFill>
          <a:ln>
            <a:solidFill>
              <a:srgbClr val="1C33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ru-RU" sz="1400" dirty="0">
                <a:solidFill>
                  <a:srgbClr val="1C3338"/>
                </a:solidFill>
                <a:latin typeface="Century Gothic" panose="020B0502020202020204" pitchFamily="34" charset="0"/>
              </a:rPr>
              <a:t>граждане пожилого возраста и граждане с ограниченными возможностями здоровья, состоящие в учреждении на социальном обслуживании на </a:t>
            </a:r>
            <a:r>
              <a:rPr lang="ru-RU" sz="1400" dirty="0" smtClean="0">
                <a:solidFill>
                  <a:srgbClr val="1C3338"/>
                </a:solidFill>
                <a:latin typeface="Century Gothic" panose="020B0502020202020204" pitchFamily="34" charset="0"/>
              </a:rPr>
              <a:t>дому; </a:t>
            </a:r>
          </a:p>
          <a:p>
            <a:pPr lvl="0" algn="just"/>
            <a:r>
              <a:rPr lang="ru-RU" sz="1400" dirty="0" smtClean="0">
                <a:solidFill>
                  <a:srgbClr val="1C3338"/>
                </a:solidFill>
                <a:latin typeface="Century Gothic" panose="020B0502020202020204" pitchFamily="34" charset="0"/>
              </a:rPr>
              <a:t>граждане </a:t>
            </a:r>
            <a:r>
              <a:rPr lang="ru-RU" sz="1400" dirty="0">
                <a:solidFill>
                  <a:srgbClr val="1C3338"/>
                </a:solidFill>
                <a:latin typeface="Century Gothic" panose="020B0502020202020204" pitchFamily="34" charset="0"/>
              </a:rPr>
              <a:t>пожилого возраста и граждане с ограниченными возможностями здоровья, проходящие обучение на базе учреждения основам компьютерной грамотности</a:t>
            </a:r>
          </a:p>
        </p:txBody>
      </p:sp>
      <p:sp>
        <p:nvSpPr>
          <p:cNvPr id="2" name="Шеврон 1"/>
          <p:cNvSpPr/>
          <p:nvPr/>
        </p:nvSpPr>
        <p:spPr>
          <a:xfrm>
            <a:off x="6044143" y="940421"/>
            <a:ext cx="361752" cy="484632"/>
          </a:xfrm>
          <a:prstGeom prst="chevron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26485" y="2137557"/>
            <a:ext cx="11378701" cy="1083315"/>
          </a:xfrm>
          <a:prstGeom prst="roundRect">
            <a:avLst/>
          </a:prstGeom>
          <a:solidFill>
            <a:srgbClr val="325A6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ru-RU" b="1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География практики:</a:t>
            </a:r>
            <a:endParaRPr lang="ru-RU" b="1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709558" y="4155580"/>
            <a:ext cx="5095628" cy="1324457"/>
          </a:xfrm>
          <a:prstGeom prst="roundRect">
            <a:avLst/>
          </a:prstGeom>
          <a:solidFill>
            <a:schemeClr val="bg1"/>
          </a:solidFill>
          <a:ln>
            <a:solidFill>
              <a:srgbClr val="1C33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 smtClean="0">
                <a:solidFill>
                  <a:srgbClr val="1C3338"/>
                </a:solidFill>
                <a:latin typeface="Century Gothic" panose="020B0502020202020204" pitchFamily="34" charset="0"/>
              </a:rPr>
              <a:t>Муниципальное образование </a:t>
            </a:r>
          </a:p>
          <a:p>
            <a:pPr lvl="0" algn="ctr"/>
            <a:r>
              <a:rPr lang="ru-RU" dirty="0" smtClean="0">
                <a:solidFill>
                  <a:srgbClr val="1C3338"/>
                </a:solidFill>
                <a:latin typeface="Century Gothic" panose="020B0502020202020204" pitchFamily="34" charset="0"/>
              </a:rPr>
              <a:t>Ленинградский район </a:t>
            </a:r>
          </a:p>
          <a:p>
            <a:pPr lvl="0" algn="ctr"/>
            <a:r>
              <a:rPr lang="ru-RU" dirty="0" smtClean="0">
                <a:solidFill>
                  <a:srgbClr val="1C3338"/>
                </a:solidFill>
                <a:latin typeface="Century Gothic" panose="020B0502020202020204" pitchFamily="34" charset="0"/>
              </a:rPr>
              <a:t>Краснодарского края </a:t>
            </a:r>
            <a:endParaRPr lang="ru-RU" dirty="0">
              <a:solidFill>
                <a:srgbClr val="1C3338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Шеврон 11"/>
          <p:cNvSpPr/>
          <p:nvPr/>
        </p:nvSpPr>
        <p:spPr>
          <a:xfrm>
            <a:off x="4508869" y="4595669"/>
            <a:ext cx="361752" cy="484632"/>
          </a:xfrm>
          <a:prstGeom prst="chevron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090" y="491209"/>
            <a:ext cx="1213944" cy="1296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icture background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11" t="23357" r="20811" b="21720"/>
          <a:stretch/>
        </p:blipFill>
        <p:spPr bwMode="auto">
          <a:xfrm>
            <a:off x="426487" y="2132935"/>
            <a:ext cx="1969873" cy="1119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icture 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062" y="3248467"/>
            <a:ext cx="3186481" cy="31386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icture background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02" r="25292" b="43977"/>
          <a:stretch/>
        </p:blipFill>
        <p:spPr bwMode="auto">
          <a:xfrm>
            <a:off x="5164605" y="4063460"/>
            <a:ext cx="1422166" cy="1702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7351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714" b="59857" l="40286" r="575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680" t="19037" r="40150" b="40413"/>
          <a:stretch/>
        </p:blipFill>
        <p:spPr>
          <a:xfrm>
            <a:off x="8065670" y="5797157"/>
            <a:ext cx="159696" cy="30865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714" b="59857" l="40286" r="575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680" t="19037" r="40150" b="40413"/>
          <a:stretch/>
        </p:blipFill>
        <p:spPr>
          <a:xfrm>
            <a:off x="9058897" y="4993115"/>
            <a:ext cx="159696" cy="30865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882760" y="5147441"/>
            <a:ext cx="693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</a:t>
            </a:r>
            <a:endParaRPr lang="ru-RU" dirty="0"/>
          </a:p>
        </p:txBody>
      </p:sp>
      <p:pic>
        <p:nvPicPr>
          <p:cNvPr id="2050" name="Picture 2" descr="C:\Users\user\Downloads\2024-05-10_20-25-55.pn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765" y="1340070"/>
            <a:ext cx="5186855" cy="5376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315309" y="1425039"/>
            <a:ext cx="6495393" cy="5180713"/>
          </a:xfrm>
          <a:prstGeom prst="roundRect">
            <a:avLst>
              <a:gd name="adj" fmla="val 6477"/>
            </a:avLst>
          </a:prstGeom>
          <a:solidFill>
            <a:schemeClr val="bg1"/>
          </a:solidFill>
          <a:ln>
            <a:solidFill>
              <a:srgbClr val="3C6D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just">
              <a:spcAft>
                <a:spcPts val="1200"/>
              </a:spcAft>
            </a:pPr>
            <a:r>
              <a:rPr lang="ru-RU" kern="0" spc="30" dirty="0" smtClean="0">
                <a:solidFill>
                  <a:srgbClr val="1C3338"/>
                </a:solidFill>
                <a:latin typeface="Century Gothic" panose="020B0502020202020204" pitchFamily="34" charset="0"/>
              </a:rPr>
              <a:t>	В составе муниципального </a:t>
            </a:r>
            <a:r>
              <a:rPr lang="ru-RU" kern="0" spc="30" dirty="0">
                <a:solidFill>
                  <a:srgbClr val="1C3338"/>
                </a:solidFill>
                <a:latin typeface="Century Gothic" panose="020B0502020202020204" pitchFamily="34" charset="0"/>
              </a:rPr>
              <a:t>образования Ленинградский </a:t>
            </a:r>
            <a:r>
              <a:rPr lang="ru-RU" kern="0" spc="30" dirty="0" smtClean="0">
                <a:solidFill>
                  <a:srgbClr val="1C3338"/>
                </a:solidFill>
                <a:latin typeface="Century Gothic" panose="020B0502020202020204" pitchFamily="34" charset="0"/>
              </a:rPr>
              <a:t>район – 12 сельских поселений.</a:t>
            </a:r>
          </a:p>
          <a:p>
            <a:pPr algn="just">
              <a:spcAft>
                <a:spcPts val="1200"/>
              </a:spcAft>
            </a:pPr>
            <a:r>
              <a:rPr lang="ru-RU" kern="0" spc="30" dirty="0" smtClean="0">
                <a:solidFill>
                  <a:srgbClr val="1C3338"/>
                </a:solidFill>
                <a:latin typeface="Century Gothic" panose="020B0502020202020204" pitchFamily="34" charset="0"/>
              </a:rPr>
              <a:t>	Вовлечены в реализацию практики 100 % граждан, получателей социальных услуг отделений социального обслуживания на дому во всех сельских поселениях.</a:t>
            </a:r>
          </a:p>
          <a:p>
            <a:pPr algn="just">
              <a:spcAft>
                <a:spcPts val="1200"/>
              </a:spcAft>
            </a:pPr>
            <a:r>
              <a:rPr lang="ru-RU" kern="0" spc="30" dirty="0" smtClean="0">
                <a:solidFill>
                  <a:srgbClr val="1C3338"/>
                </a:solidFill>
                <a:latin typeface="Century Gothic" panose="020B0502020202020204" pitchFamily="34" charset="0"/>
              </a:rPr>
              <a:t>	Занятия по обучению компьютерной грамотности и навыкам безопасной работы при использовании информационных технологий проводятся на базе учреждения  в станице Ленинградской</a:t>
            </a:r>
            <a:r>
              <a:rPr lang="ru-RU" kern="0" spc="30" dirty="0">
                <a:solidFill>
                  <a:srgbClr val="1C3338"/>
                </a:solidFill>
                <a:latin typeface="Century Gothic" panose="020B0502020202020204" pitchFamily="34" charset="0"/>
              </a:rPr>
              <a:t>.</a:t>
            </a:r>
            <a:endParaRPr lang="ru-RU" kern="0" spc="30" dirty="0" smtClean="0">
              <a:solidFill>
                <a:srgbClr val="1C3338"/>
              </a:solidFill>
              <a:latin typeface="Century Gothic" panose="020B0502020202020204" pitchFamily="34" charset="0"/>
            </a:endParaRPr>
          </a:p>
          <a:p>
            <a:pPr algn="just">
              <a:spcAft>
                <a:spcPts val="1200"/>
              </a:spcAft>
            </a:pPr>
            <a:r>
              <a:rPr lang="ru-RU" kern="0" spc="30" dirty="0" smtClean="0">
                <a:solidFill>
                  <a:srgbClr val="1C3338"/>
                </a:solidFill>
                <a:latin typeface="Century Gothic" panose="020B0502020202020204" pitchFamily="34" charset="0"/>
              </a:rPr>
              <a:t>	Обучение проходят слушатели из всех сельских поселений.  </a:t>
            </a:r>
          </a:p>
          <a:p>
            <a:pPr>
              <a:spcAft>
                <a:spcPts val="1200"/>
              </a:spcAft>
            </a:pPr>
            <a:endParaRPr lang="ru-RU" kern="0" spc="30" dirty="0">
              <a:solidFill>
                <a:srgbClr val="1C3338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066306" y="379228"/>
            <a:ext cx="8110847" cy="662228"/>
          </a:xfrm>
          <a:prstGeom prst="roundRect">
            <a:avLst/>
          </a:prstGeom>
          <a:solidFill>
            <a:schemeClr val="bg1"/>
          </a:solidFill>
          <a:ln>
            <a:solidFill>
              <a:srgbClr val="1C33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dirty="0" smtClean="0">
                <a:solidFill>
                  <a:srgbClr val="1C3338"/>
                </a:solidFill>
                <a:latin typeface="Century Gothic" panose="020B0502020202020204" pitchFamily="34" charset="0"/>
              </a:rPr>
              <a:t>Территориальный охват </a:t>
            </a:r>
            <a:endParaRPr lang="ru-RU" sz="2400" dirty="0">
              <a:solidFill>
                <a:srgbClr val="1C3338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9370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Шеврон 10"/>
          <p:cNvSpPr/>
          <p:nvPr/>
        </p:nvSpPr>
        <p:spPr>
          <a:xfrm>
            <a:off x="2754314" y="2920959"/>
            <a:ext cx="364253" cy="484632"/>
          </a:xfrm>
          <a:prstGeom prst="chevron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 rot="16200000">
            <a:off x="-1372788" y="2144170"/>
            <a:ext cx="5868271" cy="2292452"/>
          </a:xfrm>
          <a:prstGeom prst="roundRect">
            <a:avLst/>
          </a:prstGeom>
          <a:solidFill>
            <a:srgbClr val="325A6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20000"/>
              </a:lnSpc>
            </a:pPr>
            <a:r>
              <a:rPr lang="ru-RU" sz="2800" b="1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ОСНОВНЫЕ  ПРИНЦИПЫ</a:t>
            </a:r>
          </a:p>
          <a:p>
            <a:pPr algn="ctr">
              <a:lnSpc>
                <a:spcPct val="120000"/>
              </a:lnSpc>
            </a:pPr>
            <a:r>
              <a:rPr lang="ru-RU" sz="2800" b="1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ПРАКТИКИ </a:t>
            </a:r>
            <a:endParaRPr lang="ru-RU" sz="2800" b="1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134415" y="643696"/>
            <a:ext cx="8491527" cy="828844"/>
          </a:xfrm>
          <a:prstGeom prst="roundRect">
            <a:avLst/>
          </a:prstGeom>
          <a:solidFill>
            <a:schemeClr val="bg1"/>
          </a:solidFill>
          <a:ln>
            <a:solidFill>
              <a:srgbClr val="1C33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400"/>
              </a:spcAft>
            </a:pPr>
            <a:r>
              <a:rPr lang="ru-RU" sz="1600" dirty="0" smtClean="0">
                <a:solidFill>
                  <a:srgbClr val="1C3338"/>
                </a:solidFill>
                <a:latin typeface="Century Gothic" panose="020B0502020202020204" pitchFamily="34" charset="0"/>
              </a:rPr>
              <a:t> ДОСТУПНОСТЬ</a:t>
            </a:r>
            <a:endParaRPr lang="ru-RU" sz="1600" dirty="0">
              <a:solidFill>
                <a:srgbClr val="1C3338"/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Шеврон 19"/>
          <p:cNvSpPr/>
          <p:nvPr/>
        </p:nvSpPr>
        <p:spPr>
          <a:xfrm rot="5400000">
            <a:off x="-1848354" y="2365640"/>
            <a:ext cx="361752" cy="487983"/>
          </a:xfrm>
          <a:prstGeom prst="chevron">
            <a:avLst/>
          </a:prstGeom>
          <a:solidFill>
            <a:srgbClr val="68A6B4"/>
          </a:solidFill>
          <a:ln>
            <a:solidFill>
              <a:srgbClr val="68A6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134416" y="1838761"/>
            <a:ext cx="8491527" cy="770869"/>
          </a:xfrm>
          <a:prstGeom prst="roundRect">
            <a:avLst/>
          </a:prstGeom>
          <a:solidFill>
            <a:schemeClr val="bg1"/>
          </a:solidFill>
          <a:ln>
            <a:solidFill>
              <a:srgbClr val="1C33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400"/>
              </a:spcAft>
            </a:pPr>
            <a:r>
              <a:rPr lang="ru-RU" sz="1600" dirty="0" smtClean="0">
                <a:solidFill>
                  <a:srgbClr val="1C3338"/>
                </a:solidFill>
                <a:latin typeface="Century Gothic" panose="020B0502020202020204" pitchFamily="34" charset="0"/>
              </a:rPr>
              <a:t>     НАГЛЯДНОСТЬ</a:t>
            </a:r>
            <a:endParaRPr lang="ru-RU" sz="1600" dirty="0">
              <a:solidFill>
                <a:srgbClr val="1C3338"/>
              </a:solidFill>
              <a:latin typeface="Century Gothic" panose="020B0502020202020204" pitchFamily="34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181919" y="2790508"/>
            <a:ext cx="8491527" cy="736463"/>
          </a:xfrm>
          <a:prstGeom prst="roundRect">
            <a:avLst/>
          </a:prstGeom>
          <a:solidFill>
            <a:schemeClr val="bg1"/>
          </a:solidFill>
          <a:ln>
            <a:solidFill>
              <a:srgbClr val="1C33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400"/>
              </a:spcAft>
            </a:pPr>
            <a:r>
              <a:rPr lang="ru-RU" sz="1600" dirty="0" smtClean="0">
                <a:solidFill>
                  <a:srgbClr val="1C3338"/>
                </a:solidFill>
                <a:latin typeface="Century Gothic" panose="020B0502020202020204" pitchFamily="34" charset="0"/>
              </a:rPr>
              <a:t>        ЦЕЛЕНАПРАВЛЕННОСТЬ</a:t>
            </a:r>
            <a:endParaRPr lang="ru-RU" sz="1600" dirty="0">
              <a:solidFill>
                <a:srgbClr val="1C3338"/>
              </a:solidFill>
              <a:latin typeface="Century Gothic" panose="020B0502020202020204" pitchFamily="34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134415" y="3821216"/>
            <a:ext cx="8491527" cy="833911"/>
          </a:xfrm>
          <a:prstGeom prst="roundRect">
            <a:avLst/>
          </a:prstGeom>
          <a:solidFill>
            <a:schemeClr val="bg1"/>
          </a:solidFill>
          <a:ln>
            <a:solidFill>
              <a:srgbClr val="1C33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400"/>
              </a:spcAft>
            </a:pPr>
            <a:r>
              <a:rPr lang="ru-RU" sz="1600" dirty="0" smtClean="0">
                <a:solidFill>
                  <a:srgbClr val="1C3338"/>
                </a:solidFill>
                <a:latin typeface="Century Gothic" panose="020B0502020202020204" pitchFamily="34" charset="0"/>
              </a:rPr>
              <a:t>      СИСТЕМНОСТЬ</a:t>
            </a:r>
            <a:endParaRPr lang="ru-RU" sz="1600" dirty="0">
              <a:solidFill>
                <a:srgbClr val="1C3338"/>
              </a:solidFill>
              <a:latin typeface="Century Gothic" panose="020B0502020202020204" pitchFamily="34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3181919" y="5047016"/>
            <a:ext cx="8491528" cy="932212"/>
          </a:xfrm>
          <a:prstGeom prst="roundRect">
            <a:avLst/>
          </a:prstGeom>
          <a:solidFill>
            <a:schemeClr val="bg1"/>
          </a:solidFill>
          <a:ln>
            <a:solidFill>
              <a:srgbClr val="1C33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400"/>
              </a:spcAft>
            </a:pPr>
            <a:r>
              <a:rPr lang="ru-RU" sz="1600" dirty="0" smtClean="0">
                <a:solidFill>
                  <a:srgbClr val="1C3338"/>
                </a:solidFill>
                <a:latin typeface="Century Gothic" panose="020B0502020202020204" pitchFamily="34" charset="0"/>
              </a:rPr>
              <a:t>    </a:t>
            </a:r>
            <a:r>
              <a:rPr lang="ru-RU" sz="1600" dirty="0">
                <a:solidFill>
                  <a:srgbClr val="1C3338"/>
                </a:solidFill>
                <a:latin typeface="Century Gothic" panose="020B0502020202020204" pitchFamily="34" charset="0"/>
              </a:rPr>
              <a:t>И</a:t>
            </a:r>
            <a:r>
              <a:rPr lang="ru-RU" sz="1600" dirty="0" smtClean="0">
                <a:solidFill>
                  <a:srgbClr val="1C3338"/>
                </a:solidFill>
                <a:latin typeface="Century Gothic" panose="020B0502020202020204" pitchFamily="34" charset="0"/>
              </a:rPr>
              <a:t>НФОРМИРОВАННОСТЬ</a:t>
            </a:r>
            <a:endParaRPr lang="ru-RU" sz="1600" dirty="0">
              <a:solidFill>
                <a:srgbClr val="1C3338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6973" y="653245"/>
            <a:ext cx="795646" cy="795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60" r="21251" b="1801"/>
          <a:stretch/>
        </p:blipFill>
        <p:spPr bwMode="auto">
          <a:xfrm>
            <a:off x="3503227" y="1898136"/>
            <a:ext cx="687805" cy="678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6180" y="2825959"/>
            <a:ext cx="689112" cy="68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716" y="3836348"/>
            <a:ext cx="1306287" cy="797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2641" y="5091000"/>
            <a:ext cx="999258" cy="888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4406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1053" y="301593"/>
            <a:ext cx="11464882" cy="682717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325A64"/>
                </a:solidFill>
                <a:latin typeface="Century Gothic" panose="020B0502020202020204" pitchFamily="34" charset="0"/>
              </a:rPr>
              <a:t>Этапы  проведения занятий при реализации практики </a:t>
            </a:r>
            <a:endParaRPr lang="ru-RU" sz="2400" b="1" dirty="0">
              <a:solidFill>
                <a:srgbClr val="325A64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65015" y="1812971"/>
            <a:ext cx="2541321" cy="625867"/>
          </a:xfrm>
          <a:prstGeom prst="roundRect">
            <a:avLst/>
          </a:prstGeom>
          <a:solidFill>
            <a:srgbClr val="3C6D78"/>
          </a:solidFill>
          <a:ln>
            <a:solidFill>
              <a:srgbClr val="325A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Century Gothic" panose="020B0502020202020204" pitchFamily="34" charset="0"/>
              </a:rPr>
              <a:t>Подготовительный 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590055" y="1821109"/>
            <a:ext cx="2547015" cy="595913"/>
          </a:xfrm>
          <a:prstGeom prst="roundRect">
            <a:avLst>
              <a:gd name="adj" fmla="val 13714"/>
            </a:avLst>
          </a:prstGeom>
          <a:solidFill>
            <a:srgbClr val="3C6D78"/>
          </a:solidFill>
          <a:ln>
            <a:solidFill>
              <a:srgbClr val="325A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Century Gothic" pitchFamily="34" charset="0"/>
              </a:rPr>
              <a:t>Практический</a:t>
            </a:r>
            <a:endParaRPr lang="ru-RU" sz="14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906457" y="1791212"/>
            <a:ext cx="2774387" cy="578309"/>
          </a:xfrm>
          <a:prstGeom prst="roundRect">
            <a:avLst>
              <a:gd name="adj" fmla="val 12357"/>
            </a:avLst>
          </a:prstGeom>
          <a:solidFill>
            <a:srgbClr val="3C6D78"/>
          </a:solidFill>
          <a:ln>
            <a:solidFill>
              <a:srgbClr val="325A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Century Gothic" pitchFamily="34" charset="0"/>
              </a:rPr>
              <a:t>Аналитический</a:t>
            </a:r>
            <a:endParaRPr lang="ru-RU" sz="1400" b="1" dirty="0">
              <a:latin typeface="Century Gothic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17515" y="2847100"/>
            <a:ext cx="2897582" cy="881752"/>
          </a:xfrm>
          <a:prstGeom prst="roundRect">
            <a:avLst/>
          </a:prstGeom>
          <a:solidFill>
            <a:srgbClr val="D3E5E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Подготовка методического материала в соответствии с годовым планом информационной работы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17515" y="5698318"/>
            <a:ext cx="2897582" cy="900819"/>
          </a:xfrm>
          <a:prstGeom prst="roundRect">
            <a:avLst/>
          </a:prstGeom>
          <a:solidFill>
            <a:srgbClr val="D3E5E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Ознакомление сотрудников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 с материалами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17515" y="4175502"/>
            <a:ext cx="2897582" cy="1216605"/>
          </a:xfrm>
          <a:prstGeom prst="roundRect">
            <a:avLst/>
          </a:prstGeom>
          <a:solidFill>
            <a:srgbClr val="D3E5E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dirty="0">
                <a:solidFill>
                  <a:schemeClr val="tx1"/>
                </a:solidFill>
              </a:rPr>
              <a:t>Подготовка методического материала </a:t>
            </a:r>
            <a:r>
              <a:rPr lang="ru-RU" sz="1400" dirty="0" smtClean="0">
                <a:solidFill>
                  <a:schemeClr val="tx1"/>
                </a:solidFill>
              </a:rPr>
              <a:t>вне плана по мере размещения новой информации в СМИ в соответствии с тематикой практики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403769" y="5698318"/>
            <a:ext cx="3030184" cy="900819"/>
          </a:xfrm>
          <a:prstGeom prst="roundRect">
            <a:avLst>
              <a:gd name="adj" fmla="val 15305"/>
            </a:avLst>
          </a:prstGeom>
          <a:solidFill>
            <a:srgbClr val="D3E5E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Выдача памяток, закрепление изученного материала, изучение видеоматериала, информационных карточек в </a:t>
            </a:r>
            <a:r>
              <a:rPr lang="ru-RU" sz="1400" dirty="0" err="1" smtClean="0">
                <a:solidFill>
                  <a:schemeClr val="tx1"/>
                </a:solidFill>
              </a:rPr>
              <a:t>мессенджерах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358244" y="2847100"/>
            <a:ext cx="3075710" cy="762999"/>
          </a:xfrm>
          <a:prstGeom prst="roundRect">
            <a:avLst/>
          </a:prstGeom>
          <a:solidFill>
            <a:srgbClr val="D3E5E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dirty="0" smtClean="0">
                <a:solidFill>
                  <a:schemeClr val="tx1"/>
                </a:solidFill>
              </a:rPr>
              <a:t>Проведение обучающих занятий для целевой аудитории 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1" name="Шеврон 20"/>
          <p:cNvSpPr/>
          <p:nvPr/>
        </p:nvSpPr>
        <p:spPr>
          <a:xfrm rot="5400000">
            <a:off x="5682686" y="2384730"/>
            <a:ext cx="361752" cy="484632"/>
          </a:xfrm>
          <a:prstGeom prst="chevron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Шеврон 21"/>
          <p:cNvSpPr/>
          <p:nvPr/>
        </p:nvSpPr>
        <p:spPr>
          <a:xfrm rot="5400000">
            <a:off x="1680804" y="3729517"/>
            <a:ext cx="361752" cy="484632"/>
          </a:xfrm>
          <a:prstGeom prst="chevron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Шеврон 22"/>
          <p:cNvSpPr/>
          <p:nvPr/>
        </p:nvSpPr>
        <p:spPr>
          <a:xfrm rot="5400000">
            <a:off x="10046815" y="3656292"/>
            <a:ext cx="361752" cy="484632"/>
          </a:xfrm>
          <a:prstGeom prst="chevron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Шеврон 23"/>
          <p:cNvSpPr/>
          <p:nvPr/>
        </p:nvSpPr>
        <p:spPr>
          <a:xfrm rot="5400000">
            <a:off x="1687070" y="2423908"/>
            <a:ext cx="361752" cy="484632"/>
          </a:xfrm>
          <a:prstGeom prst="chevron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4098" name="Picture 2" descr="C:\Users\Пользователь\Desktop\1676628544_grizly-club-p-tsifri-v-kruzhochke-klipart-2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334" y="827409"/>
            <a:ext cx="812352" cy="830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Пользователь\Desktop\1676628544_grizly-club-p-tsifri-v-kruzhochke-klipart-24 — копия (2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6339" y="836223"/>
            <a:ext cx="797197" cy="821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Пользователь\Desktop\1676628544_grizly-club-p-tsifri-v-kruzhochke-klipart-24 — копия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6562" y="827409"/>
            <a:ext cx="842845" cy="830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Шеврон 21"/>
          <p:cNvSpPr/>
          <p:nvPr/>
        </p:nvSpPr>
        <p:spPr>
          <a:xfrm rot="5400000">
            <a:off x="1702579" y="5330667"/>
            <a:ext cx="361752" cy="484632"/>
          </a:xfrm>
          <a:prstGeom prst="chevron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4368143" y="4198875"/>
            <a:ext cx="3065810" cy="1113941"/>
          </a:xfrm>
          <a:prstGeom prst="roundRect">
            <a:avLst/>
          </a:prstGeom>
          <a:solidFill>
            <a:srgbClr val="D3E5E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dirty="0" smtClean="0">
                <a:solidFill>
                  <a:schemeClr val="tx1"/>
                </a:solidFill>
              </a:rPr>
              <a:t>Демонстрация  </a:t>
            </a:r>
          </a:p>
          <a:p>
            <a:pPr lvl="0" algn="ctr"/>
            <a:r>
              <a:rPr lang="ru-RU" sz="1400" dirty="0" smtClean="0">
                <a:solidFill>
                  <a:schemeClr val="tx1"/>
                </a:solidFill>
              </a:rPr>
              <a:t>практических примеров, </a:t>
            </a:r>
          </a:p>
          <a:p>
            <a:pPr lvl="0" algn="ctr"/>
            <a:r>
              <a:rPr lang="ru-RU" sz="1400" dirty="0" smtClean="0">
                <a:solidFill>
                  <a:schemeClr val="tx1"/>
                </a:solidFill>
              </a:rPr>
              <a:t>обсуждение актуальных тем 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7" name="Шеврон 22"/>
          <p:cNvSpPr/>
          <p:nvPr/>
        </p:nvSpPr>
        <p:spPr>
          <a:xfrm rot="5400000">
            <a:off x="5682970" y="5287001"/>
            <a:ext cx="361752" cy="484632"/>
          </a:xfrm>
          <a:prstGeom prst="chevron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8" name="Шеврон 22"/>
          <p:cNvSpPr/>
          <p:nvPr/>
        </p:nvSpPr>
        <p:spPr>
          <a:xfrm rot="5400000">
            <a:off x="5669121" y="3656292"/>
            <a:ext cx="361752" cy="484632"/>
          </a:xfrm>
          <a:prstGeom prst="chevron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8783669" y="2727593"/>
            <a:ext cx="3030184" cy="900819"/>
          </a:xfrm>
          <a:prstGeom prst="roundRect">
            <a:avLst>
              <a:gd name="adj" fmla="val 15305"/>
            </a:avLst>
          </a:prstGeom>
          <a:solidFill>
            <a:srgbClr val="D3E5E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Проведение мониторинга и контроля полученных знаний и умений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8746069" y="4257493"/>
            <a:ext cx="3030184" cy="900819"/>
          </a:xfrm>
          <a:prstGeom prst="roundRect">
            <a:avLst>
              <a:gd name="adj" fmla="val 15305"/>
            </a:avLst>
          </a:prstGeom>
          <a:solidFill>
            <a:srgbClr val="D3E5E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Оценка удовлетворенности целевой аудитории проводимыми мероприятиями и полученной информацией</a:t>
            </a:r>
            <a:endParaRPr lang="ru-RU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573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419100" y="200408"/>
            <a:ext cx="4060157" cy="6695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rgbClr val="325A64"/>
                </a:solidFill>
                <a:latin typeface="Century Gothic" panose="020B0502020202020204" pitchFamily="34" charset="0"/>
              </a:rPr>
              <a:t>Используемые ресурсы:</a:t>
            </a:r>
            <a:endParaRPr lang="ru-RU" sz="2400" b="1" dirty="0">
              <a:solidFill>
                <a:srgbClr val="325A64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05665" y="1036341"/>
            <a:ext cx="2091497" cy="1820517"/>
          </a:xfrm>
          <a:prstGeom prst="roundRect">
            <a:avLst>
              <a:gd name="adj" fmla="val 10417"/>
            </a:avLst>
          </a:prstGeom>
          <a:solidFill>
            <a:srgbClr val="325A64"/>
          </a:solidFill>
          <a:ln>
            <a:solidFill>
              <a:srgbClr val="325A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Century Gothic" panose="020B0502020202020204" pitchFamily="34" charset="0"/>
              </a:rPr>
              <a:t>КАДРОВЫЕ</a:t>
            </a:r>
            <a:endParaRPr lang="ru-RU" sz="1400" b="1" dirty="0">
              <a:latin typeface="Century Gothic" panose="020B0502020202020204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845760" y="672444"/>
            <a:ext cx="2303872" cy="992311"/>
          </a:xfrm>
          <a:prstGeom prst="roundRect">
            <a:avLst>
              <a:gd name="adj" fmla="val 10417"/>
            </a:avLst>
          </a:prstGeom>
          <a:solidFill>
            <a:srgbClr val="68A6B4"/>
          </a:solidFill>
          <a:ln>
            <a:solidFill>
              <a:srgbClr val="325A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solidFill>
                  <a:srgbClr val="1C3338"/>
                </a:solidFill>
                <a:latin typeface="Century Gothic" panose="020B0502020202020204" pitchFamily="34" charset="0"/>
              </a:rPr>
              <a:t>Пожилые граждане и граждане с ограниченными возможностями здоровья </a:t>
            </a:r>
            <a:endParaRPr lang="ru-RU" sz="1300" b="1" dirty="0">
              <a:solidFill>
                <a:srgbClr val="1C3338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464129" y="672445"/>
            <a:ext cx="6305700" cy="686034"/>
          </a:xfrm>
          <a:prstGeom prst="roundRect">
            <a:avLst>
              <a:gd name="adj" fmla="val 6477"/>
            </a:avLst>
          </a:prstGeom>
          <a:solidFill>
            <a:schemeClr val="bg1"/>
          </a:solidFill>
          <a:ln>
            <a:solidFill>
              <a:srgbClr val="3C6D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4138" indent="-84138">
              <a:buFontTx/>
              <a:buChar char="-"/>
            </a:pPr>
            <a:r>
              <a:rPr lang="en-US" sz="1200" kern="0" spc="30" dirty="0" smtClean="0">
                <a:solidFill>
                  <a:srgbClr val="325A64"/>
                </a:solidFill>
                <a:latin typeface="Century Gothic" panose="020B0502020202020204" pitchFamily="34" charset="0"/>
              </a:rPr>
              <a:t> </a:t>
            </a:r>
            <a:r>
              <a:rPr lang="ru-RU" sz="1200" kern="0" spc="30" dirty="0">
                <a:solidFill>
                  <a:srgbClr val="325A64"/>
                </a:solidFill>
                <a:latin typeface="Century Gothic" panose="020B0502020202020204" pitchFamily="34" charset="0"/>
              </a:rPr>
              <a:t>п</a:t>
            </a:r>
            <a:r>
              <a:rPr lang="ru-RU" sz="1200" kern="0" spc="30" dirty="0" smtClean="0">
                <a:solidFill>
                  <a:srgbClr val="325A64"/>
                </a:solidFill>
                <a:latin typeface="Century Gothic" panose="020B0502020202020204" pitchFamily="34" charset="0"/>
              </a:rPr>
              <a:t>олучатели социальных услуг </a:t>
            </a:r>
            <a:r>
              <a:rPr lang="en-US" sz="1200" kern="0" spc="30" dirty="0" smtClean="0">
                <a:solidFill>
                  <a:srgbClr val="325A64"/>
                </a:solidFill>
                <a:latin typeface="Century Gothic" panose="020B0502020202020204" pitchFamily="34" charset="0"/>
              </a:rPr>
              <a:t> </a:t>
            </a:r>
            <a:r>
              <a:rPr lang="ru-RU" sz="1200" kern="0" spc="30" dirty="0" smtClean="0">
                <a:solidFill>
                  <a:srgbClr val="325A64"/>
                </a:solidFill>
                <a:latin typeface="Century Gothic" panose="020B0502020202020204" pitchFamily="34" charset="0"/>
              </a:rPr>
              <a:t>отделени</a:t>
            </a:r>
            <a:r>
              <a:rPr lang="ru-RU" sz="1200" kern="0" spc="30" dirty="0">
                <a:solidFill>
                  <a:srgbClr val="325A64"/>
                </a:solidFill>
                <a:latin typeface="Century Gothic" panose="020B0502020202020204" pitchFamily="34" charset="0"/>
              </a:rPr>
              <a:t>й</a:t>
            </a:r>
            <a:r>
              <a:rPr lang="ru-RU" sz="1200" kern="0" spc="30" dirty="0" smtClean="0">
                <a:solidFill>
                  <a:srgbClr val="325A64"/>
                </a:solidFill>
                <a:latin typeface="Century Gothic" panose="020B0502020202020204" pitchFamily="34" charset="0"/>
              </a:rPr>
              <a:t> социального обслуживания на   </a:t>
            </a:r>
          </a:p>
          <a:p>
            <a:r>
              <a:rPr lang="ru-RU" sz="1200" kern="0" spc="30" dirty="0" smtClean="0">
                <a:solidFill>
                  <a:srgbClr val="325A64"/>
                </a:solidFill>
                <a:latin typeface="Century Gothic" panose="020B0502020202020204" pitchFamily="34" charset="0"/>
              </a:rPr>
              <a:t>   дому (13 отделений)</a:t>
            </a:r>
          </a:p>
          <a:p>
            <a:pPr marL="84138" indent="-84138">
              <a:buFontTx/>
              <a:buChar char="-"/>
            </a:pPr>
            <a:r>
              <a:rPr lang="ru-RU" sz="1200" dirty="0" smtClean="0">
                <a:solidFill>
                  <a:srgbClr val="325A64"/>
                </a:solidFill>
                <a:latin typeface="Century Gothic" panose="020B0502020202020204" pitchFamily="34" charset="0"/>
              </a:rPr>
              <a:t>  граждане, проходящие обучение основам компьютерной грамотности</a:t>
            </a:r>
            <a:endParaRPr lang="ru-RU" sz="1200" dirty="0">
              <a:solidFill>
                <a:srgbClr val="325A64"/>
              </a:solidFill>
              <a:latin typeface="Century Gothic" panose="020B0502020202020204" pitchFamily="34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2845759" y="1729335"/>
            <a:ext cx="2303873" cy="587035"/>
          </a:xfrm>
          <a:prstGeom prst="roundRect">
            <a:avLst>
              <a:gd name="adj" fmla="val 10417"/>
            </a:avLst>
          </a:prstGeom>
          <a:solidFill>
            <a:srgbClr val="68A6B4"/>
          </a:solidFill>
          <a:ln>
            <a:solidFill>
              <a:srgbClr val="325A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algn="ctr"/>
            <a:r>
              <a:rPr lang="ru-RU" sz="1300" b="1" dirty="0" smtClean="0">
                <a:solidFill>
                  <a:srgbClr val="1C3338"/>
                </a:solidFill>
                <a:latin typeface="Century Gothic" panose="020B0502020202020204" pitchFamily="34" charset="0"/>
              </a:rPr>
              <a:t>Сотрудники учреждения</a:t>
            </a:r>
            <a:endParaRPr lang="ru-RU" sz="1300" b="1" dirty="0">
              <a:solidFill>
                <a:srgbClr val="1C3338"/>
              </a:solidFill>
              <a:latin typeface="Century Gothic" panose="020B0502020202020204" pitchFamily="34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5466389" y="1403505"/>
            <a:ext cx="6303440" cy="725327"/>
          </a:xfrm>
          <a:prstGeom prst="roundRect">
            <a:avLst>
              <a:gd name="adj" fmla="val 6477"/>
            </a:avLst>
          </a:prstGeom>
          <a:solidFill>
            <a:schemeClr val="bg1"/>
          </a:solidFill>
          <a:ln>
            <a:solidFill>
              <a:srgbClr val="3C6D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4138" indent="-84138">
              <a:buFontTx/>
              <a:buChar char="-"/>
            </a:pPr>
            <a:r>
              <a:rPr lang="ru-RU" sz="1200" kern="0" spc="30" dirty="0" smtClean="0">
                <a:solidFill>
                  <a:srgbClr val="325A64"/>
                </a:solidFill>
                <a:latin typeface="Century Gothic" panose="020B0502020202020204" pitchFamily="34" charset="0"/>
              </a:rPr>
              <a:t>специалисты по социальной работе, ответственные за работу  отделений</a:t>
            </a:r>
          </a:p>
          <a:p>
            <a:pPr marL="84138" indent="-84138">
              <a:buFontTx/>
              <a:buChar char="-"/>
            </a:pPr>
            <a:r>
              <a:rPr lang="ru-RU" sz="1200" kern="0" spc="30" dirty="0">
                <a:solidFill>
                  <a:srgbClr val="325A64"/>
                </a:solidFill>
                <a:latin typeface="Century Gothic" panose="020B0502020202020204" pitchFamily="34" charset="0"/>
              </a:rPr>
              <a:t>с</a:t>
            </a:r>
            <a:r>
              <a:rPr lang="ru-RU" sz="1200" kern="0" spc="30" dirty="0" smtClean="0">
                <a:solidFill>
                  <a:srgbClr val="325A64"/>
                </a:solidFill>
                <a:latin typeface="Century Gothic" panose="020B0502020202020204" pitchFamily="34" charset="0"/>
              </a:rPr>
              <a:t>оциальные работники</a:t>
            </a:r>
          </a:p>
          <a:p>
            <a:pPr marL="84138" indent="-84138">
              <a:buFontTx/>
              <a:buChar char="-"/>
            </a:pPr>
            <a:r>
              <a:rPr lang="ru-RU" sz="1200" kern="0" spc="30" dirty="0">
                <a:solidFill>
                  <a:srgbClr val="325A64"/>
                </a:solidFill>
                <a:latin typeface="Century Gothic" panose="020B0502020202020204" pitchFamily="34" charset="0"/>
              </a:rPr>
              <a:t>с</a:t>
            </a:r>
            <a:r>
              <a:rPr lang="ru-RU" sz="1200" kern="0" spc="30" dirty="0" smtClean="0">
                <a:solidFill>
                  <a:srgbClr val="325A64"/>
                </a:solidFill>
                <a:latin typeface="Century Gothic" panose="020B0502020202020204" pitchFamily="34" charset="0"/>
              </a:rPr>
              <a:t>пециалисты по социальной работе</a:t>
            </a:r>
            <a:endParaRPr lang="ru-RU" sz="1200" dirty="0">
              <a:solidFill>
                <a:srgbClr val="325A64"/>
              </a:solidFill>
              <a:latin typeface="Century Gothic" panose="020B0502020202020204" pitchFamily="34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2845769" y="2415277"/>
            <a:ext cx="2303864" cy="618161"/>
          </a:xfrm>
          <a:prstGeom prst="roundRect">
            <a:avLst>
              <a:gd name="adj" fmla="val 10417"/>
            </a:avLst>
          </a:prstGeom>
          <a:solidFill>
            <a:srgbClr val="68A6B4"/>
          </a:solidFill>
          <a:ln>
            <a:solidFill>
              <a:srgbClr val="325A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solidFill>
                  <a:srgbClr val="1C3338"/>
                </a:solidFill>
                <a:latin typeface="Century Gothic" panose="020B0502020202020204" pitchFamily="34" charset="0"/>
              </a:rPr>
              <a:t>Социальные партнеры</a:t>
            </a:r>
            <a:endParaRPr lang="ru-RU" sz="1300" b="1" dirty="0">
              <a:solidFill>
                <a:srgbClr val="1C3338"/>
              </a:solidFill>
              <a:latin typeface="Century Gothic" panose="020B0502020202020204" pitchFamily="34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5466386" y="2128832"/>
            <a:ext cx="6303443" cy="1495113"/>
          </a:xfrm>
          <a:prstGeom prst="roundRect">
            <a:avLst>
              <a:gd name="adj" fmla="val 6477"/>
            </a:avLst>
          </a:prstGeom>
          <a:solidFill>
            <a:schemeClr val="bg1"/>
          </a:solidFill>
          <a:ln>
            <a:solidFill>
              <a:srgbClr val="3C6D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4138" indent="-84138">
              <a:buFontTx/>
              <a:buChar char="-"/>
            </a:pPr>
            <a:endParaRPr lang="ru-RU" sz="1200" kern="0" spc="30" dirty="0" smtClean="0">
              <a:solidFill>
                <a:srgbClr val="325A64"/>
              </a:solidFill>
              <a:latin typeface="Century Gothic" panose="020B0502020202020204" pitchFamily="34" charset="0"/>
            </a:endParaRPr>
          </a:p>
          <a:p>
            <a:pPr marL="84138" indent="-84138">
              <a:buFontTx/>
              <a:buChar char="-"/>
            </a:pPr>
            <a:endParaRPr lang="ru-RU" sz="1200" kern="0" spc="30" dirty="0" smtClean="0">
              <a:solidFill>
                <a:srgbClr val="325A64"/>
              </a:solidFill>
              <a:latin typeface="Century Gothic" panose="020B0502020202020204" pitchFamily="34" charset="0"/>
            </a:endParaRPr>
          </a:p>
          <a:p>
            <a:pPr marL="84138" indent="-84138">
              <a:buFontTx/>
              <a:buChar char="-"/>
            </a:pPr>
            <a:endParaRPr lang="ru-RU" sz="1200" kern="0" spc="30" dirty="0">
              <a:solidFill>
                <a:srgbClr val="325A64"/>
              </a:solidFill>
              <a:latin typeface="Century Gothic" panose="020B0502020202020204" pitchFamily="34" charset="0"/>
            </a:endParaRPr>
          </a:p>
          <a:p>
            <a:pPr marL="84138" indent="-84138">
              <a:buFontTx/>
              <a:buChar char="-"/>
            </a:pPr>
            <a:r>
              <a:rPr lang="ru-RU" sz="1200" kern="0" spc="30" dirty="0" smtClean="0">
                <a:solidFill>
                  <a:srgbClr val="325A64"/>
                </a:solidFill>
                <a:latin typeface="Century Gothic" panose="020B0502020202020204" pitchFamily="34" charset="0"/>
              </a:rPr>
              <a:t>Государственное учреждение «39 отряд Федеральной противопожарной службы по Краснодарскому краю»</a:t>
            </a:r>
          </a:p>
          <a:p>
            <a:pPr marL="84138" indent="-84138">
              <a:buFontTx/>
              <a:buChar char="-"/>
            </a:pPr>
            <a:r>
              <a:rPr lang="ru-RU" sz="1200" kern="0" spc="30" dirty="0" smtClean="0">
                <a:solidFill>
                  <a:srgbClr val="325A64"/>
                </a:solidFill>
                <a:latin typeface="Century Gothic" panose="020B0502020202020204" pitchFamily="34" charset="0"/>
              </a:rPr>
              <a:t>Отдел </a:t>
            </a:r>
            <a:r>
              <a:rPr lang="ru-RU" sz="1200" kern="0" spc="30" dirty="0">
                <a:solidFill>
                  <a:srgbClr val="325A64"/>
                </a:solidFill>
                <a:latin typeface="Century Gothic" panose="020B0502020202020204" pitchFamily="34" charset="0"/>
              </a:rPr>
              <a:t>ГИБДД </a:t>
            </a:r>
            <a:r>
              <a:rPr lang="ru-RU" sz="1200" kern="0" spc="30" dirty="0" smtClean="0">
                <a:solidFill>
                  <a:srgbClr val="325A64"/>
                </a:solidFill>
                <a:latin typeface="Century Gothic" panose="020B0502020202020204" pitchFamily="34" charset="0"/>
              </a:rPr>
              <a:t>отдела </a:t>
            </a:r>
            <a:r>
              <a:rPr lang="ru-RU" sz="1200" kern="0" spc="30" dirty="0">
                <a:solidFill>
                  <a:srgbClr val="325A64"/>
                </a:solidFill>
                <a:latin typeface="Century Gothic" panose="020B0502020202020204" pitchFamily="34" charset="0"/>
              </a:rPr>
              <a:t>МВД РФ по Ленинградскому </a:t>
            </a:r>
            <a:r>
              <a:rPr lang="ru-RU" sz="1200" kern="0" spc="30" dirty="0" smtClean="0">
                <a:solidFill>
                  <a:srgbClr val="325A64"/>
                </a:solidFill>
                <a:latin typeface="Century Gothic" panose="020B0502020202020204" pitchFamily="34" charset="0"/>
              </a:rPr>
              <a:t>району</a:t>
            </a:r>
          </a:p>
          <a:p>
            <a:pPr marL="84138" indent="-84138">
              <a:buFontTx/>
              <a:buChar char="-"/>
            </a:pPr>
            <a:r>
              <a:rPr lang="ru-RU" sz="1200" kern="0" spc="30" dirty="0" smtClean="0">
                <a:solidFill>
                  <a:srgbClr val="325A64"/>
                </a:solidFill>
                <a:latin typeface="Century Gothic" panose="020B0502020202020204" pitchFamily="34" charset="0"/>
              </a:rPr>
              <a:t>Отдел МВД России по Ленинградскому району</a:t>
            </a:r>
          </a:p>
          <a:p>
            <a:pPr marL="84138" indent="-84138">
              <a:buFontTx/>
              <a:buChar char="-"/>
            </a:pPr>
            <a:r>
              <a:rPr lang="ru-RU" sz="1200" kern="0" spc="30" dirty="0" smtClean="0">
                <a:solidFill>
                  <a:srgbClr val="325A64"/>
                </a:solidFill>
                <a:latin typeface="Century Gothic" panose="020B0502020202020204" pitchFamily="34" charset="0"/>
              </a:rPr>
              <a:t>ГБУЗ «Ленинградская ЦРБ» МЗ КК</a:t>
            </a:r>
          </a:p>
          <a:p>
            <a:pPr marL="84138" indent="-84138">
              <a:buFontTx/>
              <a:buChar char="-"/>
            </a:pPr>
            <a:r>
              <a:rPr lang="ru-RU" sz="1200" kern="0" spc="30" dirty="0" smtClean="0">
                <a:solidFill>
                  <a:srgbClr val="325A64"/>
                </a:solidFill>
                <a:latin typeface="Century Gothic" panose="020B0502020202020204" pitchFamily="34" charset="0"/>
              </a:rPr>
              <a:t>Межрайонная инспекция № 2 Федеральной налоговой службы по Краснодарскому краю</a:t>
            </a:r>
          </a:p>
          <a:p>
            <a:pPr marL="84138" indent="-84138">
              <a:buFontTx/>
              <a:buChar char="-"/>
            </a:pPr>
            <a:r>
              <a:rPr lang="ru-RU" sz="1200" kern="0" spc="30" dirty="0" smtClean="0">
                <a:solidFill>
                  <a:srgbClr val="325A64"/>
                </a:solidFill>
                <a:latin typeface="Century Gothic" panose="020B0502020202020204" pitchFamily="34" charset="0"/>
              </a:rPr>
              <a:t>Отделения и филиалы банков Ленинградского района</a:t>
            </a:r>
            <a:br>
              <a:rPr lang="ru-RU" sz="1200" kern="0" spc="30" dirty="0" smtClean="0">
                <a:solidFill>
                  <a:srgbClr val="325A64"/>
                </a:solidFill>
                <a:latin typeface="Century Gothic" panose="020B0502020202020204" pitchFamily="34" charset="0"/>
              </a:rPr>
            </a:br>
            <a:endParaRPr lang="ru-RU" sz="1200" kern="0" spc="30" dirty="0" smtClean="0">
              <a:solidFill>
                <a:srgbClr val="325A64"/>
              </a:solidFill>
              <a:latin typeface="Century Gothic" panose="020B0502020202020204" pitchFamily="34" charset="0"/>
            </a:endParaRPr>
          </a:p>
          <a:p>
            <a:pPr marL="84138" indent="-84138">
              <a:buFontTx/>
              <a:buChar char="-"/>
            </a:pPr>
            <a:endParaRPr lang="ru-RU" sz="1200" kern="0" spc="30" dirty="0" smtClean="0">
              <a:solidFill>
                <a:srgbClr val="325A64"/>
              </a:solidFill>
              <a:latin typeface="Century Gothic" panose="020B0502020202020204" pitchFamily="34" charset="0"/>
            </a:endParaRPr>
          </a:p>
          <a:p>
            <a:pPr marL="84138" indent="-84138">
              <a:buFontTx/>
              <a:buChar char="-"/>
            </a:pPr>
            <a:endParaRPr lang="ru-RU" sz="1200" dirty="0">
              <a:solidFill>
                <a:srgbClr val="325A64"/>
              </a:solidFill>
              <a:latin typeface="Century Gothic" panose="020B0502020202020204" pitchFamily="34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393789" y="3578023"/>
            <a:ext cx="2078062" cy="432000"/>
          </a:xfrm>
          <a:prstGeom prst="roundRect">
            <a:avLst>
              <a:gd name="adj" fmla="val 10417"/>
            </a:avLst>
          </a:prstGeom>
          <a:solidFill>
            <a:srgbClr val="325A64"/>
          </a:solidFill>
          <a:ln>
            <a:solidFill>
              <a:srgbClr val="325A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ru-RU" sz="1400" b="1" dirty="0" smtClean="0">
                <a:latin typeface="Century Gothic" panose="020B0502020202020204" pitchFamily="34" charset="0"/>
              </a:rPr>
              <a:t>ИНФОРМАЦИОННЫЕ</a:t>
            </a:r>
            <a:endParaRPr lang="ru-RU" sz="1400" b="1" dirty="0">
              <a:latin typeface="Century Gothic" panose="020B0502020202020204" pitchFamily="34" charset="0"/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2851649" y="3623947"/>
            <a:ext cx="8918180" cy="885247"/>
          </a:xfrm>
          <a:prstGeom prst="roundRect">
            <a:avLst>
              <a:gd name="adj" fmla="val 6477"/>
            </a:avLst>
          </a:prstGeom>
          <a:solidFill>
            <a:schemeClr val="bg1"/>
          </a:solidFill>
          <a:ln>
            <a:solidFill>
              <a:srgbClr val="3C6D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5250" indent="-95250">
              <a:buFontTx/>
              <a:buChar char="-"/>
            </a:pPr>
            <a:endParaRPr lang="ru-RU" sz="1200" kern="0" spc="30" dirty="0" smtClean="0">
              <a:solidFill>
                <a:srgbClr val="325A64"/>
              </a:solidFill>
              <a:latin typeface="Century Gothic" panose="020B0502020202020204" pitchFamily="34" charset="0"/>
            </a:endParaRPr>
          </a:p>
          <a:p>
            <a:pPr marL="95250" indent="-95250">
              <a:buFontTx/>
              <a:buChar char="-"/>
            </a:pPr>
            <a:endParaRPr lang="ru-RU" sz="1200" kern="0" spc="30" dirty="0">
              <a:solidFill>
                <a:srgbClr val="325A64"/>
              </a:solidFill>
              <a:latin typeface="Century Gothic" panose="020B0502020202020204" pitchFamily="34" charset="0"/>
            </a:endParaRPr>
          </a:p>
          <a:p>
            <a:pPr marL="95250" indent="-95250">
              <a:buFontTx/>
              <a:buChar char="-"/>
            </a:pPr>
            <a:endParaRPr lang="ru-RU" sz="1200" kern="0" spc="30" dirty="0" smtClean="0">
              <a:solidFill>
                <a:srgbClr val="325A64"/>
              </a:solidFill>
              <a:latin typeface="Century Gothic" panose="020B0502020202020204" pitchFamily="34" charset="0"/>
            </a:endParaRPr>
          </a:p>
          <a:p>
            <a:pPr marL="95250" indent="-95250">
              <a:buFontTx/>
              <a:buChar char="-"/>
            </a:pPr>
            <a:r>
              <a:rPr lang="ru-RU" sz="1200" kern="0" spc="30" dirty="0" smtClean="0">
                <a:solidFill>
                  <a:srgbClr val="325A64"/>
                </a:solidFill>
                <a:latin typeface="Century Gothic" panose="020B0502020202020204" pitchFamily="34" charset="0"/>
              </a:rPr>
              <a:t>средства массовой информации</a:t>
            </a:r>
          </a:p>
          <a:p>
            <a:pPr marL="95250" indent="-95250">
              <a:buFontTx/>
              <a:buChar char="-"/>
            </a:pPr>
            <a:r>
              <a:rPr lang="ru-RU" sz="1200" kern="0" spc="30" dirty="0" smtClean="0">
                <a:solidFill>
                  <a:srgbClr val="325A64"/>
                </a:solidFill>
                <a:latin typeface="Century Gothic" panose="020B0502020202020204" pitchFamily="34" charset="0"/>
              </a:rPr>
              <a:t>официальные сообщества (</a:t>
            </a:r>
            <a:r>
              <a:rPr lang="ru-RU" sz="1200" kern="0" spc="30" dirty="0" err="1" smtClean="0">
                <a:solidFill>
                  <a:srgbClr val="325A64"/>
                </a:solidFill>
                <a:latin typeface="Century Gothic" panose="020B0502020202020204" pitchFamily="34" charset="0"/>
              </a:rPr>
              <a:t>госпаблик</a:t>
            </a:r>
            <a:r>
              <a:rPr lang="ru-RU" sz="1200" kern="0" spc="30" dirty="0" smtClean="0">
                <a:solidFill>
                  <a:srgbClr val="325A64"/>
                </a:solidFill>
                <a:latin typeface="Century Gothic" panose="020B0502020202020204" pitchFamily="34" charset="0"/>
              </a:rPr>
              <a:t>) ГКУ КК «УСЗН в Ленинградском районе» «</a:t>
            </a:r>
            <a:r>
              <a:rPr lang="ru-RU" sz="1200" kern="0" spc="30" dirty="0" err="1" smtClean="0">
                <a:solidFill>
                  <a:srgbClr val="325A64"/>
                </a:solidFill>
                <a:latin typeface="Century Gothic" panose="020B0502020202020204" pitchFamily="34" charset="0"/>
              </a:rPr>
              <a:t>Вконтакте</a:t>
            </a:r>
            <a:r>
              <a:rPr lang="ru-RU" sz="1200" kern="0" spc="30" dirty="0" smtClean="0">
                <a:solidFill>
                  <a:srgbClr val="325A64"/>
                </a:solidFill>
                <a:latin typeface="Century Gothic" panose="020B0502020202020204" pitchFamily="34" charset="0"/>
              </a:rPr>
              <a:t>» </a:t>
            </a:r>
            <a:r>
              <a:rPr lang="en-US" sz="1200" kern="0" spc="30" dirty="0">
                <a:solidFill>
                  <a:srgbClr val="325A64"/>
                </a:solidFill>
                <a:latin typeface="Century Gothic" panose="020B0502020202020204" pitchFamily="34" charset="0"/>
                <a:hlinkClick r:id="rId2"/>
              </a:rPr>
              <a:t>https://</a:t>
            </a:r>
            <a:r>
              <a:rPr lang="en-US" sz="1200" kern="0" spc="30" dirty="0" smtClean="0">
                <a:solidFill>
                  <a:srgbClr val="325A64"/>
                </a:solidFill>
                <a:latin typeface="Century Gothic" panose="020B0502020202020204" pitchFamily="34" charset="0"/>
                <a:hlinkClick r:id="rId2"/>
              </a:rPr>
              <a:t>vk.com/uszn_lenin23?from=search</a:t>
            </a:r>
            <a:r>
              <a:rPr lang="ru-RU" sz="1200" kern="0" spc="30" dirty="0">
                <a:solidFill>
                  <a:srgbClr val="325A64"/>
                </a:solidFill>
                <a:latin typeface="Century Gothic" panose="020B0502020202020204" pitchFamily="34" charset="0"/>
              </a:rPr>
              <a:t> </a:t>
            </a:r>
            <a:r>
              <a:rPr lang="ru-RU" sz="1200" kern="0" spc="30" dirty="0" smtClean="0">
                <a:solidFill>
                  <a:srgbClr val="325A64"/>
                </a:solidFill>
                <a:latin typeface="Century Gothic" panose="020B0502020202020204" pitchFamily="34" charset="0"/>
              </a:rPr>
              <a:t> «Одноклассники»</a:t>
            </a:r>
            <a:r>
              <a:rPr lang="en-US" sz="1200" kern="0" spc="30" dirty="0">
                <a:solidFill>
                  <a:srgbClr val="325A64"/>
                </a:solidFill>
                <a:latin typeface="Century Gothic" panose="020B0502020202020204" pitchFamily="34" charset="0"/>
              </a:rPr>
              <a:t> </a:t>
            </a:r>
            <a:r>
              <a:rPr lang="en-US" sz="1200" kern="0" spc="30" dirty="0">
                <a:solidFill>
                  <a:srgbClr val="325A64"/>
                </a:solidFill>
                <a:latin typeface="Century Gothic" panose="020B0502020202020204" pitchFamily="34" charset="0"/>
                <a:hlinkClick r:id="rId3"/>
              </a:rPr>
              <a:t>https://</a:t>
            </a:r>
            <a:r>
              <a:rPr lang="en-US" sz="1200" kern="0" spc="30" dirty="0" smtClean="0">
                <a:solidFill>
                  <a:srgbClr val="325A64"/>
                </a:solidFill>
                <a:latin typeface="Century Gothic" panose="020B0502020202020204" pitchFamily="34" charset="0"/>
                <a:hlinkClick r:id="rId3"/>
              </a:rPr>
              <a:t>ok.ru/group/70000001436661</a:t>
            </a:r>
            <a:endParaRPr lang="ru-RU" sz="1200" kern="0" spc="30" dirty="0" smtClean="0">
              <a:solidFill>
                <a:srgbClr val="325A64"/>
              </a:solidFill>
              <a:latin typeface="Century Gothic" panose="020B0502020202020204" pitchFamily="34" charset="0"/>
            </a:endParaRPr>
          </a:p>
          <a:p>
            <a:pPr marL="95250" indent="-95250">
              <a:buFontTx/>
              <a:buChar char="-"/>
            </a:pPr>
            <a:r>
              <a:rPr lang="ru-RU" sz="1200" kern="0" spc="30" dirty="0" err="1">
                <a:solidFill>
                  <a:srgbClr val="325A64"/>
                </a:solidFill>
                <a:latin typeface="Century Gothic" panose="020B0502020202020204" pitchFamily="34" charset="0"/>
              </a:rPr>
              <a:t>г</a:t>
            </a:r>
            <a:r>
              <a:rPr lang="ru-RU" sz="1200" kern="0" spc="30" dirty="0" err="1" smtClean="0">
                <a:solidFill>
                  <a:srgbClr val="325A64"/>
                </a:solidFill>
                <a:latin typeface="Century Gothic" panose="020B0502020202020204" pitchFamily="34" charset="0"/>
              </a:rPr>
              <a:t>оспаблик</a:t>
            </a:r>
            <a:r>
              <a:rPr lang="ru-RU" sz="1200" kern="0" spc="30" dirty="0" smtClean="0">
                <a:solidFill>
                  <a:srgbClr val="325A64"/>
                </a:solidFill>
                <a:latin typeface="Century Gothic" panose="020B0502020202020204" pitchFamily="34" charset="0"/>
              </a:rPr>
              <a:t>  учреждения «</a:t>
            </a:r>
            <a:r>
              <a:rPr lang="ru-RU" sz="1200" kern="0" spc="30" dirty="0" err="1" smtClean="0">
                <a:solidFill>
                  <a:srgbClr val="325A64"/>
                </a:solidFill>
                <a:latin typeface="Century Gothic" panose="020B0502020202020204" pitchFamily="34" charset="0"/>
              </a:rPr>
              <a:t>Вконтакте</a:t>
            </a:r>
            <a:r>
              <a:rPr lang="ru-RU" sz="1200" kern="0" spc="30" dirty="0" smtClean="0">
                <a:solidFill>
                  <a:srgbClr val="325A64"/>
                </a:solidFill>
                <a:latin typeface="Century Gothic" panose="020B0502020202020204" pitchFamily="34" charset="0"/>
              </a:rPr>
              <a:t>» </a:t>
            </a:r>
            <a:r>
              <a:rPr lang="en-US" sz="1200" kern="0" spc="30" dirty="0">
                <a:solidFill>
                  <a:srgbClr val="325A64"/>
                </a:solidFill>
                <a:latin typeface="Century Gothic" panose="020B0502020202020204" pitchFamily="34" charset="0"/>
                <a:hlinkClick r:id="rId4"/>
              </a:rPr>
              <a:t>https://</a:t>
            </a:r>
            <a:r>
              <a:rPr lang="en-US" sz="1200" kern="0" spc="30" dirty="0" smtClean="0">
                <a:solidFill>
                  <a:srgbClr val="325A64"/>
                </a:solidFill>
                <a:latin typeface="Century Gothic" panose="020B0502020202020204" pitchFamily="34" charset="0"/>
                <a:hlinkClick r:id="rId4"/>
              </a:rPr>
              <a:t>vk.com/kcson_leningradskaya23</a:t>
            </a:r>
            <a:r>
              <a:rPr lang="ru-RU" sz="1200" kern="0" spc="30" dirty="0" smtClean="0">
                <a:solidFill>
                  <a:srgbClr val="325A64"/>
                </a:solidFill>
                <a:latin typeface="Century Gothic" panose="020B0502020202020204" pitchFamily="34" charset="0"/>
              </a:rPr>
              <a:t>  </a:t>
            </a:r>
          </a:p>
          <a:p>
            <a:pPr marL="95250" indent="-95250">
              <a:buFontTx/>
              <a:buChar char="-"/>
            </a:pPr>
            <a:r>
              <a:rPr lang="ru-RU" sz="1200" kern="0" spc="30" dirty="0">
                <a:solidFill>
                  <a:srgbClr val="325A64"/>
                </a:solidFill>
                <a:latin typeface="Century Gothic" panose="020B0502020202020204" pitchFamily="34" charset="0"/>
              </a:rPr>
              <a:t>о</a:t>
            </a:r>
            <a:r>
              <a:rPr lang="ru-RU" sz="1200" kern="0" spc="30" dirty="0" smtClean="0">
                <a:solidFill>
                  <a:srgbClr val="325A64"/>
                </a:solidFill>
                <a:latin typeface="Century Gothic" panose="020B0502020202020204" pitchFamily="34" charset="0"/>
              </a:rPr>
              <a:t>фициальный сайт учреждения </a:t>
            </a:r>
            <a:r>
              <a:rPr lang="en-US" sz="1200" kern="0" spc="30" dirty="0">
                <a:solidFill>
                  <a:srgbClr val="325A64"/>
                </a:solidFill>
                <a:latin typeface="Century Gothic" panose="020B0502020202020204" pitchFamily="34" charset="0"/>
                <a:hlinkClick r:id="rId5"/>
              </a:rPr>
              <a:t>https://www.leningradskiy-kcson.ru</a:t>
            </a:r>
            <a:r>
              <a:rPr lang="en-US" sz="1200" kern="0" spc="30" dirty="0" smtClean="0">
                <a:solidFill>
                  <a:srgbClr val="325A64"/>
                </a:solidFill>
                <a:latin typeface="Century Gothic" panose="020B0502020202020204" pitchFamily="34" charset="0"/>
                <a:hlinkClick r:id="rId5"/>
              </a:rPr>
              <a:t>/</a:t>
            </a:r>
            <a:endParaRPr lang="ru-RU" sz="1200" kern="0" spc="30" dirty="0" smtClean="0">
              <a:solidFill>
                <a:srgbClr val="325A64"/>
              </a:solidFill>
              <a:latin typeface="Century Gothic" panose="020B0502020202020204" pitchFamily="34" charset="0"/>
            </a:endParaRPr>
          </a:p>
          <a:p>
            <a:pPr marL="95250" indent="-95250">
              <a:buFontTx/>
              <a:buChar char="-"/>
            </a:pPr>
            <a:endParaRPr lang="ru-RU" sz="1200" kern="0" spc="30" dirty="0" smtClean="0">
              <a:solidFill>
                <a:srgbClr val="325A64"/>
              </a:solidFill>
              <a:latin typeface="Century Gothic" panose="020B0502020202020204" pitchFamily="34" charset="0"/>
            </a:endParaRPr>
          </a:p>
          <a:p>
            <a:r>
              <a:rPr lang="ru-RU" sz="1200" kern="0" spc="30" dirty="0">
                <a:solidFill>
                  <a:srgbClr val="325A64"/>
                </a:solidFill>
                <a:latin typeface="Century Gothic" panose="020B0502020202020204" pitchFamily="34" charset="0"/>
              </a:rPr>
              <a:t>-</a:t>
            </a:r>
            <a:endParaRPr lang="en-US" sz="1200" kern="0" spc="30" dirty="0" smtClean="0">
              <a:solidFill>
                <a:srgbClr val="325A64"/>
              </a:solidFill>
              <a:latin typeface="Century Gothic" panose="020B0502020202020204" pitchFamily="34" charset="0"/>
            </a:endParaRPr>
          </a:p>
          <a:p>
            <a:pPr marL="95250" indent="-95250">
              <a:buFontTx/>
              <a:buChar char="-"/>
            </a:pPr>
            <a:r>
              <a:rPr lang="ru-RU" sz="1200" kern="0" spc="30" dirty="0">
                <a:solidFill>
                  <a:srgbClr val="325A64"/>
                </a:solidFill>
                <a:latin typeface="Century Gothic" panose="020B0502020202020204" pitchFamily="34" charset="0"/>
              </a:rPr>
              <a:t>с</a:t>
            </a:r>
            <a:r>
              <a:rPr lang="ru-RU" sz="1200" kern="0" spc="30" dirty="0" smtClean="0">
                <a:solidFill>
                  <a:srgbClr val="325A64"/>
                </a:solidFill>
                <a:latin typeface="Century Gothic" panose="020B0502020202020204" pitchFamily="34" charset="0"/>
              </a:rPr>
              <a:t>айт Санкт-Петербургской митрополии Русской П</a:t>
            </a: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2851648" y="4632824"/>
            <a:ext cx="8918181" cy="607078"/>
          </a:xfrm>
          <a:prstGeom prst="roundRect">
            <a:avLst>
              <a:gd name="adj" fmla="val 6477"/>
            </a:avLst>
          </a:prstGeom>
          <a:solidFill>
            <a:schemeClr val="bg1"/>
          </a:solidFill>
          <a:ln>
            <a:solidFill>
              <a:srgbClr val="3C6D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200" b="1" kern="0" spc="30" dirty="0" smtClean="0">
              <a:solidFill>
                <a:srgbClr val="325A64"/>
              </a:solidFill>
              <a:latin typeface="Century Gothic" panose="020B0502020202020204" pitchFamily="34" charset="0"/>
            </a:endParaRPr>
          </a:p>
          <a:p>
            <a:endParaRPr lang="ru-RU" sz="1200" kern="0" spc="30" dirty="0" smtClean="0">
              <a:solidFill>
                <a:srgbClr val="325A64"/>
              </a:solidFill>
              <a:latin typeface="Century Gothic" panose="020B0502020202020204" pitchFamily="34" charset="0"/>
            </a:endParaRPr>
          </a:p>
          <a:p>
            <a:endParaRPr lang="ru-RU" sz="1200" b="1" kern="0" spc="30" dirty="0" smtClean="0">
              <a:solidFill>
                <a:srgbClr val="325A64"/>
              </a:solidFill>
              <a:latin typeface="Century Gothic" panose="020B0502020202020204" pitchFamily="34" charset="0"/>
            </a:endParaRPr>
          </a:p>
          <a:p>
            <a:endParaRPr lang="ru-RU" sz="1200" b="1" kern="0" spc="30" dirty="0" smtClean="0">
              <a:solidFill>
                <a:srgbClr val="325A64"/>
              </a:solidFill>
              <a:latin typeface="Century Gothic" panose="020B0502020202020204" pitchFamily="34" charset="0"/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402270" y="4509194"/>
            <a:ext cx="2078062" cy="634914"/>
          </a:xfrm>
          <a:prstGeom prst="roundRect">
            <a:avLst>
              <a:gd name="adj" fmla="val 10417"/>
            </a:avLst>
          </a:prstGeom>
          <a:solidFill>
            <a:srgbClr val="325A64"/>
          </a:solidFill>
          <a:ln>
            <a:solidFill>
              <a:srgbClr val="325A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ru-RU" sz="1400" b="1" dirty="0" smtClean="0">
                <a:latin typeface="Century Gothic" panose="020B0502020202020204" pitchFamily="34" charset="0"/>
              </a:rPr>
              <a:t>МАТЕРИАЛЬНО-ТЕХНИЧЕСКИЕ</a:t>
            </a:r>
            <a:endParaRPr lang="ru-RU" sz="1400" b="1" dirty="0">
              <a:latin typeface="Century Gothic" panose="020B0502020202020204" pitchFamily="34" charset="0"/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402270" y="5472849"/>
            <a:ext cx="2067651" cy="432000"/>
          </a:xfrm>
          <a:prstGeom prst="roundRect">
            <a:avLst>
              <a:gd name="adj" fmla="val 10417"/>
            </a:avLst>
          </a:prstGeom>
          <a:solidFill>
            <a:srgbClr val="325A64"/>
          </a:solidFill>
          <a:ln>
            <a:solidFill>
              <a:srgbClr val="325A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ru-RU" sz="1400" b="1" dirty="0" smtClean="0">
                <a:latin typeface="Century Gothic" panose="020B0502020202020204" pitchFamily="34" charset="0"/>
              </a:rPr>
              <a:t>МЕТОДИЧЕСКИЕ</a:t>
            </a:r>
            <a:endParaRPr lang="ru-RU" sz="1400" b="1" dirty="0">
              <a:latin typeface="Century Gothic" panose="020B0502020202020204" pitchFamily="34" charset="0"/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2851649" y="5425381"/>
            <a:ext cx="8912289" cy="596542"/>
          </a:xfrm>
          <a:prstGeom prst="roundRect">
            <a:avLst>
              <a:gd name="adj" fmla="val 6477"/>
            </a:avLst>
          </a:prstGeom>
          <a:solidFill>
            <a:schemeClr val="bg1"/>
          </a:solidFill>
          <a:ln>
            <a:solidFill>
              <a:srgbClr val="3C6D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0488" indent="-90488">
              <a:buFontTx/>
              <a:buChar char="-"/>
            </a:pPr>
            <a:r>
              <a:rPr lang="ru-RU" sz="1200" kern="0" spc="30" dirty="0">
                <a:solidFill>
                  <a:srgbClr val="325A64"/>
                </a:solidFill>
                <a:latin typeface="Century Gothic" panose="020B0502020202020204" pitchFamily="34" charset="0"/>
              </a:rPr>
              <a:t>п</a:t>
            </a:r>
            <a:r>
              <a:rPr lang="ru-RU" sz="1200" kern="0" spc="30" dirty="0" smtClean="0">
                <a:solidFill>
                  <a:srgbClr val="325A64"/>
                </a:solidFill>
                <a:latin typeface="Century Gothic" panose="020B0502020202020204" pitchFamily="34" charset="0"/>
              </a:rPr>
              <a:t>аспорт практики  «Навигатор безопасности»</a:t>
            </a:r>
          </a:p>
          <a:p>
            <a:pPr marL="90488" indent="-90488">
              <a:buFontTx/>
              <a:buChar char="-"/>
            </a:pPr>
            <a:r>
              <a:rPr lang="ru-RU" sz="1200" kern="0" spc="30" dirty="0" smtClean="0">
                <a:solidFill>
                  <a:srgbClr val="325A64"/>
                </a:solidFill>
                <a:latin typeface="Century Gothic" panose="020B0502020202020204" pitchFamily="34" charset="0"/>
              </a:rPr>
              <a:t>памятки  </a:t>
            </a:r>
          </a:p>
          <a:p>
            <a:pPr marL="90488" indent="-90488">
              <a:buFontTx/>
              <a:buChar char="-"/>
            </a:pPr>
            <a:r>
              <a:rPr lang="ru-RU" sz="1200" kern="0" spc="30" dirty="0">
                <a:solidFill>
                  <a:srgbClr val="325A64"/>
                </a:solidFill>
                <a:latin typeface="Century Gothic" panose="020B0502020202020204" pitchFamily="34" charset="0"/>
              </a:rPr>
              <a:t>к</a:t>
            </a:r>
            <a:r>
              <a:rPr lang="ru-RU" sz="1200" kern="0" spc="30" dirty="0" smtClean="0">
                <a:solidFill>
                  <a:srgbClr val="325A64"/>
                </a:solidFill>
                <a:latin typeface="Century Gothic" panose="020B0502020202020204" pitchFamily="34" charset="0"/>
              </a:rPr>
              <a:t>оллекция мультимедийного контента</a:t>
            </a: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2851649" y="6110975"/>
            <a:ext cx="8912288" cy="432000"/>
          </a:xfrm>
          <a:prstGeom prst="roundRect">
            <a:avLst>
              <a:gd name="adj" fmla="val 6477"/>
            </a:avLst>
          </a:prstGeom>
          <a:solidFill>
            <a:schemeClr val="bg1"/>
          </a:solidFill>
          <a:ln>
            <a:solidFill>
              <a:srgbClr val="3C6D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kern="0" spc="30" dirty="0" smtClean="0">
                <a:solidFill>
                  <a:srgbClr val="325A64"/>
                </a:solidFill>
                <a:latin typeface="Century Gothic" panose="020B0502020202020204" pitchFamily="34" charset="0"/>
              </a:rPr>
              <a:t>- денежные средства, полученные от приносящей доход деятельности, бюджет Краснодарского края</a:t>
            </a: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396828" y="6110975"/>
            <a:ext cx="2073093" cy="432000"/>
          </a:xfrm>
          <a:prstGeom prst="roundRect">
            <a:avLst>
              <a:gd name="adj" fmla="val 10417"/>
            </a:avLst>
          </a:prstGeom>
          <a:solidFill>
            <a:srgbClr val="325A64"/>
          </a:solidFill>
          <a:ln>
            <a:solidFill>
              <a:srgbClr val="325A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ru-RU" sz="1400" b="1" dirty="0" smtClean="0">
                <a:latin typeface="Century Gothic" panose="020B0502020202020204" pitchFamily="34" charset="0"/>
              </a:rPr>
              <a:t>ФИНАНСОВЫЕ</a:t>
            </a:r>
            <a:endParaRPr lang="ru-RU" sz="1400" b="1" dirty="0">
              <a:latin typeface="Century Gothic" panose="020B0502020202020204" pitchFamily="34" charset="0"/>
            </a:endParaRPr>
          </a:p>
        </p:txBody>
      </p:sp>
      <p:sp>
        <p:nvSpPr>
          <p:cNvPr id="44" name="Стрелка вправо 43"/>
          <p:cNvSpPr/>
          <p:nvPr/>
        </p:nvSpPr>
        <p:spPr>
          <a:xfrm>
            <a:off x="5168853" y="2492954"/>
            <a:ext cx="295275" cy="363904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Стрелка вправо 47"/>
          <p:cNvSpPr/>
          <p:nvPr/>
        </p:nvSpPr>
        <p:spPr>
          <a:xfrm>
            <a:off x="5172248" y="1728142"/>
            <a:ext cx="295275" cy="363904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Стрелка вправо 48"/>
          <p:cNvSpPr/>
          <p:nvPr/>
        </p:nvSpPr>
        <p:spPr>
          <a:xfrm>
            <a:off x="5168853" y="863950"/>
            <a:ext cx="295275" cy="363904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Стрелка вправо 49"/>
          <p:cNvSpPr/>
          <p:nvPr/>
        </p:nvSpPr>
        <p:spPr>
          <a:xfrm>
            <a:off x="2499412" y="3623946"/>
            <a:ext cx="295275" cy="363904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Стрелка вправо 50"/>
          <p:cNvSpPr/>
          <p:nvPr/>
        </p:nvSpPr>
        <p:spPr>
          <a:xfrm>
            <a:off x="-2852734" y="5034200"/>
            <a:ext cx="295275" cy="363904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Стрелка вправо 51"/>
          <p:cNvSpPr/>
          <p:nvPr/>
        </p:nvSpPr>
        <p:spPr>
          <a:xfrm>
            <a:off x="2496345" y="5506897"/>
            <a:ext cx="295275" cy="363904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право 27"/>
          <p:cNvSpPr/>
          <p:nvPr/>
        </p:nvSpPr>
        <p:spPr>
          <a:xfrm>
            <a:off x="2502067" y="4644699"/>
            <a:ext cx="295275" cy="363904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трелка вправо 33"/>
          <p:cNvSpPr/>
          <p:nvPr/>
        </p:nvSpPr>
        <p:spPr>
          <a:xfrm>
            <a:off x="2496345" y="6145023"/>
            <a:ext cx="295275" cy="363904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Стрелка вправо 52"/>
          <p:cNvSpPr/>
          <p:nvPr/>
        </p:nvSpPr>
        <p:spPr>
          <a:xfrm>
            <a:off x="2532871" y="1840900"/>
            <a:ext cx="295275" cy="363904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2921332" y="4665349"/>
            <a:ext cx="8771356" cy="550804"/>
          </a:xfrm>
          <a:prstGeom prst="roundRect">
            <a:avLst>
              <a:gd name="adj" fmla="val 2803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kern="0" spc="30" dirty="0" smtClean="0">
                <a:solidFill>
                  <a:srgbClr val="325A64"/>
                </a:solidFill>
                <a:latin typeface="Century Gothic" panose="020B0502020202020204" pitchFamily="34" charset="0"/>
              </a:rPr>
              <a:t> - демонстрационный и раздаточный материал </a:t>
            </a:r>
          </a:p>
          <a:p>
            <a:r>
              <a:rPr lang="ru-RU" sz="1200" kern="0" spc="30" dirty="0">
                <a:solidFill>
                  <a:srgbClr val="325A64"/>
                </a:solidFill>
                <a:latin typeface="Century Gothic" panose="020B0502020202020204" pitchFamily="34" charset="0"/>
              </a:rPr>
              <a:t> </a:t>
            </a:r>
            <a:r>
              <a:rPr lang="ru-RU" sz="1200" kern="0" spc="30" dirty="0" smtClean="0">
                <a:solidFill>
                  <a:srgbClr val="325A64"/>
                </a:solidFill>
                <a:latin typeface="Century Gothic" panose="020B0502020202020204" pitchFamily="34" charset="0"/>
              </a:rPr>
              <a:t>- личные мобильные устройства участников практики  </a:t>
            </a:r>
            <a:endParaRPr lang="ru-RU" sz="1200" kern="0" spc="30" dirty="0">
              <a:solidFill>
                <a:srgbClr val="325A64"/>
              </a:solidFill>
              <a:latin typeface="Century Gothic" panose="020B0502020202020204" pitchFamily="34" charset="0"/>
            </a:endParaRPr>
          </a:p>
        </p:txBody>
      </p:sp>
      <p:sp>
        <p:nvSpPr>
          <p:cNvPr id="45" name="Стрелка вправо 44"/>
          <p:cNvSpPr/>
          <p:nvPr/>
        </p:nvSpPr>
        <p:spPr>
          <a:xfrm>
            <a:off x="2550484" y="2512484"/>
            <a:ext cx="295275" cy="363904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Стрелка вправо 45"/>
          <p:cNvSpPr/>
          <p:nvPr/>
        </p:nvSpPr>
        <p:spPr>
          <a:xfrm>
            <a:off x="2532872" y="1036341"/>
            <a:ext cx="295275" cy="363904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754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543426" y="235868"/>
            <a:ext cx="9527005" cy="6695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rgbClr val="325A64"/>
                </a:solidFill>
                <a:latin typeface="Century Gothic" panose="020B0502020202020204" pitchFamily="34" charset="0"/>
              </a:rPr>
              <a:t>Кураторы и ответственные за реализацию практики:</a:t>
            </a:r>
            <a:endParaRPr lang="ru-RU" sz="2400" b="1" dirty="0">
              <a:solidFill>
                <a:srgbClr val="325A64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43426" y="1598658"/>
            <a:ext cx="4257174" cy="432000"/>
          </a:xfrm>
          <a:prstGeom prst="roundRect">
            <a:avLst>
              <a:gd name="adj" fmla="val 10417"/>
            </a:avLst>
          </a:prstGeom>
          <a:solidFill>
            <a:srgbClr val="325A64"/>
          </a:solidFill>
          <a:ln>
            <a:solidFill>
              <a:srgbClr val="325A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Организационно-методическое отделение</a:t>
            </a:r>
            <a:endParaRPr lang="ru-RU" sz="1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227199" y="1380371"/>
            <a:ext cx="2017452" cy="650287"/>
          </a:xfrm>
          <a:prstGeom prst="roundRect">
            <a:avLst>
              <a:gd name="adj" fmla="val 6477"/>
            </a:avLst>
          </a:prstGeom>
          <a:solidFill>
            <a:srgbClr val="B7D4DB"/>
          </a:solidFill>
          <a:ln>
            <a:solidFill>
              <a:srgbClr val="3C6D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kern="0" spc="30" dirty="0" smtClean="0">
                <a:solidFill>
                  <a:srgbClr val="325A64"/>
                </a:solidFill>
                <a:latin typeface="Century Gothic" panose="020B0502020202020204" pitchFamily="34" charset="0"/>
              </a:rPr>
              <a:t>Специалист по </a:t>
            </a:r>
          </a:p>
          <a:p>
            <a:pPr algn="ctr"/>
            <a:r>
              <a:rPr lang="ru-RU" sz="1400" b="1" kern="0" spc="30" dirty="0" smtClean="0">
                <a:solidFill>
                  <a:srgbClr val="325A64"/>
                </a:solidFill>
                <a:latin typeface="Century Gothic" panose="020B0502020202020204" pitchFamily="34" charset="0"/>
              </a:rPr>
              <a:t>социальной работе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562739" y="2661077"/>
            <a:ext cx="4275963" cy="589802"/>
          </a:xfrm>
          <a:prstGeom prst="roundRect">
            <a:avLst>
              <a:gd name="adj" fmla="val 10417"/>
            </a:avLst>
          </a:prstGeom>
          <a:solidFill>
            <a:srgbClr val="325A64"/>
          </a:solidFill>
          <a:ln>
            <a:solidFill>
              <a:srgbClr val="325A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Отделение развития инновационных 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форм социального обслуживания</a:t>
            </a:r>
            <a:endParaRPr lang="ru-RU" sz="1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8" name="Стрелка вправо 47"/>
          <p:cNvSpPr/>
          <p:nvPr/>
        </p:nvSpPr>
        <p:spPr>
          <a:xfrm>
            <a:off x="4893827" y="2749388"/>
            <a:ext cx="295275" cy="363904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Стрелка вправо 48"/>
          <p:cNvSpPr/>
          <p:nvPr/>
        </p:nvSpPr>
        <p:spPr>
          <a:xfrm>
            <a:off x="4838702" y="1598658"/>
            <a:ext cx="295275" cy="363904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Стрелка вправо 50"/>
          <p:cNvSpPr/>
          <p:nvPr/>
        </p:nvSpPr>
        <p:spPr>
          <a:xfrm>
            <a:off x="-2852734" y="5034200"/>
            <a:ext cx="295275" cy="363904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7564582" y="719326"/>
            <a:ext cx="4254885" cy="1855080"/>
          </a:xfrm>
          <a:prstGeom prst="roundRect">
            <a:avLst>
              <a:gd name="adj" fmla="val 6477"/>
            </a:avLst>
          </a:prstGeom>
          <a:solidFill>
            <a:schemeClr val="bg1"/>
          </a:solidFill>
          <a:ln>
            <a:solidFill>
              <a:srgbClr val="3C6D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marL="108000" indent="-108000">
              <a:buFontTx/>
              <a:buChar char="-"/>
            </a:pPr>
            <a:r>
              <a:rPr lang="ru-RU" sz="1200" kern="0" spc="30" dirty="0" smtClean="0">
                <a:solidFill>
                  <a:srgbClr val="325A64"/>
                </a:solidFill>
                <a:latin typeface="Century Gothic" panose="020B0502020202020204" pitchFamily="34" charset="0"/>
              </a:rPr>
              <a:t>идеология</a:t>
            </a:r>
          </a:p>
          <a:p>
            <a:pPr marL="108000" indent="-108000">
              <a:buFontTx/>
              <a:buChar char="-"/>
            </a:pPr>
            <a:r>
              <a:rPr lang="ru-RU" sz="1200" dirty="0">
                <a:solidFill>
                  <a:srgbClr val="325A64"/>
                </a:solidFill>
                <a:latin typeface="Century Gothic" panose="020B0502020202020204" pitchFamily="34" charset="0"/>
              </a:rPr>
              <a:t>п</a:t>
            </a:r>
            <a:r>
              <a:rPr lang="ru-RU" sz="1200" dirty="0" smtClean="0">
                <a:solidFill>
                  <a:srgbClr val="325A64"/>
                </a:solidFill>
                <a:latin typeface="Century Gothic" panose="020B0502020202020204" pitchFamily="34" charset="0"/>
              </a:rPr>
              <a:t>одготовка лекционного материала (памятки, мультимедийный контент)</a:t>
            </a:r>
          </a:p>
          <a:p>
            <a:pPr marL="108000" indent="-108000">
              <a:buFontTx/>
              <a:buChar char="-"/>
            </a:pPr>
            <a:r>
              <a:rPr lang="ru-RU" sz="1200" dirty="0">
                <a:solidFill>
                  <a:srgbClr val="325A64"/>
                </a:solidFill>
                <a:latin typeface="Century Gothic" panose="020B0502020202020204" pitchFamily="34" charset="0"/>
              </a:rPr>
              <a:t>м</a:t>
            </a:r>
            <a:r>
              <a:rPr lang="ru-RU" sz="1200" dirty="0" smtClean="0">
                <a:solidFill>
                  <a:srgbClr val="325A64"/>
                </a:solidFill>
                <a:latin typeface="Century Gothic" panose="020B0502020202020204" pitchFamily="34" charset="0"/>
              </a:rPr>
              <a:t>етодическое руководство</a:t>
            </a:r>
          </a:p>
          <a:p>
            <a:pPr marL="108000" indent="-108000">
              <a:buFontTx/>
              <a:buChar char="-"/>
            </a:pPr>
            <a:r>
              <a:rPr lang="ru-RU" sz="1200" dirty="0" smtClean="0">
                <a:solidFill>
                  <a:srgbClr val="325A64"/>
                </a:solidFill>
                <a:latin typeface="Century Gothic" panose="020B0502020202020204" pitchFamily="34" charset="0"/>
              </a:rPr>
              <a:t>проведение занятий с гражданами, проходящими обучение навыкам компьютерной грамотности </a:t>
            </a:r>
          </a:p>
          <a:p>
            <a:pPr marL="108000" indent="-108000" algn="just">
              <a:buFontTx/>
              <a:buChar char="-"/>
            </a:pPr>
            <a:r>
              <a:rPr lang="ru-RU" sz="1200" dirty="0" smtClean="0">
                <a:solidFill>
                  <a:srgbClr val="325A64"/>
                </a:solidFill>
                <a:latin typeface="Century Gothic" panose="020B0502020202020204" pitchFamily="34" charset="0"/>
              </a:rPr>
              <a:t>распространение материалов специалистам по социальной  работе отделений социального обслуживания на дому, ответственных за работу  отделений</a:t>
            </a:r>
            <a:endParaRPr lang="ru-RU" sz="1200" dirty="0">
              <a:solidFill>
                <a:srgbClr val="325A64"/>
              </a:solidFill>
              <a:latin typeface="Century Gothic" panose="020B0502020202020204" pitchFamily="34" charset="0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5268272" y="2574406"/>
            <a:ext cx="1976379" cy="738814"/>
          </a:xfrm>
          <a:prstGeom prst="roundRect">
            <a:avLst>
              <a:gd name="adj" fmla="val 6477"/>
            </a:avLst>
          </a:prstGeom>
          <a:solidFill>
            <a:srgbClr val="B7D4DB"/>
          </a:solidFill>
          <a:ln>
            <a:solidFill>
              <a:srgbClr val="3C6D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kern="0" spc="30" dirty="0">
                <a:solidFill>
                  <a:srgbClr val="325A64"/>
                </a:solidFill>
                <a:latin typeface="Century Gothic" panose="020B0502020202020204" pitchFamily="34" charset="0"/>
              </a:rPr>
              <a:t>Специалист по социальной работе</a:t>
            </a:r>
            <a:endParaRPr lang="ru-RU" sz="1400" b="1" kern="0" spc="30" dirty="0" smtClean="0">
              <a:solidFill>
                <a:srgbClr val="325A64"/>
              </a:solidFill>
              <a:latin typeface="Century Gothic" panose="020B0502020202020204" pitchFamily="34" charset="0"/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7564583" y="2633782"/>
            <a:ext cx="4254884" cy="798187"/>
          </a:xfrm>
          <a:prstGeom prst="roundRect">
            <a:avLst>
              <a:gd name="adj" fmla="val 6477"/>
            </a:avLst>
          </a:prstGeom>
          <a:solidFill>
            <a:schemeClr val="bg1"/>
          </a:solidFill>
          <a:ln>
            <a:solidFill>
              <a:srgbClr val="3C6D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8000" indent="-108000">
              <a:buFontTx/>
              <a:buChar char="-"/>
            </a:pPr>
            <a:r>
              <a:rPr lang="ru-RU" sz="1200" kern="0" spc="30" dirty="0" smtClean="0">
                <a:solidFill>
                  <a:srgbClr val="325A64"/>
                </a:solidFill>
                <a:latin typeface="Century Gothic" panose="020B0502020202020204" pitchFamily="34" charset="0"/>
              </a:rPr>
              <a:t>организация обучения в  «Школе социального работника»</a:t>
            </a:r>
          </a:p>
          <a:p>
            <a:pPr marL="108000" indent="-108000">
              <a:buFontTx/>
              <a:buChar char="-"/>
            </a:pPr>
            <a:r>
              <a:rPr lang="ru-RU" sz="1200" dirty="0">
                <a:solidFill>
                  <a:srgbClr val="325A64"/>
                </a:solidFill>
                <a:latin typeface="Century Gothic" panose="020B0502020202020204" pitchFamily="34" charset="0"/>
              </a:rPr>
              <a:t>с</a:t>
            </a:r>
            <a:r>
              <a:rPr lang="ru-RU" sz="1200" dirty="0" smtClean="0">
                <a:solidFill>
                  <a:srgbClr val="325A64"/>
                </a:solidFill>
                <a:latin typeface="Century Gothic" panose="020B0502020202020204" pitchFamily="34" charset="0"/>
              </a:rPr>
              <a:t>роки проведения, количество участников</a:t>
            </a:r>
            <a:endParaRPr lang="ru-RU" sz="1200" dirty="0">
              <a:solidFill>
                <a:srgbClr val="325A64"/>
              </a:solidFill>
              <a:latin typeface="Century Gothic" panose="020B0502020202020204" pitchFamily="34" charset="0"/>
            </a:endParaRP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528281" y="752437"/>
            <a:ext cx="3524853" cy="521078"/>
          </a:xfrm>
          <a:prstGeom prst="roundRect">
            <a:avLst>
              <a:gd name="adj" fmla="val 10417"/>
            </a:avLst>
          </a:prstGeom>
          <a:solidFill>
            <a:srgbClr val="3C6D78"/>
          </a:solidFill>
          <a:ln>
            <a:solidFill>
              <a:srgbClr val="325A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Директор,</a:t>
            </a:r>
            <a:br>
              <a:rPr lang="ru-RU" sz="1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ru-RU" sz="1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Заместители директора</a:t>
            </a:r>
            <a:endParaRPr lang="ru-RU" sz="1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4124393" y="3529878"/>
            <a:ext cx="3455301" cy="1868225"/>
          </a:xfrm>
          <a:prstGeom prst="roundRect">
            <a:avLst>
              <a:gd name="adj" fmla="val 6477"/>
            </a:avLst>
          </a:prstGeom>
          <a:solidFill>
            <a:srgbClr val="B7D4DB"/>
          </a:solidFill>
          <a:ln>
            <a:solidFill>
              <a:srgbClr val="3C6D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 smtClean="0">
              <a:solidFill>
                <a:srgbClr val="325A64"/>
              </a:solidFill>
              <a:latin typeface="Century Gothic" panose="020B0502020202020204" pitchFamily="34" charset="0"/>
            </a:endParaRPr>
          </a:p>
          <a:p>
            <a:pPr algn="ctr"/>
            <a:endParaRPr lang="ru-RU" sz="1400" b="1" dirty="0">
              <a:solidFill>
                <a:srgbClr val="325A64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ru-RU" sz="1400" b="1" dirty="0" smtClean="0">
                <a:solidFill>
                  <a:srgbClr val="325A64"/>
                </a:solidFill>
                <a:latin typeface="Century Gothic" panose="020B0502020202020204" pitchFamily="34" charset="0"/>
              </a:rPr>
              <a:t>Специалисты </a:t>
            </a:r>
            <a:r>
              <a:rPr lang="ru-RU" sz="1400" b="1" dirty="0">
                <a:solidFill>
                  <a:srgbClr val="325A64"/>
                </a:solidFill>
                <a:latin typeface="Century Gothic" panose="020B0502020202020204" pitchFamily="34" charset="0"/>
              </a:rPr>
              <a:t>по социальной работе, ответственные за работу </a:t>
            </a:r>
            <a:r>
              <a:rPr lang="ru-RU" sz="1400" b="1" dirty="0" smtClean="0">
                <a:solidFill>
                  <a:srgbClr val="325A64"/>
                </a:solidFill>
                <a:latin typeface="Century Gothic" panose="020B0502020202020204" pitchFamily="34" charset="0"/>
              </a:rPr>
              <a:t>отделений, </a:t>
            </a:r>
            <a:r>
              <a:rPr lang="ru-RU" sz="1400" b="1" kern="0" spc="30" dirty="0" smtClean="0">
                <a:solidFill>
                  <a:srgbClr val="325A64"/>
                </a:solidFill>
                <a:latin typeface="Century Gothic" panose="020B0502020202020204" pitchFamily="34" charset="0"/>
              </a:rPr>
              <a:t>специалист по  гражданской обороне и защите </a:t>
            </a:r>
          </a:p>
          <a:p>
            <a:pPr algn="ctr"/>
            <a:r>
              <a:rPr lang="ru-RU" sz="1400" b="1" kern="0" spc="30" dirty="0" smtClean="0">
                <a:solidFill>
                  <a:srgbClr val="325A64"/>
                </a:solidFill>
                <a:latin typeface="Century Gothic" panose="020B0502020202020204" pitchFamily="34" charset="0"/>
              </a:rPr>
              <a:t>в чрезвычайных </a:t>
            </a:r>
            <a:r>
              <a:rPr lang="ru-RU" sz="1400" b="1" kern="0" spc="30" dirty="0">
                <a:solidFill>
                  <a:srgbClr val="325A64"/>
                </a:solidFill>
                <a:latin typeface="Century Gothic" panose="020B0502020202020204" pitchFamily="34" charset="0"/>
              </a:rPr>
              <a:t>ситуациях, </a:t>
            </a:r>
            <a:r>
              <a:rPr lang="ru-RU" sz="1400" b="1" kern="0" spc="30" dirty="0" smtClean="0">
                <a:solidFill>
                  <a:srgbClr val="325A64"/>
                </a:solidFill>
                <a:latin typeface="Century Gothic" panose="020B0502020202020204" pitchFamily="34" charset="0"/>
              </a:rPr>
              <a:t>слесарь </a:t>
            </a:r>
            <a:r>
              <a:rPr lang="ru-RU" sz="1400" b="1" kern="0" spc="30" dirty="0">
                <a:solidFill>
                  <a:srgbClr val="325A64"/>
                </a:solidFill>
                <a:latin typeface="Century Gothic" panose="020B0502020202020204" pitchFamily="34" charset="0"/>
              </a:rPr>
              <a:t>– электрик </a:t>
            </a:r>
            <a:r>
              <a:rPr lang="ru-RU" sz="1400" b="1" kern="0" spc="30" dirty="0" smtClean="0">
                <a:solidFill>
                  <a:srgbClr val="325A64"/>
                </a:solidFill>
                <a:latin typeface="Century Gothic" panose="020B0502020202020204" pitchFamily="34" charset="0"/>
              </a:rPr>
              <a:t>по </a:t>
            </a:r>
            <a:r>
              <a:rPr lang="ru-RU" sz="1400" b="1" kern="0" spc="30" dirty="0">
                <a:solidFill>
                  <a:srgbClr val="325A64"/>
                </a:solidFill>
                <a:latin typeface="Century Gothic" panose="020B0502020202020204" pitchFamily="34" charset="0"/>
              </a:rPr>
              <a:t>ремонту </a:t>
            </a:r>
            <a:r>
              <a:rPr lang="ru-RU" sz="1400" b="1" kern="0" spc="30" dirty="0" smtClean="0">
                <a:solidFill>
                  <a:srgbClr val="325A64"/>
                </a:solidFill>
                <a:latin typeface="Century Gothic" panose="020B0502020202020204" pitchFamily="34" charset="0"/>
              </a:rPr>
              <a:t>электрооборудования</a:t>
            </a:r>
            <a:endParaRPr lang="ru-RU" sz="1400" b="1" dirty="0">
              <a:solidFill>
                <a:srgbClr val="325A64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ru-RU" sz="1400" b="1" kern="0" spc="30" dirty="0" smtClean="0">
                <a:solidFill>
                  <a:srgbClr val="325A64"/>
                </a:solidFill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7985300" y="3529877"/>
            <a:ext cx="3834167" cy="2051525"/>
          </a:xfrm>
          <a:prstGeom prst="roundRect">
            <a:avLst>
              <a:gd name="adj" fmla="val 6477"/>
            </a:avLst>
          </a:prstGeom>
          <a:solidFill>
            <a:schemeClr val="bg1"/>
          </a:solidFill>
          <a:ln>
            <a:solidFill>
              <a:srgbClr val="3C6D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Tx/>
              <a:buChar char="-"/>
            </a:pPr>
            <a:endParaRPr lang="ru-RU" sz="1200" kern="0" spc="30" dirty="0" smtClean="0">
              <a:solidFill>
                <a:srgbClr val="325A64"/>
              </a:solidFill>
              <a:latin typeface="Century Gothic" panose="020B0502020202020204" pitchFamily="34" charset="0"/>
            </a:endParaRPr>
          </a:p>
          <a:p>
            <a:pPr marL="171450" indent="-171450">
              <a:buFontTx/>
              <a:buChar char="-"/>
            </a:pPr>
            <a:r>
              <a:rPr lang="ru-RU" sz="1200" kern="0" spc="30" dirty="0" smtClean="0">
                <a:solidFill>
                  <a:srgbClr val="325A64"/>
                </a:solidFill>
                <a:latin typeface="Century Gothic" panose="020B0502020202020204" pitchFamily="34" charset="0"/>
              </a:rPr>
              <a:t>проведение общих тематических занятий  в «Школе социального работника» </a:t>
            </a:r>
          </a:p>
          <a:p>
            <a:pPr marL="171450" indent="-171450">
              <a:buFontTx/>
              <a:buChar char="-"/>
            </a:pPr>
            <a:r>
              <a:rPr lang="ru-RU" sz="1200" kern="0" spc="30" dirty="0" smtClean="0">
                <a:solidFill>
                  <a:srgbClr val="325A64"/>
                </a:solidFill>
                <a:latin typeface="Century Gothic" panose="020B0502020202020204" pitchFamily="34" charset="0"/>
              </a:rPr>
              <a:t>проведение технических учеб с социальными работниками конкретного отделения</a:t>
            </a:r>
          </a:p>
          <a:p>
            <a:pPr marL="171450" indent="-171450">
              <a:buFontTx/>
              <a:buChar char="-"/>
            </a:pPr>
            <a:r>
              <a:rPr lang="ru-RU" sz="1200" kern="0" spc="30" dirty="0">
                <a:solidFill>
                  <a:srgbClr val="325A64"/>
                </a:solidFill>
                <a:latin typeface="Century Gothic" panose="020B0502020202020204" pitchFamily="34" charset="0"/>
              </a:rPr>
              <a:t>р</a:t>
            </a:r>
            <a:r>
              <a:rPr lang="ru-RU" sz="1200" kern="0" spc="30" dirty="0" smtClean="0">
                <a:solidFill>
                  <a:srgbClr val="325A64"/>
                </a:solidFill>
                <a:latin typeface="Century Gothic" panose="020B0502020202020204" pitchFamily="34" charset="0"/>
              </a:rPr>
              <a:t>аспространение информационных материалов социальным работникам в печатном виде и в электронном виде /группы отделений в </a:t>
            </a:r>
            <a:r>
              <a:rPr lang="ru-RU" sz="1200" kern="0" spc="30" dirty="0" err="1" smtClean="0">
                <a:solidFill>
                  <a:srgbClr val="325A64"/>
                </a:solidFill>
                <a:latin typeface="Century Gothic" panose="020B0502020202020204" pitchFamily="34" charset="0"/>
              </a:rPr>
              <a:t>мессенджерах</a:t>
            </a:r>
            <a:r>
              <a:rPr lang="ru-RU" sz="1200" kern="0" spc="30" dirty="0" smtClean="0">
                <a:solidFill>
                  <a:srgbClr val="325A64"/>
                </a:solidFill>
                <a:latin typeface="Century Gothic" panose="020B0502020202020204" pitchFamily="34" charset="0"/>
              </a:rPr>
              <a:t>/</a:t>
            </a:r>
          </a:p>
          <a:p>
            <a:pPr marL="171450" indent="-171450">
              <a:buFontTx/>
              <a:buChar char="-"/>
            </a:pPr>
            <a:endParaRPr lang="ru-RU" sz="1200" kern="0" spc="30" dirty="0" smtClean="0">
              <a:solidFill>
                <a:srgbClr val="325A64"/>
              </a:solidFill>
              <a:latin typeface="Century Gothic" panose="020B0502020202020204" pitchFamily="34" charset="0"/>
            </a:endParaRPr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7985300" y="5723906"/>
            <a:ext cx="3834167" cy="829273"/>
          </a:xfrm>
          <a:prstGeom prst="roundRect">
            <a:avLst>
              <a:gd name="adj" fmla="val 6477"/>
            </a:avLst>
          </a:prstGeom>
          <a:solidFill>
            <a:schemeClr val="bg1"/>
          </a:solidFill>
          <a:ln>
            <a:solidFill>
              <a:srgbClr val="3C6D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kern="0" spc="30" dirty="0">
                <a:solidFill>
                  <a:srgbClr val="325A64"/>
                </a:solidFill>
                <a:latin typeface="Century Gothic" panose="020B0502020202020204" pitchFamily="34" charset="0"/>
              </a:rPr>
              <a:t>- проведение индивидуальных занятий с получателями социальных услуг </a:t>
            </a: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4455954" y="752437"/>
            <a:ext cx="2802570" cy="365022"/>
          </a:xfrm>
          <a:prstGeom prst="roundRect">
            <a:avLst>
              <a:gd name="adj" fmla="val 6477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3C6D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325A64"/>
                </a:solidFill>
                <a:latin typeface="Century Gothic" panose="020B0502020202020204" pitchFamily="34" charset="0"/>
              </a:rPr>
              <a:t>Общее руководство</a:t>
            </a:r>
            <a:endParaRPr lang="ru-RU" sz="1200" b="1" dirty="0">
              <a:solidFill>
                <a:srgbClr val="325A64"/>
              </a:solidFill>
              <a:latin typeface="Century Gothic" panose="020B0502020202020204" pitchFamily="34" charset="0"/>
            </a:endParaRPr>
          </a:p>
        </p:txBody>
      </p:sp>
      <p:sp>
        <p:nvSpPr>
          <p:cNvPr id="64" name="Стрелка вправо 63"/>
          <p:cNvSpPr/>
          <p:nvPr/>
        </p:nvSpPr>
        <p:spPr>
          <a:xfrm>
            <a:off x="3771900" y="4141037"/>
            <a:ext cx="295275" cy="363904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право 23"/>
          <p:cNvSpPr/>
          <p:nvPr/>
        </p:nvSpPr>
        <p:spPr>
          <a:xfrm>
            <a:off x="4092955" y="719326"/>
            <a:ext cx="295275" cy="363904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890648" y="3529879"/>
            <a:ext cx="2832219" cy="3006298"/>
          </a:xfrm>
          <a:prstGeom prst="roundRect">
            <a:avLst>
              <a:gd name="adj" fmla="val 10417"/>
            </a:avLst>
          </a:prstGeom>
          <a:solidFill>
            <a:srgbClr val="325A64"/>
          </a:solidFill>
          <a:ln>
            <a:solidFill>
              <a:srgbClr val="325A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Специалисты </a:t>
            </a:r>
            <a:r>
              <a:rPr lang="ru-RU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sz="1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учреждения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endParaRPr lang="ru-RU" sz="1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4124392" y="5564400"/>
            <a:ext cx="3455301" cy="971777"/>
          </a:xfrm>
          <a:prstGeom prst="roundRect">
            <a:avLst>
              <a:gd name="adj" fmla="val 8710"/>
            </a:avLst>
          </a:prstGeom>
          <a:solidFill>
            <a:srgbClr val="B7D4DB"/>
          </a:solidFill>
          <a:ln>
            <a:solidFill>
              <a:srgbClr val="3C6D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325A64"/>
                </a:solidFill>
                <a:latin typeface="Century Gothic" panose="020B0502020202020204" pitchFamily="34" charset="0"/>
              </a:rPr>
              <a:t>Социальные </a:t>
            </a:r>
            <a:r>
              <a:rPr lang="ru-RU" sz="1400" b="1" dirty="0">
                <a:solidFill>
                  <a:srgbClr val="325A64"/>
                </a:solidFill>
                <a:latin typeface="Century Gothic" panose="020B0502020202020204" pitchFamily="34" charset="0"/>
              </a:rPr>
              <a:t>работники </a:t>
            </a:r>
          </a:p>
        </p:txBody>
      </p:sp>
      <p:sp>
        <p:nvSpPr>
          <p:cNvPr id="31" name="Стрелка вправо 30"/>
          <p:cNvSpPr/>
          <p:nvPr/>
        </p:nvSpPr>
        <p:spPr>
          <a:xfrm>
            <a:off x="7269308" y="1523562"/>
            <a:ext cx="295275" cy="363904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трелка вправо 35"/>
          <p:cNvSpPr/>
          <p:nvPr/>
        </p:nvSpPr>
        <p:spPr>
          <a:xfrm>
            <a:off x="7244651" y="2774026"/>
            <a:ext cx="295275" cy="363904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трелка вправо 38"/>
          <p:cNvSpPr/>
          <p:nvPr/>
        </p:nvSpPr>
        <p:spPr>
          <a:xfrm>
            <a:off x="7618950" y="4141037"/>
            <a:ext cx="295275" cy="363904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Стрелка вправо 43"/>
          <p:cNvSpPr/>
          <p:nvPr/>
        </p:nvSpPr>
        <p:spPr>
          <a:xfrm>
            <a:off x="7618949" y="5826481"/>
            <a:ext cx="295275" cy="363904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трелка вправо 32"/>
          <p:cNvSpPr/>
          <p:nvPr/>
        </p:nvSpPr>
        <p:spPr>
          <a:xfrm>
            <a:off x="3771900" y="5826481"/>
            <a:ext cx="295275" cy="363904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7313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63200" y="383072"/>
            <a:ext cx="4719439" cy="577516"/>
          </a:xfrm>
          <a:prstGeom prst="roundRect">
            <a:avLst/>
          </a:prstGeom>
          <a:solidFill>
            <a:srgbClr val="3C6D78"/>
          </a:solidFill>
          <a:ln>
            <a:solidFill>
              <a:srgbClr val="325A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Форма обучения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51262" y="1599118"/>
            <a:ext cx="3325091" cy="1738735"/>
          </a:xfrm>
          <a:prstGeom prst="roundRect">
            <a:avLst/>
          </a:prstGeom>
          <a:solidFill>
            <a:schemeClr val="bg1"/>
          </a:solidFill>
          <a:ln>
            <a:solidFill>
              <a:srgbClr val="3C6D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Индивидуально, на дому у получателей социальных услуг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18310" y="4238496"/>
            <a:ext cx="3190994" cy="1759990"/>
          </a:xfrm>
          <a:prstGeom prst="roundRect">
            <a:avLst/>
          </a:prstGeom>
          <a:solidFill>
            <a:schemeClr val="bg1"/>
          </a:solidFill>
          <a:ln>
            <a:solidFill>
              <a:srgbClr val="3C6D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Групповая, для граждан, проходящих 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обучение на курсах по 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основам компьютерной грамотности 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9702140" y="925964"/>
            <a:ext cx="2060295" cy="894489"/>
          </a:xfrm>
          <a:prstGeom prst="roundRect">
            <a:avLst/>
          </a:prstGeom>
          <a:solidFill>
            <a:schemeClr val="bg1"/>
          </a:solidFill>
          <a:ln>
            <a:solidFill>
              <a:srgbClr val="3C6D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информирование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9702140" y="1903307"/>
            <a:ext cx="2060295" cy="916623"/>
          </a:xfrm>
          <a:prstGeom prst="roundRect">
            <a:avLst/>
          </a:prstGeom>
          <a:solidFill>
            <a:schemeClr val="bg1"/>
          </a:solidFill>
          <a:ln>
            <a:solidFill>
              <a:srgbClr val="3C6D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dirty="0" smtClean="0">
                <a:solidFill>
                  <a:schemeClr val="tx1"/>
                </a:solidFill>
              </a:rPr>
              <a:t>инструктаж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9702141" y="2909462"/>
            <a:ext cx="2060294" cy="765923"/>
          </a:xfrm>
          <a:prstGeom prst="roundRect">
            <a:avLst/>
          </a:prstGeom>
          <a:solidFill>
            <a:schemeClr val="bg1"/>
          </a:solidFill>
          <a:ln>
            <a:solidFill>
              <a:srgbClr val="3C6D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dirty="0" smtClean="0">
                <a:solidFill>
                  <a:schemeClr val="tx1"/>
                </a:solidFill>
              </a:rPr>
              <a:t>консультация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9702141" y="4827241"/>
            <a:ext cx="2060294" cy="904025"/>
          </a:xfrm>
          <a:prstGeom prst="roundRect">
            <a:avLst/>
          </a:prstGeom>
          <a:solidFill>
            <a:schemeClr val="bg1"/>
          </a:solidFill>
          <a:ln>
            <a:solidFill>
              <a:srgbClr val="3C6D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dirty="0">
                <a:solidFill>
                  <a:schemeClr val="tx1"/>
                </a:solidFill>
              </a:rPr>
              <a:t>р</a:t>
            </a:r>
            <a:r>
              <a:rPr lang="ru-RU" sz="1600" dirty="0" smtClean="0">
                <a:solidFill>
                  <a:schemeClr val="tx1"/>
                </a:solidFill>
              </a:rPr>
              <a:t>аспространение печатных информационных материалов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9702141" y="3856261"/>
            <a:ext cx="2060294" cy="836433"/>
          </a:xfrm>
          <a:prstGeom prst="roundRect">
            <a:avLst/>
          </a:prstGeom>
          <a:solidFill>
            <a:schemeClr val="bg1"/>
          </a:solidFill>
          <a:ln>
            <a:solidFill>
              <a:srgbClr val="3C6D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dirty="0">
                <a:solidFill>
                  <a:schemeClr val="tx1"/>
                </a:solidFill>
              </a:rPr>
              <a:t>б</a:t>
            </a:r>
            <a:r>
              <a:rPr lang="ru-RU" sz="1600" dirty="0" smtClean="0">
                <a:solidFill>
                  <a:schemeClr val="tx1"/>
                </a:solidFill>
              </a:rPr>
              <a:t>еседа-диалог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7085944" y="316658"/>
            <a:ext cx="4719439" cy="577516"/>
          </a:xfrm>
          <a:prstGeom prst="roundRect">
            <a:avLst/>
          </a:prstGeom>
          <a:solidFill>
            <a:srgbClr val="3C6D78"/>
          </a:solidFill>
          <a:ln>
            <a:solidFill>
              <a:srgbClr val="325A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Методы работы</a:t>
            </a:r>
            <a:endParaRPr lang="ru-RU" dirty="0"/>
          </a:p>
        </p:txBody>
      </p:sp>
      <p:sp>
        <p:nvSpPr>
          <p:cNvPr id="26" name="Шеврон 23"/>
          <p:cNvSpPr/>
          <p:nvPr/>
        </p:nvSpPr>
        <p:spPr>
          <a:xfrm rot="5400000">
            <a:off x="1956681" y="1001501"/>
            <a:ext cx="361752" cy="484632"/>
          </a:xfrm>
          <a:prstGeom prst="chevron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0" name="Шеврон 23"/>
          <p:cNvSpPr/>
          <p:nvPr/>
        </p:nvSpPr>
        <p:spPr>
          <a:xfrm rot="5400000">
            <a:off x="1956681" y="3613945"/>
            <a:ext cx="361752" cy="484632"/>
          </a:xfrm>
          <a:prstGeom prst="chevron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7101445" y="922988"/>
            <a:ext cx="19352" cy="5335308"/>
          </a:xfrm>
          <a:prstGeom prst="line">
            <a:avLst/>
          </a:prstGeom>
          <a:ln w="76200">
            <a:solidFill>
              <a:srgbClr val="8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1" name="Скругленный прямоугольник 30"/>
          <p:cNvSpPr/>
          <p:nvPr/>
        </p:nvSpPr>
        <p:spPr>
          <a:xfrm>
            <a:off x="9702140" y="5818378"/>
            <a:ext cx="2060295" cy="748677"/>
          </a:xfrm>
          <a:prstGeom prst="roundRect">
            <a:avLst/>
          </a:prstGeom>
          <a:solidFill>
            <a:schemeClr val="bg1"/>
          </a:solidFill>
          <a:ln>
            <a:solidFill>
              <a:srgbClr val="3C6D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dirty="0">
                <a:solidFill>
                  <a:schemeClr val="tx1"/>
                </a:solidFill>
              </a:rPr>
              <a:t>п</a:t>
            </a:r>
            <a:r>
              <a:rPr lang="ru-RU" sz="1600" dirty="0" smtClean="0">
                <a:solidFill>
                  <a:schemeClr val="tx1"/>
                </a:solidFill>
              </a:rPr>
              <a:t>оказ презентаций, видеороликов</a:t>
            </a: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Пользователь\Desktop\инфо безопасность апрель\фото 1 статья безопасность прежде всего. фото автор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2498" y="4063064"/>
            <a:ext cx="3056824" cy="20378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Пользователь\Desktop\инфо безопасность апрель\фото 4 статья безопасность прежде всего. фото автор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523" y="1451671"/>
            <a:ext cx="3023799" cy="20158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Шеврон 23"/>
          <p:cNvSpPr/>
          <p:nvPr/>
        </p:nvSpPr>
        <p:spPr>
          <a:xfrm>
            <a:off x="8101720" y="1363253"/>
            <a:ext cx="361752" cy="484632"/>
          </a:xfrm>
          <a:prstGeom prst="chevron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Шеврон 23"/>
          <p:cNvSpPr/>
          <p:nvPr/>
        </p:nvSpPr>
        <p:spPr>
          <a:xfrm>
            <a:off x="8194745" y="4971278"/>
            <a:ext cx="361752" cy="484632"/>
          </a:xfrm>
          <a:prstGeom prst="chevron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8" name="Шеврон 23"/>
          <p:cNvSpPr/>
          <p:nvPr/>
        </p:nvSpPr>
        <p:spPr>
          <a:xfrm>
            <a:off x="8145270" y="2119303"/>
            <a:ext cx="361752" cy="484632"/>
          </a:xfrm>
          <a:prstGeom prst="chevron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3" name="Шеврон 23"/>
          <p:cNvSpPr/>
          <p:nvPr/>
        </p:nvSpPr>
        <p:spPr>
          <a:xfrm>
            <a:off x="8167045" y="3067328"/>
            <a:ext cx="361752" cy="484632"/>
          </a:xfrm>
          <a:prstGeom prst="chevron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4" name="Шеврон 23"/>
          <p:cNvSpPr/>
          <p:nvPr/>
        </p:nvSpPr>
        <p:spPr>
          <a:xfrm>
            <a:off x="8176945" y="4062853"/>
            <a:ext cx="361752" cy="484632"/>
          </a:xfrm>
          <a:prstGeom prst="chevron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5" name="Шеврон 23"/>
          <p:cNvSpPr/>
          <p:nvPr/>
        </p:nvSpPr>
        <p:spPr>
          <a:xfrm>
            <a:off x="8210595" y="5818378"/>
            <a:ext cx="361752" cy="484632"/>
          </a:xfrm>
          <a:prstGeom prst="chevron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8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base.com-w928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powerpointbase.com-w928</Template>
  <TotalTime>7395</TotalTime>
  <Words>943</Words>
  <Application>Microsoft Office PowerPoint</Application>
  <PresentationFormat>Произвольный</PresentationFormat>
  <Paragraphs>194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powerpointbase.com-w928</vt:lpstr>
      <vt:lpstr>ГБУ СО КК «Ленинградский КЦСОН»</vt:lpstr>
      <vt:lpstr>Презентация PowerPoint</vt:lpstr>
      <vt:lpstr>Презентация PowerPoint</vt:lpstr>
      <vt:lpstr>Презентация PowerPoint</vt:lpstr>
      <vt:lpstr>Презентация PowerPoint</vt:lpstr>
      <vt:lpstr>Этапы  проведения занятий при реализации практики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Контроль реализации мероприятий в рамках практики</vt:lpstr>
      <vt:lpstr>Выводы и оценка возможности тиражирования практики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723</cp:revision>
  <cp:lastPrinted>2023-06-19T14:16:48Z</cp:lastPrinted>
  <dcterms:created xsi:type="dcterms:W3CDTF">2020-12-08T12:22:31Z</dcterms:created>
  <dcterms:modified xsi:type="dcterms:W3CDTF">2024-10-14T13:42:50Z</dcterms:modified>
</cp:coreProperties>
</file>