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6" r:id="rId3"/>
    <p:sldId id="317" r:id="rId4"/>
    <p:sldId id="291" r:id="rId5"/>
    <p:sldId id="307" r:id="rId6"/>
    <p:sldId id="260" r:id="rId7"/>
    <p:sldId id="266" r:id="rId8"/>
    <p:sldId id="268" r:id="rId9"/>
    <p:sldId id="310" r:id="rId10"/>
    <p:sldId id="273" r:id="rId11"/>
    <p:sldId id="294" r:id="rId12"/>
    <p:sldId id="318" r:id="rId13"/>
    <p:sldId id="319" r:id="rId14"/>
    <p:sldId id="28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E4700"/>
    <a:srgbClr val="FFC165"/>
    <a:srgbClr val="CC6600"/>
    <a:srgbClr val="FFB13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3" autoAdjust="0"/>
    <p:restoredTop sz="94660" autoAdjust="0"/>
  </p:normalViewPr>
  <p:slideViewPr>
    <p:cSldViewPr snapToGrid="0">
      <p:cViewPr>
        <p:scale>
          <a:sx n="110" d="100"/>
          <a:sy n="110" d="100"/>
        </p:scale>
        <p:origin x="-594" y="-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3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BA8787-DC16-4D6B-9C02-3CF8213E39AC}" type="doc">
      <dgm:prSet loTypeId="urn:microsoft.com/office/officeart/2005/8/layout/equation2" loCatId="relationship" qsTypeId="urn:microsoft.com/office/officeart/2005/8/quickstyle/3d1" qsCatId="3D" csTypeId="urn:microsoft.com/office/officeart/2005/8/colors/accent4_3" csCatId="accent4" phldr="1"/>
      <dgm:spPr/>
    </dgm:pt>
    <dgm:pt modelId="{9DA766B6-2C75-41F5-A0A0-EDDF56A5645A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8E4700"/>
              </a:solidFill>
            </a:rPr>
            <a:t>96%</a:t>
          </a:r>
          <a:endParaRPr lang="ru-RU" sz="3200" b="1" dirty="0">
            <a:solidFill>
              <a:srgbClr val="8E4700"/>
            </a:solidFill>
          </a:endParaRPr>
        </a:p>
      </dgm:t>
    </dgm:pt>
    <dgm:pt modelId="{A04E8AD5-C799-45A5-BC92-28F89D4899A1}" type="parTrans" cxnId="{606BF51A-15F9-4F81-A0E7-06C72264693A}">
      <dgm:prSet/>
      <dgm:spPr/>
      <dgm:t>
        <a:bodyPr/>
        <a:lstStyle/>
        <a:p>
          <a:endParaRPr lang="ru-RU"/>
        </a:p>
      </dgm:t>
    </dgm:pt>
    <dgm:pt modelId="{CA29DFD0-7BCA-4893-8C8C-2CD2C2CE2257}" type="sibTrans" cxnId="{606BF51A-15F9-4F81-A0E7-06C72264693A}">
      <dgm:prSet/>
      <dgm:spPr/>
      <dgm:t>
        <a:bodyPr/>
        <a:lstStyle/>
        <a:p>
          <a:endParaRPr lang="ru-RU"/>
        </a:p>
      </dgm:t>
    </dgm:pt>
    <dgm:pt modelId="{FB541A04-CF20-496B-A5BB-7370243DAD45}">
      <dgm:prSet phldrT="[Текст]" custT="1"/>
      <dgm:spPr/>
      <dgm:t>
        <a:bodyPr/>
        <a:lstStyle/>
        <a:p>
          <a:r>
            <a:rPr lang="ru-RU" sz="3200" b="1" dirty="0">
              <a:solidFill>
                <a:srgbClr val="8E4700"/>
              </a:solidFill>
            </a:rPr>
            <a:t>99%</a:t>
          </a:r>
        </a:p>
      </dgm:t>
    </dgm:pt>
    <dgm:pt modelId="{92FEC820-1D80-4A3A-BEDB-14157A013145}" type="parTrans" cxnId="{90CE3CF9-6353-4316-AB57-A6B9C9285A33}">
      <dgm:prSet/>
      <dgm:spPr/>
      <dgm:t>
        <a:bodyPr/>
        <a:lstStyle/>
        <a:p>
          <a:endParaRPr lang="ru-RU"/>
        </a:p>
      </dgm:t>
    </dgm:pt>
    <dgm:pt modelId="{89AE9819-BB3B-4DC5-8BCD-145AA50A7477}" type="sibTrans" cxnId="{90CE3CF9-6353-4316-AB57-A6B9C9285A33}">
      <dgm:prSet/>
      <dgm:spPr/>
      <dgm:t>
        <a:bodyPr/>
        <a:lstStyle/>
        <a:p>
          <a:endParaRPr lang="ru-RU"/>
        </a:p>
      </dgm:t>
    </dgm:pt>
    <dgm:pt modelId="{B4247CF2-4C57-4A97-BA1A-A126C2CED1AC}" type="pres">
      <dgm:prSet presAssocID="{72BA8787-DC16-4D6B-9C02-3CF8213E39AC}" presName="Name0" presStyleCnt="0">
        <dgm:presLayoutVars>
          <dgm:dir/>
          <dgm:resizeHandles val="exact"/>
        </dgm:presLayoutVars>
      </dgm:prSet>
      <dgm:spPr/>
    </dgm:pt>
    <dgm:pt modelId="{B714BB77-B8B4-48C7-9C60-9AD8C00C13DC}" type="pres">
      <dgm:prSet presAssocID="{72BA8787-DC16-4D6B-9C02-3CF8213E39AC}" presName="vNodes" presStyleCnt="0"/>
      <dgm:spPr/>
    </dgm:pt>
    <dgm:pt modelId="{51EDA096-12A7-40A8-8CC5-3D8670F0B9A6}" type="pres">
      <dgm:prSet presAssocID="{9DA766B6-2C75-41F5-A0A0-EDDF56A5645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42476-5D97-4EF6-888E-B2F10851390E}" type="pres">
      <dgm:prSet presAssocID="{72BA8787-DC16-4D6B-9C02-3CF8213E39AC}" presName="sibTransLast" presStyleLbl="sibTrans2D1" presStyleIdx="0" presStyleCnt="1"/>
      <dgm:spPr/>
      <dgm:t>
        <a:bodyPr/>
        <a:lstStyle/>
        <a:p>
          <a:endParaRPr lang="ru-RU"/>
        </a:p>
      </dgm:t>
    </dgm:pt>
    <dgm:pt modelId="{BF1AF1AB-A736-4F61-9083-03D51BDE1F31}" type="pres">
      <dgm:prSet presAssocID="{72BA8787-DC16-4D6B-9C02-3CF8213E39A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8BC8CC5-6C01-4202-8B48-2BA0EFC2810C}" type="pres">
      <dgm:prSet presAssocID="{72BA8787-DC16-4D6B-9C02-3CF8213E39AC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2B0C1D-818B-43DF-8F72-7C4EC2C9F0F8}" type="presOf" srcId="{CA29DFD0-7BCA-4893-8C8C-2CD2C2CE2257}" destId="{97F42476-5D97-4EF6-888E-B2F10851390E}" srcOrd="0" destOrd="0" presId="urn:microsoft.com/office/officeart/2005/8/layout/equation2"/>
    <dgm:cxn modelId="{90CE3CF9-6353-4316-AB57-A6B9C9285A33}" srcId="{72BA8787-DC16-4D6B-9C02-3CF8213E39AC}" destId="{FB541A04-CF20-496B-A5BB-7370243DAD45}" srcOrd="1" destOrd="0" parTransId="{92FEC820-1D80-4A3A-BEDB-14157A013145}" sibTransId="{89AE9819-BB3B-4DC5-8BCD-145AA50A7477}"/>
    <dgm:cxn modelId="{6C882AE4-100B-4CD8-BB75-7752F81AF499}" type="presOf" srcId="{FB541A04-CF20-496B-A5BB-7370243DAD45}" destId="{B8BC8CC5-6C01-4202-8B48-2BA0EFC2810C}" srcOrd="0" destOrd="0" presId="urn:microsoft.com/office/officeart/2005/8/layout/equation2"/>
    <dgm:cxn modelId="{606BF51A-15F9-4F81-A0E7-06C72264693A}" srcId="{72BA8787-DC16-4D6B-9C02-3CF8213E39AC}" destId="{9DA766B6-2C75-41F5-A0A0-EDDF56A5645A}" srcOrd="0" destOrd="0" parTransId="{A04E8AD5-C799-45A5-BC92-28F89D4899A1}" sibTransId="{CA29DFD0-7BCA-4893-8C8C-2CD2C2CE2257}"/>
    <dgm:cxn modelId="{C44835C4-D1A7-4737-AD12-3A811B867823}" type="presOf" srcId="{9DA766B6-2C75-41F5-A0A0-EDDF56A5645A}" destId="{51EDA096-12A7-40A8-8CC5-3D8670F0B9A6}" srcOrd="0" destOrd="0" presId="urn:microsoft.com/office/officeart/2005/8/layout/equation2"/>
    <dgm:cxn modelId="{1C06FE93-7218-49C6-8ACD-5CAAB7ECC35E}" type="presOf" srcId="{CA29DFD0-7BCA-4893-8C8C-2CD2C2CE2257}" destId="{BF1AF1AB-A736-4F61-9083-03D51BDE1F31}" srcOrd="1" destOrd="0" presId="urn:microsoft.com/office/officeart/2005/8/layout/equation2"/>
    <dgm:cxn modelId="{4BD5A780-602B-4765-A175-176DE0379FA3}" type="presOf" srcId="{72BA8787-DC16-4D6B-9C02-3CF8213E39AC}" destId="{B4247CF2-4C57-4A97-BA1A-A126C2CED1AC}" srcOrd="0" destOrd="0" presId="urn:microsoft.com/office/officeart/2005/8/layout/equation2"/>
    <dgm:cxn modelId="{10B39E53-E96B-4FA1-B4C5-CEE1E231DAE9}" type="presParOf" srcId="{B4247CF2-4C57-4A97-BA1A-A126C2CED1AC}" destId="{B714BB77-B8B4-48C7-9C60-9AD8C00C13DC}" srcOrd="0" destOrd="0" presId="urn:microsoft.com/office/officeart/2005/8/layout/equation2"/>
    <dgm:cxn modelId="{2DC24738-C13A-4D36-9E7F-EBCD1FB07AD4}" type="presParOf" srcId="{B714BB77-B8B4-48C7-9C60-9AD8C00C13DC}" destId="{51EDA096-12A7-40A8-8CC5-3D8670F0B9A6}" srcOrd="0" destOrd="0" presId="urn:microsoft.com/office/officeart/2005/8/layout/equation2"/>
    <dgm:cxn modelId="{DBB4EC02-473E-4886-8A94-BCABBE93E91E}" type="presParOf" srcId="{B4247CF2-4C57-4A97-BA1A-A126C2CED1AC}" destId="{97F42476-5D97-4EF6-888E-B2F10851390E}" srcOrd="1" destOrd="0" presId="urn:microsoft.com/office/officeart/2005/8/layout/equation2"/>
    <dgm:cxn modelId="{AF0331B3-58F4-41F1-8AA1-7338D822AD52}" type="presParOf" srcId="{97F42476-5D97-4EF6-888E-B2F10851390E}" destId="{BF1AF1AB-A736-4F61-9083-03D51BDE1F31}" srcOrd="0" destOrd="0" presId="urn:microsoft.com/office/officeart/2005/8/layout/equation2"/>
    <dgm:cxn modelId="{49DD40BD-F7FD-4CB9-9144-27CF3A0543C0}" type="presParOf" srcId="{B4247CF2-4C57-4A97-BA1A-A126C2CED1AC}" destId="{B8BC8CC5-6C01-4202-8B48-2BA0EFC2810C}" srcOrd="2" destOrd="0" presId="urn:microsoft.com/office/officeart/2005/8/layout/equati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BA8787-DC16-4D6B-9C02-3CF8213E39AC}" type="doc">
      <dgm:prSet loTypeId="urn:microsoft.com/office/officeart/2005/8/layout/equation2" loCatId="relationship" qsTypeId="urn:microsoft.com/office/officeart/2005/8/quickstyle/3d1" qsCatId="3D" csTypeId="urn:microsoft.com/office/officeart/2005/8/colors/accent4_3" csCatId="accent4" phldr="1"/>
      <dgm:spPr/>
    </dgm:pt>
    <dgm:pt modelId="{9DA766B6-2C75-41F5-A0A0-EDDF56A5645A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8E4700"/>
              </a:solidFill>
            </a:rPr>
            <a:t>9</a:t>
          </a:r>
          <a:endParaRPr lang="ru-RU" sz="3200" b="1" dirty="0">
            <a:solidFill>
              <a:srgbClr val="8E4700"/>
            </a:solidFill>
          </a:endParaRPr>
        </a:p>
      </dgm:t>
    </dgm:pt>
    <dgm:pt modelId="{A04E8AD5-C799-45A5-BC92-28F89D4899A1}" type="parTrans" cxnId="{606BF51A-15F9-4F81-A0E7-06C72264693A}">
      <dgm:prSet/>
      <dgm:spPr/>
      <dgm:t>
        <a:bodyPr/>
        <a:lstStyle/>
        <a:p>
          <a:endParaRPr lang="ru-RU"/>
        </a:p>
      </dgm:t>
    </dgm:pt>
    <dgm:pt modelId="{CA29DFD0-7BCA-4893-8C8C-2CD2C2CE2257}" type="sibTrans" cxnId="{606BF51A-15F9-4F81-A0E7-06C72264693A}">
      <dgm:prSet/>
      <dgm:spPr/>
      <dgm:t>
        <a:bodyPr/>
        <a:lstStyle/>
        <a:p>
          <a:endParaRPr lang="ru-RU"/>
        </a:p>
      </dgm:t>
    </dgm:pt>
    <dgm:pt modelId="{B4247CF2-4C57-4A97-BA1A-A126C2CED1AC}" type="pres">
      <dgm:prSet presAssocID="{72BA8787-DC16-4D6B-9C02-3CF8213E39AC}" presName="Name0" presStyleCnt="0">
        <dgm:presLayoutVars>
          <dgm:dir/>
          <dgm:resizeHandles val="exact"/>
        </dgm:presLayoutVars>
      </dgm:prSet>
      <dgm:spPr/>
    </dgm:pt>
    <dgm:pt modelId="{B714BB77-B8B4-48C7-9C60-9AD8C00C13DC}" type="pres">
      <dgm:prSet presAssocID="{72BA8787-DC16-4D6B-9C02-3CF8213E39AC}" presName="vNodes" presStyleCnt="0"/>
      <dgm:spPr/>
    </dgm:pt>
    <dgm:pt modelId="{B8BC8CC5-6C01-4202-8B48-2BA0EFC2810C}" type="pres">
      <dgm:prSet presAssocID="{72BA8787-DC16-4D6B-9C02-3CF8213E39AC}" presName="las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6BF51A-15F9-4F81-A0E7-06C72264693A}" srcId="{72BA8787-DC16-4D6B-9C02-3CF8213E39AC}" destId="{9DA766B6-2C75-41F5-A0A0-EDDF56A5645A}" srcOrd="0" destOrd="0" parTransId="{A04E8AD5-C799-45A5-BC92-28F89D4899A1}" sibTransId="{CA29DFD0-7BCA-4893-8C8C-2CD2C2CE2257}"/>
    <dgm:cxn modelId="{8A610B15-A063-4482-82B4-546A2240D1C2}" type="presOf" srcId="{9DA766B6-2C75-41F5-A0A0-EDDF56A5645A}" destId="{B8BC8CC5-6C01-4202-8B48-2BA0EFC2810C}" srcOrd="0" destOrd="0" presId="urn:microsoft.com/office/officeart/2005/8/layout/equation2"/>
    <dgm:cxn modelId="{2E60295E-00A5-4013-AF75-569890ADA2C0}" type="presOf" srcId="{72BA8787-DC16-4D6B-9C02-3CF8213E39AC}" destId="{B4247CF2-4C57-4A97-BA1A-A126C2CED1AC}" srcOrd="0" destOrd="0" presId="urn:microsoft.com/office/officeart/2005/8/layout/equation2"/>
    <dgm:cxn modelId="{5E4C7E06-4111-427A-A9A8-ABD455D51E8C}" type="presParOf" srcId="{B4247CF2-4C57-4A97-BA1A-A126C2CED1AC}" destId="{B714BB77-B8B4-48C7-9C60-9AD8C00C13DC}" srcOrd="0" destOrd="0" presId="urn:microsoft.com/office/officeart/2005/8/layout/equation2"/>
    <dgm:cxn modelId="{94B2D2DC-15E2-4B38-9BCC-3A391CBC2439}" type="presParOf" srcId="{B4247CF2-4C57-4A97-BA1A-A126C2CED1AC}" destId="{B8BC8CC5-6C01-4202-8B48-2BA0EFC2810C}" srcOrd="1" destOrd="0" presId="urn:microsoft.com/office/officeart/2005/8/layout/equati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BA8787-DC16-4D6B-9C02-3CF8213E39AC}" type="doc">
      <dgm:prSet loTypeId="urn:microsoft.com/office/officeart/2005/8/layout/equation2" loCatId="relationship" qsTypeId="urn:microsoft.com/office/officeart/2005/8/quickstyle/3d1" qsCatId="3D" csTypeId="urn:microsoft.com/office/officeart/2005/8/colors/accent4_3" csCatId="accent4" phldr="1"/>
      <dgm:spPr/>
    </dgm:pt>
    <dgm:pt modelId="{9DA766B6-2C75-41F5-A0A0-EDDF56A5645A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8E4700"/>
              </a:solidFill>
            </a:rPr>
            <a:t>3</a:t>
          </a:r>
          <a:endParaRPr lang="ru-RU" sz="3200" b="1" dirty="0">
            <a:solidFill>
              <a:srgbClr val="8E4700"/>
            </a:solidFill>
          </a:endParaRPr>
        </a:p>
      </dgm:t>
    </dgm:pt>
    <dgm:pt modelId="{A04E8AD5-C799-45A5-BC92-28F89D4899A1}" type="parTrans" cxnId="{606BF51A-15F9-4F81-A0E7-06C72264693A}">
      <dgm:prSet/>
      <dgm:spPr/>
      <dgm:t>
        <a:bodyPr/>
        <a:lstStyle/>
        <a:p>
          <a:endParaRPr lang="ru-RU"/>
        </a:p>
      </dgm:t>
    </dgm:pt>
    <dgm:pt modelId="{CA29DFD0-7BCA-4893-8C8C-2CD2C2CE2257}" type="sibTrans" cxnId="{606BF51A-15F9-4F81-A0E7-06C72264693A}">
      <dgm:prSet/>
      <dgm:spPr/>
      <dgm:t>
        <a:bodyPr/>
        <a:lstStyle/>
        <a:p>
          <a:endParaRPr lang="ru-RU"/>
        </a:p>
      </dgm:t>
    </dgm:pt>
    <dgm:pt modelId="{B4247CF2-4C57-4A97-BA1A-A126C2CED1AC}" type="pres">
      <dgm:prSet presAssocID="{72BA8787-DC16-4D6B-9C02-3CF8213E39AC}" presName="Name0" presStyleCnt="0">
        <dgm:presLayoutVars>
          <dgm:dir/>
          <dgm:resizeHandles val="exact"/>
        </dgm:presLayoutVars>
      </dgm:prSet>
      <dgm:spPr/>
    </dgm:pt>
    <dgm:pt modelId="{B714BB77-B8B4-48C7-9C60-9AD8C00C13DC}" type="pres">
      <dgm:prSet presAssocID="{72BA8787-DC16-4D6B-9C02-3CF8213E39AC}" presName="vNodes" presStyleCnt="0"/>
      <dgm:spPr/>
    </dgm:pt>
    <dgm:pt modelId="{B8BC8CC5-6C01-4202-8B48-2BA0EFC2810C}" type="pres">
      <dgm:prSet presAssocID="{72BA8787-DC16-4D6B-9C02-3CF8213E39AC}" presName="las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6BF51A-15F9-4F81-A0E7-06C72264693A}" srcId="{72BA8787-DC16-4D6B-9C02-3CF8213E39AC}" destId="{9DA766B6-2C75-41F5-A0A0-EDDF56A5645A}" srcOrd="0" destOrd="0" parTransId="{A04E8AD5-C799-45A5-BC92-28F89D4899A1}" sibTransId="{CA29DFD0-7BCA-4893-8C8C-2CD2C2CE2257}"/>
    <dgm:cxn modelId="{11D87D50-656F-4688-91DA-4090ADCBB3DB}" type="presOf" srcId="{9DA766B6-2C75-41F5-A0A0-EDDF56A5645A}" destId="{B8BC8CC5-6C01-4202-8B48-2BA0EFC2810C}" srcOrd="0" destOrd="0" presId="urn:microsoft.com/office/officeart/2005/8/layout/equation2"/>
    <dgm:cxn modelId="{F3BAE159-DFE3-4A13-AF96-2048D7215C0F}" type="presOf" srcId="{72BA8787-DC16-4D6B-9C02-3CF8213E39AC}" destId="{B4247CF2-4C57-4A97-BA1A-A126C2CED1AC}" srcOrd="0" destOrd="0" presId="urn:microsoft.com/office/officeart/2005/8/layout/equation2"/>
    <dgm:cxn modelId="{6602911D-8AA7-490A-B404-0AC67928371B}" type="presParOf" srcId="{B4247CF2-4C57-4A97-BA1A-A126C2CED1AC}" destId="{B714BB77-B8B4-48C7-9C60-9AD8C00C13DC}" srcOrd="0" destOrd="0" presId="urn:microsoft.com/office/officeart/2005/8/layout/equation2"/>
    <dgm:cxn modelId="{30AC4F45-6666-429E-ABBB-358EC75963E9}" type="presParOf" srcId="{B4247CF2-4C57-4A97-BA1A-A126C2CED1AC}" destId="{B8BC8CC5-6C01-4202-8B48-2BA0EFC2810C}" srcOrd="1" destOrd="0" presId="urn:microsoft.com/office/officeart/2005/8/layout/equation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DA096-12A7-40A8-8CC5-3D8670F0B9A6}">
      <dsp:nvSpPr>
        <dsp:cNvPr id="0" name=""/>
        <dsp:cNvSpPr/>
      </dsp:nvSpPr>
      <dsp:spPr>
        <a:xfrm>
          <a:off x="473868" y="79"/>
          <a:ext cx="1198562" cy="1198562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rgbClr val="8E4700"/>
              </a:solidFill>
            </a:rPr>
            <a:t>93%</a:t>
          </a:r>
        </a:p>
      </dsp:txBody>
      <dsp:txXfrm>
        <a:off x="649393" y="175604"/>
        <a:ext cx="847512" cy="847512"/>
      </dsp:txXfrm>
    </dsp:sp>
    <dsp:sp modelId="{97F42476-5D97-4EF6-888E-B2F10851390E}">
      <dsp:nvSpPr>
        <dsp:cNvPr id="0" name=""/>
        <dsp:cNvSpPr/>
      </dsp:nvSpPr>
      <dsp:spPr>
        <a:xfrm>
          <a:off x="1852215" y="376428"/>
          <a:ext cx="381142" cy="4458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852215" y="465601"/>
        <a:ext cx="266799" cy="267519"/>
      </dsp:txXfrm>
    </dsp:sp>
    <dsp:sp modelId="{B8BC8CC5-6C01-4202-8B48-2BA0EFC2810C}">
      <dsp:nvSpPr>
        <dsp:cNvPr id="0" name=""/>
        <dsp:cNvSpPr/>
      </dsp:nvSpPr>
      <dsp:spPr>
        <a:xfrm>
          <a:off x="2391568" y="79"/>
          <a:ext cx="1198562" cy="1198562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513283"/>
                <a:satOff val="0"/>
                <a:lumOff val="338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513283"/>
                <a:satOff val="0"/>
                <a:lumOff val="338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513283"/>
                <a:satOff val="0"/>
                <a:lumOff val="338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rgbClr val="8E4700"/>
              </a:solidFill>
            </a:rPr>
            <a:t>99%</a:t>
          </a:r>
        </a:p>
      </dsp:txBody>
      <dsp:txXfrm>
        <a:off x="2567093" y="175604"/>
        <a:ext cx="847512" cy="847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DA096-12A7-40A8-8CC5-3D8670F0B9A6}">
      <dsp:nvSpPr>
        <dsp:cNvPr id="0" name=""/>
        <dsp:cNvSpPr/>
      </dsp:nvSpPr>
      <dsp:spPr>
        <a:xfrm>
          <a:off x="473868" y="79"/>
          <a:ext cx="1198562" cy="1198562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rgbClr val="8E4700"/>
              </a:solidFill>
            </a:rPr>
            <a:t>56%</a:t>
          </a:r>
        </a:p>
      </dsp:txBody>
      <dsp:txXfrm>
        <a:off x="649393" y="175604"/>
        <a:ext cx="847512" cy="847512"/>
      </dsp:txXfrm>
    </dsp:sp>
    <dsp:sp modelId="{97F42476-5D97-4EF6-888E-B2F10851390E}">
      <dsp:nvSpPr>
        <dsp:cNvPr id="0" name=""/>
        <dsp:cNvSpPr/>
      </dsp:nvSpPr>
      <dsp:spPr>
        <a:xfrm>
          <a:off x="1852215" y="376428"/>
          <a:ext cx="381142" cy="4458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852215" y="465601"/>
        <a:ext cx="266799" cy="267519"/>
      </dsp:txXfrm>
    </dsp:sp>
    <dsp:sp modelId="{B8BC8CC5-6C01-4202-8B48-2BA0EFC2810C}">
      <dsp:nvSpPr>
        <dsp:cNvPr id="0" name=""/>
        <dsp:cNvSpPr/>
      </dsp:nvSpPr>
      <dsp:spPr>
        <a:xfrm>
          <a:off x="2391568" y="79"/>
          <a:ext cx="1198562" cy="1198562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513283"/>
                <a:satOff val="0"/>
                <a:lumOff val="338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513283"/>
                <a:satOff val="0"/>
                <a:lumOff val="338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513283"/>
                <a:satOff val="0"/>
                <a:lumOff val="338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rgbClr val="8E4700"/>
              </a:solidFill>
            </a:rPr>
            <a:t>98%</a:t>
          </a:r>
        </a:p>
      </dsp:txBody>
      <dsp:txXfrm>
        <a:off x="2567093" y="175604"/>
        <a:ext cx="847512" cy="847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20E2-2759-4E0E-94B6-F39EED970CA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5398-8D6E-4D68-B29A-713FD5B44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836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20E2-2759-4E0E-94B6-F39EED970CA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5398-8D6E-4D68-B29A-713FD5B44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505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20E2-2759-4E0E-94B6-F39EED970CA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5398-8D6E-4D68-B29A-713FD5B44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578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20E2-2759-4E0E-94B6-F39EED970CA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5398-8D6E-4D68-B29A-713FD5B44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853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20E2-2759-4E0E-94B6-F39EED970CA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5398-8D6E-4D68-B29A-713FD5B44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404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20E2-2759-4E0E-94B6-F39EED970CA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5398-8D6E-4D68-B29A-713FD5B44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67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20E2-2759-4E0E-94B6-F39EED970CA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5398-8D6E-4D68-B29A-713FD5B44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618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20E2-2759-4E0E-94B6-F39EED970CA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5398-8D6E-4D68-B29A-713FD5B44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239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20E2-2759-4E0E-94B6-F39EED970CA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5398-8D6E-4D68-B29A-713FD5B44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815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20E2-2759-4E0E-94B6-F39EED970CA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5398-8D6E-4D68-B29A-713FD5B44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10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20E2-2759-4E0E-94B6-F39EED970CA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5398-8D6E-4D68-B29A-713FD5B44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535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420E2-2759-4E0E-94B6-F39EED970CA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05398-8D6E-4D68-B29A-713FD5B44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205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1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14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1.jpeg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mailto:nekrinternat@mail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7137" y="726830"/>
            <a:ext cx="996935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ГБУ СО ЯО НЕКРАСОВСКИЙ ДОМ-ИНТЕРНАТ</a:t>
            </a:r>
          </a:p>
          <a:p>
            <a:pPr algn="ctr"/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ПРЕСТАРЕЛЫХ И ИНВАЛИДОВ</a:t>
            </a:r>
          </a:p>
          <a:p>
            <a:pPr algn="ctr"/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6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Миссия Добра</a:t>
            </a:r>
            <a:r>
              <a:rPr lang="ru-RU" sz="4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внутридомовое </a:t>
            </a:r>
          </a:p>
          <a:p>
            <a:pPr algn="ctr"/>
            <a:r>
              <a:rPr lang="ru-RU" sz="4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серебряное </a:t>
            </a:r>
            <a:r>
              <a:rPr lang="ru-RU" sz="44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волонтерство</a:t>
            </a:r>
            <a:endParaRPr lang="ru-RU" sz="4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2022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139" y="3644224"/>
            <a:ext cx="3489064" cy="2609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Бочина2\Мои социальные проеты\2024-10-21_15-50-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-19050"/>
            <a:ext cx="12172950" cy="6896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91824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74222" y="1745651"/>
            <a:ext cx="6366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0" indent="-279400" algn="ctr"/>
            <a:r>
              <a:rPr lang="ru-RU" sz="2400" b="1" dirty="0" smtClean="0">
                <a:ln w="1270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Благодаря</a:t>
            </a:r>
            <a:r>
              <a:rPr lang="ru-RU" sz="2400" b="1" dirty="0" smtClean="0">
                <a:ln w="1270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проекту, </a:t>
            </a:r>
            <a:r>
              <a:rPr lang="ru-RU" sz="2400" b="1" dirty="0" smtClean="0">
                <a:ln w="1270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стационарном учреждении социального обслуживания, пожилым людям и инвалидам создаются условия для реализации их внутренней психологической потребности быть нужным; потребности в общении и уважении; потребности  в событиях и впечатлениях; потребности в самореализации.</a:t>
            </a:r>
            <a:endParaRPr lang="ru-RU" b="1" dirty="0">
              <a:ln w="12700">
                <a:solidFill>
                  <a:srgbClr val="ED7D31">
                    <a:lumMod val="5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4205" y="198408"/>
            <a:ext cx="6377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n w="1270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ГБУ СО ЯО НЕКРАСОВСКИЙ ДОМ-ИНТЕРНАТ</a:t>
            </a:r>
          </a:p>
          <a:p>
            <a:pPr lvl="0" algn="ctr"/>
            <a:r>
              <a:rPr lang="ru-RU" b="1" dirty="0" smtClean="0">
                <a:ln w="1270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ДЛЯ ПРЕСТАРЕЛЫХ И ИНВАЛИДОВ</a:t>
            </a:r>
            <a:endParaRPr lang="ru-RU" b="1" dirty="0">
              <a:ln w="12700">
                <a:solidFill>
                  <a:srgbClr val="ED7D31">
                    <a:lumMod val="50000"/>
                  </a:srgbClr>
                </a:solidFill>
                <a:prstDash val="solid"/>
              </a:ln>
              <a:solidFill>
                <a:srgbClr val="ED7D31">
                  <a:lumMod val="75000"/>
                </a:srgbClr>
              </a:solidFill>
              <a:effectLst>
                <a:outerShdw dist="38100" dir="2640000" algn="bl" rotWithShape="0">
                  <a:srgbClr val="5B9BD5"/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 descr="C:\Users\Старшая МС\Desktop\Мои социальные связи\g658phfTrs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5948" y="1104180"/>
            <a:ext cx="3264986" cy="3630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Старшая МС\Desktop\Мои социальные связи\PPsA8TJMe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4589" y="2803106"/>
            <a:ext cx="2912852" cy="3883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9230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398" y="118637"/>
            <a:ext cx="9216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ГБУ СО ЯО НЕКРАСОВСКИЙ ДОМ-ИНТЕРНАТ</a:t>
            </a:r>
          </a:p>
          <a:p>
            <a:pPr algn="ctr"/>
            <a:r>
              <a:rPr lang="ru-RU" b="1" dirty="0">
                <a:ln w="1270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ПРЕСТАРЕЛЫХ И ИНВАЛИДОВ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25042D2-D240-4B06-A0FB-D188D868773E}"/>
              </a:ext>
            </a:extLst>
          </p:cNvPr>
          <p:cNvSpPr/>
          <p:nvPr/>
        </p:nvSpPr>
        <p:spPr>
          <a:xfrm>
            <a:off x="213732" y="2018580"/>
            <a:ext cx="6428607" cy="3597215"/>
          </a:xfrm>
          <a:prstGeom prst="rect">
            <a:avLst/>
          </a:prstGeom>
          <a:solidFill>
            <a:srgbClr val="FF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8E4700"/>
                </a:solidFill>
              </a:rPr>
              <a:t>Результат</a:t>
            </a:r>
          </a:p>
          <a:p>
            <a:endParaRPr lang="ru-RU" sz="800" dirty="0">
              <a:solidFill>
                <a:srgbClr val="8E47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8E4700"/>
                </a:solidFill>
              </a:rPr>
              <a:t> </a:t>
            </a:r>
            <a:r>
              <a:rPr lang="ru-RU" sz="2000" dirty="0">
                <a:solidFill>
                  <a:srgbClr val="8E4700"/>
                </a:solidFill>
              </a:rPr>
              <a:t>преодоление социальной изоляции пожилых людей</a:t>
            </a:r>
          </a:p>
          <a:p>
            <a:endParaRPr lang="ru-RU" sz="1400" dirty="0">
              <a:solidFill>
                <a:srgbClr val="8E47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8E4700"/>
                </a:solidFill>
              </a:rPr>
              <a:t>повышение </a:t>
            </a:r>
            <a:r>
              <a:rPr lang="ru-RU" sz="2000" dirty="0">
                <a:solidFill>
                  <a:srgbClr val="8E4700"/>
                </a:solidFill>
              </a:rPr>
              <a:t>у людей старшего поколения </a:t>
            </a:r>
            <a:r>
              <a:rPr lang="ru-RU" sz="2000" dirty="0" smtClean="0">
                <a:solidFill>
                  <a:srgbClr val="8E4700"/>
                </a:solidFill>
              </a:rPr>
              <a:t>самооценки</a:t>
            </a:r>
          </a:p>
          <a:p>
            <a:pPr marL="285750" indent="-285750"/>
            <a:endParaRPr lang="ru-RU" sz="1400" dirty="0" smtClean="0">
              <a:solidFill>
                <a:srgbClr val="8E47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8E4700"/>
                </a:solidFill>
              </a:rPr>
              <a:t>п</a:t>
            </a:r>
            <a:r>
              <a:rPr lang="ru-RU" sz="2000" dirty="0" smtClean="0">
                <a:solidFill>
                  <a:srgbClr val="8E4700"/>
                </a:solidFill>
              </a:rPr>
              <a:t>овышение коммуникативного потенциала пожилых людей и инвалидов, проживающих в доме-интернате</a:t>
            </a:r>
            <a:endParaRPr lang="ru-RU" sz="2000" dirty="0">
              <a:solidFill>
                <a:srgbClr val="8E4700"/>
              </a:solidFill>
            </a:endParaRPr>
          </a:p>
          <a:p>
            <a:pPr marL="285750" indent="-285750"/>
            <a:endParaRPr lang="ru-RU" sz="1400" dirty="0">
              <a:solidFill>
                <a:srgbClr val="8E47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29F6899-C76B-4265-995E-E1D8010B5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5294" y="927587"/>
            <a:ext cx="2023304" cy="2864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7161338-21EA-4899-814E-E0CA209925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2890" y="1014427"/>
            <a:ext cx="2042691" cy="3065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D8AE4CE-89C9-4F84-B92D-E877F4C7B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886" y="3401691"/>
            <a:ext cx="2167884" cy="3249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00624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таршая МС\Desktop\Мои социальные связи\KVEEu78Wp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263" y="2622431"/>
            <a:ext cx="2476791" cy="4064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6BB3ADE-3822-419A-8BE3-C3AF4C457591}"/>
              </a:ext>
            </a:extLst>
          </p:cNvPr>
          <p:cNvSpPr/>
          <p:nvPr/>
        </p:nvSpPr>
        <p:spPr>
          <a:xfrm>
            <a:off x="368723" y="1700527"/>
            <a:ext cx="2696308" cy="1198722"/>
          </a:xfrm>
          <a:prstGeom prst="rect">
            <a:avLst/>
          </a:prstGeom>
          <a:solidFill>
            <a:srgbClr val="FFC165"/>
          </a:solidFill>
          <a:ln>
            <a:solidFill>
              <a:srgbClr val="8E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accent2">
                    <a:lumMod val="50000"/>
                  </a:schemeClr>
                </a:solidFill>
              </a:rPr>
              <a:t>уровень удовлетворенности пожилых людей (получателей социальных услуг) социальным обслуживанием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BB3ADE-3822-419A-8BE3-C3AF4C457591}"/>
              </a:ext>
            </a:extLst>
          </p:cNvPr>
          <p:cNvSpPr/>
          <p:nvPr/>
        </p:nvSpPr>
        <p:spPr>
          <a:xfrm>
            <a:off x="377351" y="3172087"/>
            <a:ext cx="2696308" cy="1198722"/>
          </a:xfrm>
          <a:prstGeom prst="rect">
            <a:avLst/>
          </a:prstGeom>
          <a:solidFill>
            <a:srgbClr val="FFC165"/>
          </a:solidFill>
          <a:ln>
            <a:solidFill>
              <a:srgbClr val="8E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 восстановили утраченные прежде социальные связи с близкими людьми, знакомыми, родственниками.</a:t>
            </a:r>
            <a:endParaRPr lang="ru-RU" sz="1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AE3C46F3-5B92-4697-919E-6F3E5BD1476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057606756"/>
              </p:ext>
            </p:extLst>
          </p:nvPr>
        </p:nvGraphicFramePr>
        <p:xfrm>
          <a:off x="3263438" y="1726407"/>
          <a:ext cx="4063999" cy="1198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AE3C46F3-5B92-4697-919E-6F3E5BD1476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242599675"/>
              </p:ext>
            </p:extLst>
          </p:nvPr>
        </p:nvGraphicFramePr>
        <p:xfrm>
          <a:off x="3168549" y="3185630"/>
          <a:ext cx="4063999" cy="1198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47049" y="733246"/>
            <a:ext cx="5132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E4700"/>
                </a:solidFill>
                <a:latin typeface="Verdana" pitchFamily="34" charset="0"/>
                <a:ea typeface="Verdana" pitchFamily="34" charset="0"/>
              </a:rPr>
              <a:t>Результат количественный </a:t>
            </a:r>
            <a:endParaRPr lang="ru-RU" sz="2400" b="1" dirty="0">
              <a:solidFill>
                <a:srgbClr val="8E47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6BB3ADE-3822-419A-8BE3-C3AF4C457591}"/>
              </a:ext>
            </a:extLst>
          </p:cNvPr>
          <p:cNvSpPr/>
          <p:nvPr/>
        </p:nvSpPr>
        <p:spPr>
          <a:xfrm>
            <a:off x="408981" y="4658264"/>
            <a:ext cx="2696308" cy="2027208"/>
          </a:xfrm>
          <a:prstGeom prst="rect">
            <a:avLst/>
          </a:prstGeom>
          <a:solidFill>
            <a:srgbClr val="FFC165"/>
          </a:solidFill>
          <a:ln>
            <a:solidFill>
              <a:srgbClr val="8E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серебряные волонтеры,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будучи членами рабочей группы проекта, активно участвовали в восстановлении утраченных социальных связей своих соседей, друзей, проживающих в нашем Доме.</a:t>
            </a:r>
            <a:endParaRPr lang="ru-RU" sz="1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xmlns="" id="{AE3C46F3-5B92-4697-919E-6F3E5BD1476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242599675"/>
              </p:ext>
            </p:extLst>
          </p:nvPr>
        </p:nvGraphicFramePr>
        <p:xfrm>
          <a:off x="3182927" y="4985674"/>
          <a:ext cx="4063999" cy="1198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026" name="Picture 2" descr="C:\Users\Старшая МС\Desktop\Мои социальные связи\035BeUdSDj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755811" y="300084"/>
            <a:ext cx="3129411" cy="3471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62773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таршая МС\Desktop\Мои социальные связи\v-fbY_lvxbQ.jpg"/>
          <p:cNvPicPr>
            <a:picLocks noChangeAspect="1" noChangeArrowheads="1"/>
          </p:cNvPicPr>
          <p:nvPr/>
        </p:nvPicPr>
        <p:blipFill>
          <a:blip r:embed="rId2" cstate="print"/>
          <a:srcRect b="10183"/>
          <a:stretch>
            <a:fillRect/>
          </a:stretch>
        </p:blipFill>
        <p:spPr bwMode="auto">
          <a:xfrm>
            <a:off x="3027872" y="812825"/>
            <a:ext cx="2587744" cy="2965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Старшая МС\Desktop\Мои социальные связи\1NLlAE-lb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7457" y="802256"/>
            <a:ext cx="2918958" cy="3003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6BB3ADE-3822-419A-8BE3-C3AF4C457591}"/>
              </a:ext>
            </a:extLst>
          </p:cNvPr>
          <p:cNvSpPr/>
          <p:nvPr/>
        </p:nvSpPr>
        <p:spPr>
          <a:xfrm>
            <a:off x="0" y="1026545"/>
            <a:ext cx="2909313" cy="1871932"/>
          </a:xfrm>
          <a:prstGeom prst="rect">
            <a:avLst/>
          </a:prstGeom>
          <a:solidFill>
            <a:srgbClr val="FFC165"/>
          </a:solidFill>
          <a:ln>
            <a:solidFill>
              <a:srgbClr val="8E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Повысился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уровень социальной активности пожилых людей, проживающих в стационарном учреждении социального обслуживания, уровень их мотивации к активной жизнедеятельности.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BB3ADE-3822-419A-8BE3-C3AF4C457591}"/>
              </a:ext>
            </a:extLst>
          </p:cNvPr>
          <p:cNvSpPr/>
          <p:nvPr/>
        </p:nvSpPr>
        <p:spPr>
          <a:xfrm>
            <a:off x="170317" y="4612697"/>
            <a:ext cx="3254369" cy="1693211"/>
          </a:xfrm>
          <a:prstGeom prst="rect">
            <a:avLst/>
          </a:prstGeom>
          <a:solidFill>
            <a:srgbClr val="FFC165"/>
          </a:solidFill>
          <a:ln>
            <a:solidFill>
              <a:srgbClr val="8E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Вовлечение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пожилых людей, проживающих в доме-интернате, в общественно полезную социально - значимую деятельность.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0023" y="207035"/>
            <a:ext cx="5132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E4700"/>
                </a:solidFill>
                <a:latin typeface="Verdana" pitchFamily="34" charset="0"/>
                <a:ea typeface="Verdana" pitchFamily="34" charset="0"/>
              </a:rPr>
              <a:t>Результат качественный </a:t>
            </a:r>
            <a:endParaRPr lang="ru-RU" sz="2400" b="1" dirty="0">
              <a:solidFill>
                <a:srgbClr val="8E47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6BB3ADE-3822-419A-8BE3-C3AF4C457591}"/>
              </a:ext>
            </a:extLst>
          </p:cNvPr>
          <p:cNvSpPr/>
          <p:nvPr/>
        </p:nvSpPr>
        <p:spPr>
          <a:xfrm>
            <a:off x="8971472" y="776377"/>
            <a:ext cx="3088036" cy="1302589"/>
          </a:xfrm>
          <a:prstGeom prst="rect">
            <a:avLst/>
          </a:prstGeom>
          <a:solidFill>
            <a:srgbClr val="FFC165"/>
          </a:solidFill>
          <a:ln>
            <a:solidFill>
              <a:srgbClr val="8E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Улучшилось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физическое и психологическое состояние пожилых людей.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6BB3ADE-3822-419A-8BE3-C3AF4C457591}"/>
              </a:ext>
            </a:extLst>
          </p:cNvPr>
          <p:cNvSpPr/>
          <p:nvPr/>
        </p:nvSpPr>
        <p:spPr>
          <a:xfrm>
            <a:off x="8540151" y="4537494"/>
            <a:ext cx="3533736" cy="1774167"/>
          </a:xfrm>
          <a:prstGeom prst="rect">
            <a:avLst/>
          </a:prstGeom>
          <a:solidFill>
            <a:srgbClr val="FFC165"/>
          </a:solidFill>
          <a:ln>
            <a:solidFill>
              <a:srgbClr val="8E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Благодаря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проекту, у восстановивших социальные связи проживающих значительно расширился круг общения, что благоприятно повлияло на качество их жизни. 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Старшая МС\Desktop\Мои социальные связи\nc8bN4pYjQg.jpg"/>
          <p:cNvPicPr>
            <a:picLocks noChangeAspect="1" noChangeArrowheads="1"/>
          </p:cNvPicPr>
          <p:nvPr/>
        </p:nvPicPr>
        <p:blipFill>
          <a:blip r:embed="rId4" cstate="print"/>
          <a:srcRect r="6082" b="4590"/>
          <a:stretch>
            <a:fillRect/>
          </a:stretch>
        </p:blipFill>
        <p:spPr bwMode="auto">
          <a:xfrm>
            <a:off x="4359313" y="4088919"/>
            <a:ext cx="2826490" cy="2510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62773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4189" y="5112327"/>
            <a:ext cx="8776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25" indent="-1254125"/>
            <a:r>
              <a:rPr lang="ru-RU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152260, Ярославская область, Некрасовский район, </a:t>
            </a:r>
            <a:r>
              <a:rPr lang="ru-RU" sz="2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р.п</a:t>
            </a:r>
            <a:r>
              <a:rPr lang="ru-RU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. Некрасовское, ул. Молодежная, д. 9.</a:t>
            </a:r>
          </a:p>
          <a:p>
            <a:r>
              <a:rPr lang="ru-RU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тел.(48531) 4-13-41, факс (48531) 4-14-46</a:t>
            </a:r>
          </a:p>
          <a:p>
            <a:r>
              <a:rPr lang="ru-RU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E-</a:t>
            </a:r>
            <a:r>
              <a:rPr lang="ru-RU" sz="2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mail</a:t>
            </a:r>
            <a:r>
              <a:rPr lang="ru-RU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: </a:t>
            </a:r>
            <a:r>
              <a:rPr lang="ru-RU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nekrinternat@mail.ru</a:t>
            </a:r>
            <a:endParaRPr lang="ru-RU" sz="2000" b="1" i="0" u="none" strike="noStrike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4774" y="179771"/>
            <a:ext cx="812409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Рабочая группа:</a:t>
            </a:r>
            <a:endParaRPr lang="ru-RU" sz="24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2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	</a:t>
            </a:r>
            <a:r>
              <a:rPr lang="ru-RU" sz="1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Коржев</a:t>
            </a:r>
            <a:r>
              <a:rPr lang="ru-RU" sz="1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Роман Владимирович – заведующий отделением   </a:t>
            </a:r>
          </a:p>
          <a:p>
            <a:pPr marL="342900" indent="-342900"/>
            <a:r>
              <a:rPr lang="ru-RU" sz="1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милосердия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	</a:t>
            </a:r>
            <a:r>
              <a:rPr lang="ru-RU" sz="1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Шинкевич</a:t>
            </a:r>
            <a:r>
              <a:rPr lang="ru-RU" sz="1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Александра Владимировна – заведующий       </a:t>
            </a:r>
          </a:p>
          <a:p>
            <a:pPr marL="342900" indent="-342900"/>
            <a:r>
              <a:rPr lang="ru-RU" sz="1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отделением активного долголетия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	</a:t>
            </a:r>
            <a:r>
              <a:rPr lang="ru-RU" sz="1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Раджабова</a:t>
            </a:r>
            <a:r>
              <a:rPr lang="ru-RU" sz="1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Наталья Леонидовна – заведующий  </a:t>
            </a:r>
          </a:p>
          <a:p>
            <a:pPr marL="342900" indent="-342900"/>
            <a:r>
              <a:rPr lang="ru-RU" sz="1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отделением милосердия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	</a:t>
            </a:r>
            <a:r>
              <a:rPr lang="ru-RU" sz="1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Дружининна</a:t>
            </a:r>
            <a:r>
              <a:rPr lang="ru-RU" sz="1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Валентина Борисовна – специалист по  </a:t>
            </a:r>
          </a:p>
          <a:p>
            <a:pPr marL="342900" indent="-342900"/>
            <a:r>
              <a:rPr lang="ru-RU" sz="1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социальной работе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	Шестакова Анна Витальевна – социальный работник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	Меньшикова Надежда Геннадьевна – медицинская сестра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	Громова Тамара Владимировна – серебряный волонтер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	</a:t>
            </a:r>
            <a:r>
              <a:rPr lang="ru-RU" sz="1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Левинская</a:t>
            </a:r>
            <a:r>
              <a:rPr lang="ru-RU" sz="1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Екатерина Николаевна - серебряный волонтер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	Антипова Галина Васильевна - серебряный волонтер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	Смирнов Геннадий Александрович - серебряный волонтер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152"/>
          <a:stretch/>
        </p:blipFill>
        <p:spPr>
          <a:xfrm>
            <a:off x="396704" y="115564"/>
            <a:ext cx="3492960" cy="3543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794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7023"/>
            <a:ext cx="82123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Цель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marL="1612900" indent="-17780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Создание условий для </a:t>
            </a:r>
          </a:p>
          <a:p>
            <a:pPr marL="1612900" indent="-177800">
              <a:buFont typeface="Arial" charset="0"/>
              <a:buChar char="•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вовлечения граждан, проживающих в учреждении, в социально - значимую деятельность по восстановлению утраченных социальных связей, </a:t>
            </a:r>
          </a:p>
          <a:p>
            <a:pPr marL="1612900" indent="-177800">
              <a:buFont typeface="Arial" charset="0"/>
              <a:buChar char="•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продления периода активного долголетия,</a:t>
            </a:r>
          </a:p>
          <a:p>
            <a:pPr marL="1612900" indent="-177800">
              <a:buFont typeface="Arial" charset="0"/>
              <a:buChar char="•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повышения уровня их социальной активности и коммуникативного потенциала.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051" name="Picture 3" descr="C:\Users\Старшая МС\Desktop\Мои социальные связи\S8xne4x3_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5260" y="1810248"/>
            <a:ext cx="3454726" cy="4603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735248" y="190831"/>
            <a:ext cx="8714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ГБУ СО ЯО НЕКРАСОВСКИЙ ДОМ-ИНТЕРНАТ</a:t>
            </a:r>
          </a:p>
          <a:p>
            <a:pPr algn="ctr"/>
            <a:r>
              <a:rPr lang="ru-RU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ДЛЯ ПРЕСТАРЕЛЫХ И ИНВАЛИДОВ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792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0" y="124691"/>
            <a:ext cx="908396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>
                <a:solidFill>
                  <a:srgbClr val="FF0000"/>
                </a:solidFill>
              </a:rPr>
              <a:t>              </a:t>
            </a:r>
            <a:r>
              <a:rPr lang="ru-RU" sz="4800" b="1" dirty="0">
                <a:solidFill>
                  <a:srgbClr val="FF0000"/>
                </a:solidFill>
              </a:rPr>
              <a:t>Задачи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Организовать и провести мероприятия по восстановлению утраченных социальных связей жильцов дома- интерната.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Стимулировать социальную активность пожилых людей и инвалидов, повысить их мотивацию к активной жизнедеятельности посредством восстановления общения с близкими людьми, знакомыми, родственниками.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Улучшить физическое и психологическое состояние пожилых людей и инвалидов, увеличить период их активного долголетия.</a:t>
            </a:r>
          </a:p>
          <a:p>
            <a:pPr marL="285750" indent="-285750"/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898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7376" y="775300"/>
            <a:ext cx="8202654" cy="593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ИНФОРМАЦИЯ ОБ УЧРЕЖДЕНИИ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200" b="1" dirty="0">
                <a:solidFill>
                  <a:srgbClr val="ED7D31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Некрасовский дом-интернат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200" b="1" dirty="0">
                <a:solidFill>
                  <a:srgbClr val="ED7D31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престарелых и инвалидов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ED7D31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открыт в </a:t>
            </a:r>
            <a:r>
              <a:rPr lang="ru-RU" sz="2200" b="1" dirty="0">
                <a:solidFill>
                  <a:srgbClr val="ED7D31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1994</a:t>
            </a:r>
            <a:r>
              <a:rPr lang="ru-RU" sz="2200" dirty="0">
                <a:solidFill>
                  <a:srgbClr val="ED7D31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200" b="1" dirty="0">
                <a:solidFill>
                  <a:srgbClr val="ED7D31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</a:t>
            </a:r>
            <a:r>
              <a:rPr lang="ru-RU" sz="2200" dirty="0">
                <a:solidFill>
                  <a:srgbClr val="ED7D31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рассчитан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ED7D31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2200" b="1" dirty="0">
                <a:solidFill>
                  <a:srgbClr val="ED7D31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270 получателей социальных услуг</a:t>
            </a:r>
            <a:r>
              <a:rPr lang="ru-RU" sz="2200" dirty="0">
                <a:solidFill>
                  <a:srgbClr val="ED7D31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ED7D31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Учреждение предназначено для постоянного или временного проживания граждан пенсионного возраста, инвалидов (старше 18 лет), частично или полностью утративших способность к самообслуживанию и нуждающихся в постоянном уходе; обеспечивает создание соответствующих их возрасту и состоянию здоровья условий жизнедеятельности. </a:t>
            </a:r>
            <a:endParaRPr lang="ru-RU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ru-RU" sz="2200" dirty="0">
              <a:solidFill>
                <a:srgbClr val="ED7D31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5" y="1485900"/>
            <a:ext cx="3382241" cy="4509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8758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786" y="1449786"/>
            <a:ext cx="67188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Пожилые люди, проживающие в стационарных учреждениях социального обслуживания (домах-интернатах для престарелых), </a:t>
            </a:r>
          </a:p>
          <a:p>
            <a:pPr marL="342900" indent="-34290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   зачастую имеют пассивную позицию по отношению ко всему происходящему, у них снижена мотивация к участию в общественной жизни.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3074" name="Picture 2" descr="C:\Users\Старшая МС\Desktop\Мои социальные связи\GA_Griu1y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9399" y="1244473"/>
            <a:ext cx="4821714" cy="4125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35248" y="190831"/>
            <a:ext cx="8714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ГБУ СО ЯО НЕКРАСОВСКИЙ ДОМ-ИНТЕРНАТ</a:t>
            </a:r>
          </a:p>
          <a:p>
            <a:pPr algn="ctr"/>
            <a:r>
              <a:rPr lang="ru-RU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ДЛЯ ПРЕСТАРЕЛЫХ И ИНВАЛИДОВ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3295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549" y="628153"/>
            <a:ext cx="52727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Несмотря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на это, у данной категории граждан сохраняется высокий потенциал, как энергии, так и желания, а также потребность в общении и восстановлении, поддержании утраченных социальных связей.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  <a:p>
            <a:endParaRPr lang="ru-RU" sz="24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2101" y="286247"/>
            <a:ext cx="7164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ГБУ СО ЯО НЕКРАСОВСКИЙ ДОМ-ИНТЕРНАТ</a:t>
            </a:r>
          </a:p>
          <a:p>
            <a:pPr algn="ctr"/>
            <a:r>
              <a:rPr lang="ru-RU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ДЛЯ ПРЕСТАРЕЛЫХ И ИНВАЛИДОВ</a:t>
            </a:r>
            <a:endParaRPr lang="ru-RU" dirty="0"/>
          </a:p>
        </p:txBody>
      </p:sp>
      <p:pic>
        <p:nvPicPr>
          <p:cNvPr id="4098" name="Picture 2" descr="C:\Users\Старшая МС\Desktop\Мои социальные связи\0hOILYD05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5311" y="2164802"/>
            <a:ext cx="3337393" cy="4449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Старшая МС\Desktop\Мои социальные связи\o1S4Ks6yc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2830" y="1359378"/>
            <a:ext cx="2848904" cy="3385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5081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156" y="1709525"/>
            <a:ext cx="5508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ln w="1270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Одной из эффективных форм создания возможностей для повышения качества жизни пожилых людей, инвалидов и содействия активному долголетию является вовлечение их к поиску близких людей, знакомых  и  родственников, с кем связи утрачены. </a:t>
            </a:r>
            <a:endParaRPr lang="ru-RU" sz="2400" b="1" dirty="0">
              <a:ln w="12700">
                <a:solidFill>
                  <a:srgbClr val="ED7D31">
                    <a:lumMod val="5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2830" y="586596"/>
            <a:ext cx="5270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n w="1270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</a:rPr>
              <a:t>ГБУ СО ЯО НЕКРАСОВСКИЙ ДОМ-ИНТЕРНАТ</a:t>
            </a:r>
          </a:p>
          <a:p>
            <a:pPr lvl="0" algn="ctr"/>
            <a:r>
              <a:rPr lang="ru-RU" b="1" dirty="0" smtClean="0">
                <a:ln w="1270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</a:rPr>
              <a:t> ДЛЯ ПРЕСТАРЕЛЫХ И ИНВАЛИДОВ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46" t="33358" r="11033"/>
          <a:stretch>
            <a:fillRect/>
          </a:stretch>
        </p:blipFill>
        <p:spPr>
          <a:xfrm>
            <a:off x="8505645" y="1337094"/>
            <a:ext cx="3252159" cy="2551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Старшая МС\Desktop\Мои социальные связи\yElaykm2Rh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7501" y="3735315"/>
            <a:ext cx="4030153" cy="2762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0225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Старшая МС\Desktop\Мои социальные связи\77apC5C2p4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8027" y="3321170"/>
            <a:ext cx="3156928" cy="3191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70743" y="3168445"/>
            <a:ext cx="5184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/>
            <a:r>
              <a:rPr lang="ru-RU" sz="2400" b="1" dirty="0" smtClean="0">
                <a:ln w="1270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Члены рабочей группы организуют и проводят мероприятия по восстановлению утраченного общения.</a:t>
            </a:r>
            <a:endParaRPr lang="ru-RU" sz="2400" b="1" dirty="0">
              <a:ln w="12700">
                <a:solidFill>
                  <a:srgbClr val="ED7D31">
                    <a:lumMod val="5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4475" y="586596"/>
            <a:ext cx="6495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n w="1270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ГБУ СО ЯО НЕКРАСОВСКИЙ ДОМ-ИНТЕРНАТ</a:t>
            </a:r>
          </a:p>
          <a:p>
            <a:pPr lvl="0" algn="ctr"/>
            <a:r>
              <a:rPr lang="ru-RU" b="1" dirty="0" smtClean="0">
                <a:ln w="1270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ДЛЯ ПРЕСТАРЕЛЫХ И ИНВАЛИДОВ</a:t>
            </a:r>
          </a:p>
          <a:p>
            <a:endParaRPr lang="ru-RU" dirty="0"/>
          </a:p>
        </p:txBody>
      </p:sp>
      <p:pic>
        <p:nvPicPr>
          <p:cNvPr id="6146" name="Picture 2" descr="C:\Users\Старшая МС\Desktop\Мои социальные связи\dizADW2Mv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1015" y="1423359"/>
            <a:ext cx="3425589" cy="3432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50435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623" y="1561381"/>
            <a:ext cx="2987435" cy="3983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48381" y="1296512"/>
            <a:ext cx="51846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/>
            <a:r>
              <a:rPr lang="ru-RU" sz="2400" b="1" dirty="0" smtClean="0">
                <a:ln w="1270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Участие в проекте </a:t>
            </a:r>
          </a:p>
          <a:p>
            <a:pPr marL="342900" lvl="0" indent="-342900" algn="ctr"/>
            <a:r>
              <a:rPr lang="ru-RU" sz="2400" b="1" dirty="0" smtClean="0">
                <a:ln w="1270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«Мои социальные связи»  позволит гражданам пожилого возраста и инвалидам, проживая в интернате, найти себя, вести более активный образ жизни, реализовать потребность в общении, </a:t>
            </a:r>
            <a:r>
              <a:rPr lang="ru-RU" sz="2400" b="1" dirty="0" err="1" smtClean="0">
                <a:ln w="1270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коммуницировать</a:t>
            </a:r>
            <a:r>
              <a:rPr lang="ru-RU" sz="2400" b="1" dirty="0" smtClean="0">
                <a:ln w="1270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и чувствовать себя нужным.</a:t>
            </a:r>
            <a:endParaRPr lang="ru-RU" sz="2400" b="1" dirty="0">
              <a:ln w="12700">
                <a:solidFill>
                  <a:srgbClr val="ED7D31">
                    <a:lumMod val="5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C:\Users\Старшая МС\Desktop\Мои социальные связи\8fbs76H8Hq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1584" y="3226279"/>
            <a:ext cx="3269411" cy="3269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36566" y="232913"/>
            <a:ext cx="622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n w="1270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ГБУ СО ЯО НЕКРАСОВСКИЙ ДОМ-ИНТЕРНАТ</a:t>
            </a:r>
          </a:p>
          <a:p>
            <a:pPr lvl="0" algn="ctr"/>
            <a:r>
              <a:rPr lang="ru-RU" b="1" dirty="0" smtClean="0">
                <a:ln w="1270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ДЛЯ ПРЕСТАРЕЛЫХ И ИНВАЛИДОВ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54018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638</Words>
  <Application>Microsoft Office PowerPoint</Application>
  <PresentationFormat>Произвольный</PresentationFormat>
  <Paragraphs>99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Угланова</dc:creator>
  <cp:lastModifiedBy>Старшая МС</cp:lastModifiedBy>
  <cp:revision>118</cp:revision>
  <dcterms:created xsi:type="dcterms:W3CDTF">2018-10-10T10:22:42Z</dcterms:created>
  <dcterms:modified xsi:type="dcterms:W3CDTF">2024-10-24T11:09:42Z</dcterms:modified>
</cp:coreProperties>
</file>