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270" r:id="rId3"/>
    <p:sldId id="257" r:id="rId4"/>
    <p:sldId id="258" r:id="rId5"/>
    <p:sldId id="259" r:id="rId6"/>
    <p:sldId id="260" r:id="rId7"/>
    <p:sldId id="262" r:id="rId8"/>
    <p:sldId id="266" r:id="rId9"/>
    <p:sldId id="261" r:id="rId10"/>
    <p:sldId id="271" r:id="rId11"/>
    <p:sldId id="263" r:id="rId12"/>
    <p:sldId id="264" r:id="rId13"/>
    <p:sldId id="265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10265-3B2E-4C71-8468-CCB8B4D0E4F6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C087C-8520-4712-A7C1-61AE69B40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9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087C-8520-4712-A7C1-61AE69B401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C087C-8520-4712-A7C1-61AE69B4016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4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3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6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338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0231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015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1711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12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488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54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4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7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4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9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84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44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7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90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3698B9-E168-4DE9-872F-E730F2DABFC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F42C56-AFF7-455F-9DEE-946012862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7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4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hyperlink" Target="http://moybusiness2024.gu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3B328-7C6F-443A-AB9E-0F8836461922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154" y="3757315"/>
            <a:ext cx="2213264" cy="14212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D2191-8AC5-4F40-9CD1-5C4061E7E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921" y="290946"/>
            <a:ext cx="11027497" cy="226544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Забота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«Мужчина всегда мужчина!»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DFF1E0-E2D3-4394-ABD2-631F2C78C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936" y="2724043"/>
            <a:ext cx="11484264" cy="3843011"/>
          </a:xfrm>
        </p:spPr>
        <p:txBody>
          <a:bodyPr>
            <a:noAutofit/>
          </a:bodyPr>
          <a:lstStyle/>
          <a:p>
            <a:r>
              <a:rPr lang="ru-RU" sz="3200" dirty="0" smtClean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 </a:t>
            </a:r>
            <a:r>
              <a:rPr lang="ru-RU" sz="32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руки»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патронажная служба надомного обслуживания престарелых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32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Батуева Татьяна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401195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5" y="724711"/>
            <a:ext cx="2196701" cy="292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33" y="3024756"/>
            <a:ext cx="2721102" cy="3628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73951A-4250-4EA4-9CAB-FAB04C984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12" y="246751"/>
            <a:ext cx="2907373" cy="290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r="14047"/>
          <a:stretch/>
        </p:blipFill>
        <p:spPr>
          <a:xfrm rot="5400000">
            <a:off x="5562603" y="341649"/>
            <a:ext cx="2725161" cy="2347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1EB603-188F-420A-AE8D-039866A837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" b="24767"/>
          <a:stretch/>
        </p:blipFill>
        <p:spPr>
          <a:xfrm>
            <a:off x="8911165" y="3600691"/>
            <a:ext cx="2955420" cy="300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1DE7B0-F780-40DB-82D7-363D766D2C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20299" r="5670" b="20635"/>
          <a:stretch/>
        </p:blipFill>
        <p:spPr>
          <a:xfrm>
            <a:off x="272010" y="3902172"/>
            <a:ext cx="2498684" cy="275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013" r="28666" b="-1"/>
          <a:stretch/>
        </p:blipFill>
        <p:spPr>
          <a:xfrm rot="5400000">
            <a:off x="-265938" y="676355"/>
            <a:ext cx="3491920" cy="235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00" r="21619" b="22273"/>
          <a:stretch/>
        </p:blipFill>
        <p:spPr>
          <a:xfrm>
            <a:off x="3168273" y="4193793"/>
            <a:ext cx="1915199" cy="216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67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E4E344-788D-43A5-8773-EC5DA2C555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50" y="2756988"/>
            <a:ext cx="2336797" cy="175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E1398-E8F4-44B6-939F-8FF17CF51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129" y="208581"/>
            <a:ext cx="7645115" cy="6595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BAC7C-A79D-4931-8D09-58603684F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664" y="954813"/>
            <a:ext cx="5694998" cy="189022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планах внедрение данного проекта в пансионате г. Северобайкальск. А также п</a:t>
            </a:r>
            <a:r>
              <a:rPr 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ланируется </a:t>
            </a:r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птицы и продуктов птицеводства населению поселка. На вырученные средства возможна организация дополнительных досуговых мероприятий для подопечных:</a:t>
            </a:r>
            <a:endParaRPr lang="ru-RU" sz="24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82ED6C9-466A-4C75-9493-19C929EA79FD}"/>
              </a:ext>
            </a:extLst>
          </p:cNvPr>
          <p:cNvSpPr txBox="1">
            <a:spLocks/>
          </p:cNvSpPr>
          <p:nvPr/>
        </p:nvSpPr>
        <p:spPr>
          <a:xfrm>
            <a:off x="210588" y="4098457"/>
            <a:ext cx="5362453" cy="247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panose="05040102010807070707" pitchFamily="18" charset="2"/>
              <a:buNone/>
            </a:pPr>
            <a:r>
              <a:rPr lang="ru-RU" sz="3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посещение музеев, Каменского храма Пресвятой Богородицы, выезды на природу с организацией подвижных игр, экскурсий, приобретение дополнительных настольных игр и т д. </a:t>
            </a:r>
          </a:p>
          <a:p>
            <a:pPr marL="0" indent="0" algn="just">
              <a:buNone/>
            </a:pPr>
            <a:r>
              <a:rPr lang="ru-RU" sz="3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Это будет способствовать поддержанию </a:t>
            </a:r>
            <a:r>
              <a:rPr lang="ru-RU" sz="3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</a:t>
            </a:r>
            <a:r>
              <a:rPr lang="ru-RU" sz="3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-эмоционального </a:t>
            </a:r>
            <a:r>
              <a:rPr lang="ru-RU" sz="3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равновесия, хорошего настроения, а следовательно поддержанию активного образа жизни </a:t>
            </a:r>
            <a:r>
              <a:rPr lang="ru-RU" sz="3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</a:t>
            </a:r>
            <a:r>
              <a:rPr lang="ru-RU" sz="3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подопечных.</a:t>
            </a:r>
            <a:endParaRPr lang="ru-RU" sz="38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Wingdings 3" panose="05040102010807070707" pitchFamily="18" charset="2"/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DE49E-5F7D-4B89-928A-FCD5745099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58" b="28619"/>
          <a:stretch/>
        </p:blipFill>
        <p:spPr>
          <a:xfrm>
            <a:off x="5748998" y="4098457"/>
            <a:ext cx="1980571" cy="2489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C39181-AA5C-492C-8B3F-046B78015F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314" y="3268143"/>
            <a:ext cx="1729544" cy="307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A682C6-4D1C-48B3-BB02-9CC283E614C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54" y="4421540"/>
            <a:ext cx="2667369" cy="266736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635000"/>
          </a:effectLst>
        </p:spPr>
      </p:pic>
      <p:pic>
        <p:nvPicPr>
          <p:cNvPr id="12" name="Рисунок 11" descr="C:\Users\OEM\Desktop\Забота\Новая папка\20241020_214237.jpg"/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6793" r="15249" b="12734"/>
          <a:stretch/>
        </p:blipFill>
        <p:spPr bwMode="auto">
          <a:xfrm>
            <a:off x="1526027" y="1232570"/>
            <a:ext cx="1710121" cy="2367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 r="-94"/>
          <a:stretch/>
        </p:blipFill>
        <p:spPr>
          <a:xfrm>
            <a:off x="157412" y="136790"/>
            <a:ext cx="1954760" cy="230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 r="1041" b="17619"/>
          <a:stretch/>
        </p:blipFill>
        <p:spPr>
          <a:xfrm>
            <a:off x="189605" y="2185718"/>
            <a:ext cx="1977045" cy="216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19" y="437967"/>
            <a:ext cx="1887214" cy="2516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1733" r="7067" b="4134"/>
          <a:stretch/>
        </p:blipFill>
        <p:spPr>
          <a:xfrm>
            <a:off x="7788096" y="2862015"/>
            <a:ext cx="2370213" cy="1849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80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CF4E9-42E1-4419-818E-C42E95D1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55" y="358294"/>
            <a:ext cx="10474036" cy="436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реализованные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6802A6-5C71-4374-A916-EBA8D03DF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39" y="922099"/>
            <a:ext cx="11387716" cy="79586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1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«Милосердие. ЗОЖ»: </a:t>
            </a:r>
            <a:r>
              <a:rPr lang="ru-RU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entury Gothic" panose="020B0502020202020204" pitchFamily="34" charset="0"/>
              </a:rPr>
              <a:t>Построена спортивная площадка на территории пансионата «Милосердие». Открыта и функционирует соляная комната в пансионате. Проведены спортивные мероприятия для подопечных пансионата и жителей </a:t>
            </a:r>
            <a:r>
              <a:rPr lang="ru-RU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entury Gothic" panose="020B0502020202020204" pitchFamily="34" charset="0"/>
              </a:rPr>
              <a:t>пгт</a:t>
            </a:r>
            <a:r>
              <a:rPr lang="ru-RU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entury Gothic" panose="020B0502020202020204" pitchFamily="34" charset="0"/>
              </a:rPr>
              <a:t>. Каменск. 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CEABD8-8416-4910-82A1-BE50B4B289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6" y="1845737"/>
            <a:ext cx="2117974" cy="28239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DDF3C-E800-486B-AC23-87081DA2ED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86" y="1845737"/>
            <a:ext cx="2134394" cy="28458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47F30F-6819-4948-A5F6-F18D93659E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61" y="1845737"/>
            <a:ext cx="2024748" cy="26996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7781F8-5ED1-47EB-9B07-EE373D635B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34" y="3786911"/>
            <a:ext cx="2158691" cy="28782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CC3CA-430D-4DB0-963B-066152FB04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80" y="3841200"/>
            <a:ext cx="2117974" cy="28239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20B7E1-E0D1-4546-B970-FA45C3F78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890" y="1826425"/>
            <a:ext cx="3573801" cy="26803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1FE684-4346-4BED-8318-7EA0FBDED8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05" y="3786910"/>
            <a:ext cx="2158691" cy="28782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85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D032FE-1B38-41ED-9963-B8212877B498}"/>
              </a:ext>
            </a:extLst>
          </p:cNvPr>
          <p:cNvSpPr txBox="1"/>
          <p:nvPr/>
        </p:nvSpPr>
        <p:spPr>
          <a:xfrm>
            <a:off x="255353" y="233566"/>
            <a:ext cx="116041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«Жизнь как у всех»: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праздничные мероприятия для людей, находящихся на стационарном социальном обслуживании: День Победы, День матери, </a:t>
            </a:r>
            <a:r>
              <a:rPr lang="ru-RU" sz="2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</a:t>
            </a:r>
            <a:r>
              <a:rPr lang="ru-RU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Новогодние праздничные представления и др. Организованы выезды на природу с организацией подвижных игр. Был снят ролик о жизни подопечных пансионата «Милосердие». Проект стал победителем регионального и межрегионального этапов Всероссийского конкурса «Мой добрый бизнес» в номинации «Лучший проект в сфере поддержки и реабилитации людей с ограниченными возможностями здоровья». Проект вошел в «Каталог лучших практик социального предпринимательства России» </a:t>
            </a:r>
            <a:r>
              <a:rPr lang="en-US" sz="2000" u="sng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ru-RU" sz="2000" u="sng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2000" u="sng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moybusiness</a:t>
            </a:r>
            <a:r>
              <a:rPr lang="ru-RU" sz="2000" u="sng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2024.</a:t>
            </a:r>
            <a:r>
              <a:rPr lang="en-US" sz="2000" u="sng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guu</a:t>
            </a:r>
            <a:r>
              <a:rPr lang="ru-RU" sz="2000" u="sng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000" u="sng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2000" u="sng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//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7211C3-49A4-4335-A593-6950D00F0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3580" r="12950" b="37244"/>
          <a:stretch/>
        </p:blipFill>
        <p:spPr>
          <a:xfrm>
            <a:off x="255353" y="2930595"/>
            <a:ext cx="2598380" cy="36938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2FC81E-F305-447A-8437-F6EEE7987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71" y="2953432"/>
            <a:ext cx="2546158" cy="25461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3375F0-8F37-410E-A24C-1C5F85C99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3" t="-390" r="28924"/>
          <a:stretch/>
        </p:blipFill>
        <p:spPr>
          <a:xfrm rot="5400000">
            <a:off x="6613498" y="3092412"/>
            <a:ext cx="2328975" cy="20853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EA58F1-424E-4157-84A0-E0DB5AC31AC0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61" y="2712140"/>
            <a:ext cx="2659358" cy="39122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9B307C-307F-49B5-8A04-5AD4BFD2A616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8"/>
          <a:stretch/>
        </p:blipFill>
        <p:spPr bwMode="auto">
          <a:xfrm>
            <a:off x="5033964" y="4349224"/>
            <a:ext cx="2228692" cy="2417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151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AB07F-53B3-413F-A4E1-6AAADF90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12" y="356617"/>
            <a:ext cx="8767508" cy="5394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проекта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C113E94-B106-431E-B55C-F26150A098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276576"/>
              </p:ext>
            </p:extLst>
          </p:nvPr>
        </p:nvGraphicFramePr>
        <p:xfrm>
          <a:off x="387926" y="969819"/>
          <a:ext cx="11508509" cy="5622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085">
                  <a:extLst>
                    <a:ext uri="{9D8B030D-6E8A-4147-A177-3AD203B41FA5}">
                      <a16:colId xmlns:a16="http://schemas.microsoft.com/office/drawing/2014/main" val="915803073"/>
                    </a:ext>
                  </a:extLst>
                </a:gridCol>
                <a:gridCol w="2935353">
                  <a:extLst>
                    <a:ext uri="{9D8B030D-6E8A-4147-A177-3AD203B41FA5}">
                      <a16:colId xmlns:a16="http://schemas.microsoft.com/office/drawing/2014/main" val="436395069"/>
                    </a:ext>
                  </a:extLst>
                </a:gridCol>
                <a:gridCol w="2378346">
                  <a:extLst>
                    <a:ext uri="{9D8B030D-6E8A-4147-A177-3AD203B41FA5}">
                      <a16:colId xmlns:a16="http://schemas.microsoft.com/office/drawing/2014/main" val="727439773"/>
                    </a:ext>
                  </a:extLst>
                </a:gridCol>
                <a:gridCol w="2729347">
                  <a:extLst>
                    <a:ext uri="{9D8B030D-6E8A-4147-A177-3AD203B41FA5}">
                      <a16:colId xmlns:a16="http://schemas.microsoft.com/office/drawing/2014/main" val="3386290545"/>
                    </a:ext>
                  </a:extLst>
                </a:gridCol>
                <a:gridCol w="2948378">
                  <a:extLst>
                    <a:ext uri="{9D8B030D-6E8A-4147-A177-3AD203B41FA5}">
                      <a16:colId xmlns:a16="http://schemas.microsoft.com/office/drawing/2014/main" val="4062094635"/>
                    </a:ext>
                  </a:extLst>
                </a:gridCol>
              </a:tblGrid>
              <a:tr h="1226157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статьи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стоимость (руб.)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(руб.)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(руб.)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744497"/>
                  </a:ext>
                </a:extLst>
              </a:tr>
              <a:tr h="490027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90000,00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45000,00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45000,00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373332"/>
                  </a:ext>
                </a:extLst>
              </a:tr>
              <a:tr h="554563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Командировочные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20242"/>
                  </a:ext>
                </a:extLst>
              </a:tr>
              <a:tr h="434456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Офисные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521243"/>
                  </a:ext>
                </a:extLst>
              </a:tr>
              <a:tr h="1177635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специализированного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оборудования, инвентаря и сопутствующие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675 917,00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625917,00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90671"/>
                  </a:ext>
                </a:extLst>
              </a:tr>
              <a:tr h="1132507"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782567,00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682567,00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100000,00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91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33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BE039-A3B9-4334-905D-BAE6D404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591916"/>
            <a:ext cx="9400956" cy="1507067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  <a:r>
              <a:rPr lang="ru-RU" sz="48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 внимание</a:t>
            </a:r>
            <a:r>
              <a:rPr lang="ru-RU" sz="4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57BE039-A3B9-4334-905D-BAE6D40433C7}"/>
              </a:ext>
            </a:extLst>
          </p:cNvPr>
          <p:cNvSpPr txBox="1">
            <a:spLocks/>
          </p:cNvSpPr>
          <p:nvPr/>
        </p:nvSpPr>
        <p:spPr>
          <a:xfrm>
            <a:off x="653196" y="439607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 уважением, директор ООО «Забота» </a:t>
            </a:r>
          </a:p>
          <a:p>
            <a:r>
              <a:rPr lang="ru-RU" sz="3200" cap="none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</a:t>
            </a:r>
            <a:r>
              <a:rPr lang="ru-RU" sz="3200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атуева Татьяна </a:t>
            </a:r>
            <a:r>
              <a:rPr lang="ru-RU" sz="3200" cap="none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</a:t>
            </a:r>
            <a:r>
              <a:rPr lang="ru-RU" sz="3200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икторовна</a:t>
            </a:r>
            <a:endParaRPr lang="ru-RU" sz="3200" cap="none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4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100" y="300567"/>
            <a:ext cx="8534400" cy="5223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624" y="1042417"/>
            <a:ext cx="11448288" cy="528574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«Забота» было создано в 2013 году. Видом деятельности организации является социальное обслуживание населения (ОКВЭД 87) Республики Бурятия в стационарной форме, на основании Федерального закона от 28.12.2013 N 442-ФЗ «Об основах социального обслуживания граждан в Российской Федерации», постановления Правительства Республики Бурятия от 12 декабря 2014 года N 635 «Об утверждении Положения о порядке предоставления социальных услуг совершеннолетним гражданам в стационарной форме социального обслуживания в Республике Бурятия».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2015 году организация вошла в «Реестр поставщиков социальных услуг», что дает возможность постоянно реформировать и улучшать подходы к социальному обслуживанию населения.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территории республики ООО «Забота» имеет 3 пансионата для престарелых и людей с ограниченными возможностями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в г. Улан-Удэ,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Каменск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и в г. Северобайкальск.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0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Фото Депрессия, более 257 000 качественных бесплатных стоковых фото">
            <a:extLst>
              <a:ext uri="{FF2B5EF4-FFF2-40B4-BE49-F238E27FC236}">
                <a16:creationId xmlns:a16="http://schemas.microsoft.com/office/drawing/2014/main" id="{4225385A-EBA7-4273-8319-BAC9ED44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09" y="2577261"/>
            <a:ext cx="2618008" cy="1735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448E0D2-D380-4405-8C2C-B8515D7F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38" y="2273177"/>
            <a:ext cx="2605407" cy="1735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B84D-EC64-4471-BB9D-FA36159C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01" y="135631"/>
            <a:ext cx="8534400" cy="53301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проекта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0AEF919-EFF2-423F-BADF-111D95C30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3" y="1744381"/>
            <a:ext cx="2536287" cy="1684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42206C1-1451-4FEC-8B19-94D797464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116" y="668648"/>
            <a:ext cx="8015531" cy="1480859"/>
          </a:xfrm>
        </p:spPr>
        <p:txBody>
          <a:bodyPr>
            <a:normAutofit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Идея проекта заключается в создании на базе </a:t>
            </a:r>
            <a:r>
              <a:rPr lang="ru-RU" sz="24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пансионатов </a:t>
            </a:r>
            <a:r>
              <a:rPr lang="ru-RU" sz="24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«Милосердие</a:t>
            </a:r>
            <a:r>
              <a:rPr lang="ru-RU" sz="24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и «Забота» мини-инкубаторов </a:t>
            </a:r>
            <a:r>
              <a:rPr lang="ru-RU" sz="24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выращивания </a:t>
            </a:r>
            <a:r>
              <a:rPr lang="ru-RU" sz="24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кур-несушек, а также его внедрение на территории пансионата «Северный».</a:t>
            </a:r>
            <a:r>
              <a:rPr lang="ru-RU" sz="24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40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EC3B1AC-2B66-4796-9A64-9910CDC5B082}"/>
              </a:ext>
            </a:extLst>
          </p:cNvPr>
          <p:cNvSpPr txBox="1">
            <a:spLocks/>
          </p:cNvSpPr>
          <p:nvPr/>
        </p:nvSpPr>
        <p:spPr>
          <a:xfrm>
            <a:off x="244877" y="4560452"/>
            <a:ext cx="8084376" cy="207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0"/>
              </a:spcAft>
              <a:buNone/>
            </a:pPr>
            <a:r>
              <a:rPr lang="ru-RU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Привлечение </a:t>
            </a:r>
            <a:r>
              <a:rPr lang="ru-RU" sz="3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мужчин-подопечных </a:t>
            </a:r>
            <a:r>
              <a:rPr lang="ru-RU" sz="33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трудовой деятельности по уходу за домашней птицей, в целях оказания поддержки </a:t>
            </a:r>
            <a:r>
              <a:rPr lang="ru-RU" sz="3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активного образа жизни, путем </a:t>
            </a:r>
            <a:r>
              <a:rPr lang="ru-RU" sz="3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 </a:t>
            </a:r>
            <a:r>
              <a:rPr lang="ru-RU" sz="33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трудозанятости</a:t>
            </a:r>
            <a:r>
              <a:rPr lang="ru-RU" sz="33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социализации, а также уравновешивания их </a:t>
            </a:r>
            <a:r>
              <a:rPr lang="ru-RU" sz="33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</a:t>
            </a:r>
            <a:r>
              <a:rPr lang="ru-RU" sz="33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-эмоционального </a:t>
            </a:r>
            <a:r>
              <a:rPr lang="ru-RU" sz="3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состояния</a:t>
            </a:r>
            <a:r>
              <a:rPr lang="ru-RU" sz="33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036" name="Picture 12" descr="ᐉ Как ухаживать за цыплятами: правила кормления и содержания цыплят">
            <a:extLst>
              <a:ext uri="{FF2B5EF4-FFF2-40B4-BE49-F238E27FC236}">
                <a16:creationId xmlns:a16="http://schemas.microsoft.com/office/drawing/2014/main" id="{5D786B69-5616-4958-823A-72FF2F47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3" y="612928"/>
            <a:ext cx="1806614" cy="1356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собенности ухода и содержания цыплят">
            <a:extLst>
              <a:ext uri="{FF2B5EF4-FFF2-40B4-BE49-F238E27FC236}">
                <a16:creationId xmlns:a16="http://schemas.microsoft.com/office/drawing/2014/main" id="{CB64F9D3-ADA7-4F25-8DAB-AE4B38E7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15" y="612929"/>
            <a:ext cx="2211540" cy="1308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Бесплатное фото Приступ чудовищной мигрени несчастный пенсионер пожилой мужчина держит голову с выражением боли лицо пожилого человека, страдающего от головной боли">
            <a:extLst>
              <a:ext uri="{FF2B5EF4-FFF2-40B4-BE49-F238E27FC236}">
                <a16:creationId xmlns:a16="http://schemas.microsoft.com/office/drawing/2014/main" id="{672351C8-6D36-4B7D-935D-A863FED9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620" y="2093566"/>
            <a:ext cx="2448703" cy="16311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Человек Держащий Яйца В Корзине С Курами На Заднем Плане На Ферме —  стоковые фотографии и другие картинки Домашние куры">
            <a:extLst>
              <a:ext uri="{FF2B5EF4-FFF2-40B4-BE49-F238E27FC236}">
                <a16:creationId xmlns:a16="http://schemas.microsoft.com/office/drawing/2014/main" id="{4944FDE4-05B8-455E-B05E-8DBD076D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833" y="4009030"/>
            <a:ext cx="3282044" cy="218802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21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7DAA2-E867-43DF-96B7-001F12C4F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6741"/>
            <a:ext cx="8248304" cy="90301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A628BD-3298-469F-AA6A-62D45961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072" y="741630"/>
            <a:ext cx="7772516" cy="16906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Бурятия,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Улан-Удэ,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Производственная д.34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Пансионат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престарелых и инвалидов «Забота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2013E-E9B8-4C4B-B26D-F0BAE1464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 b="8994"/>
          <a:stretch/>
        </p:blipFill>
        <p:spPr>
          <a:xfrm>
            <a:off x="7876996" y="2392641"/>
            <a:ext cx="2904936" cy="18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F1A628BD-3298-469F-AA6A-62D45961A5B8}"/>
              </a:ext>
            </a:extLst>
          </p:cNvPr>
          <p:cNvSpPr txBox="1">
            <a:spLocks/>
          </p:cNvSpPr>
          <p:nvPr/>
        </p:nvSpPr>
        <p:spPr>
          <a:xfrm>
            <a:off x="269072" y="2763751"/>
            <a:ext cx="7772516" cy="1739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Бурятия,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Каменск, ул. Кирова д. 26.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Пансионат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с психическими расстройствами «Милосердие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533" r="4918" b="42652"/>
          <a:stretch/>
        </p:blipFill>
        <p:spPr>
          <a:xfrm>
            <a:off x="8734023" y="621843"/>
            <a:ext cx="2909580" cy="155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F1A628BD-3298-469F-AA6A-62D45961A5B8}"/>
              </a:ext>
            </a:extLst>
          </p:cNvPr>
          <p:cNvSpPr txBox="1">
            <a:spLocks/>
          </p:cNvSpPr>
          <p:nvPr/>
        </p:nvSpPr>
        <p:spPr>
          <a:xfrm>
            <a:off x="269072" y="4733024"/>
            <a:ext cx="7772516" cy="1739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Бурятия, г. Северобайкальск, ул. Кирова д. 26.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ru-R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Пансионат для престарелых и инвалидов  </a:t>
            </a:r>
            <a:r>
              <a:rPr lang="ru-R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«Северный»</a:t>
            </a:r>
            <a:endParaRPr lang="ru-RU" sz="2800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813" y="3914663"/>
            <a:ext cx="2052062" cy="273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34" r="400" b="20165"/>
          <a:stretch/>
        </p:blipFill>
        <p:spPr>
          <a:xfrm>
            <a:off x="6404452" y="5357963"/>
            <a:ext cx="4251960" cy="1431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952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87E71-296E-45CC-AEDA-ECB9770B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21" y="155285"/>
            <a:ext cx="8520343" cy="46650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C59F7-B0AE-431B-B7AD-DAC5D465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8" y="635992"/>
            <a:ext cx="11385868" cy="263756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Мужчины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старшего возраста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(60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+) – подопечные пансионата «Забота».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Люди 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ограниченными возможностями здоровья (совершеннолетние недееспособные граждане) – подопечные 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пансионата 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«Милосердие» в возрасте от 20 до 67 лет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</a:rPr>
              <a:t>	</a:t>
            </a:r>
            <a:r>
              <a:rPr lang="ru-RU" sz="3600" dirty="0" smtClean="0">
                <a:latin typeface="Times New Roman" panose="02020603050405020304" pitchFamily="18" charset="0"/>
              </a:rPr>
              <a:t>Мужчины </a:t>
            </a:r>
            <a:r>
              <a:rPr lang="ru-RU" sz="3600" dirty="0" smtClean="0">
                <a:latin typeface="Times New Roman" panose="02020603050405020304" pitchFamily="18" charset="0"/>
              </a:rPr>
              <a:t>старшего возраста </a:t>
            </a:r>
            <a:r>
              <a:rPr lang="ru-RU" sz="3600" dirty="0" smtClean="0">
                <a:latin typeface="Times New Roman" panose="02020603050405020304" pitchFamily="18" charset="0"/>
              </a:rPr>
              <a:t>(60</a:t>
            </a:r>
            <a:r>
              <a:rPr lang="ru-RU" sz="3600" dirty="0" smtClean="0">
                <a:latin typeface="Times New Roman" panose="02020603050405020304" pitchFamily="18" charset="0"/>
              </a:rPr>
              <a:t>+) и люди с ограниченными возможностями здоровья – подопечные пансионата «Северный» (в будущем).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20F5B5-3C9D-4988-838C-0994876C21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74" y="4303993"/>
            <a:ext cx="2293465" cy="22934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5FAB01-BDE6-4181-AFA6-9BA0E6A19B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97" y="4303992"/>
            <a:ext cx="2293465" cy="22934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24464C-5FAE-45BC-9DBE-E56177A64C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08" y="3575320"/>
            <a:ext cx="2266604" cy="30221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11267" b="800"/>
          <a:stretch/>
        </p:blipFill>
        <p:spPr>
          <a:xfrm>
            <a:off x="4012770" y="3673956"/>
            <a:ext cx="3431434" cy="2297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9" y="3722967"/>
            <a:ext cx="2045133" cy="2726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105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C6B32-4728-4F4D-8BD7-06B41D2A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63" y="284787"/>
            <a:ext cx="8534400" cy="73934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7683F7-24FF-454C-8D3A-D4E0ECD86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76" y="949683"/>
            <a:ext cx="11186362" cy="5572839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3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Сохранение и популяризация активного образа жизни </a:t>
            </a:r>
            <a:r>
              <a:rPr lang="ru-RU" sz="3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мужчин 60+ через </a:t>
            </a:r>
            <a:r>
              <a:rPr lang="ru-RU" sz="3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трудовую адаптацию.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Способствует самоутверждению личности, расширению коммуникативных связей и социальной адаптации, оказывает благотворное влияние на 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-эмоциональное состояние.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3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ru-RU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Поддержание когнитивных навыков, воспитание проявления заботы и ответственности у людей с психическими заболеваниями, также обеспечение частичной занятости инвалидов — важный элемент их комплексной реабилитации. 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58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86728C-37A0-4AB5-9E7A-E9A23421A9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604"/>
          <a:stretch/>
        </p:blipFill>
        <p:spPr>
          <a:xfrm>
            <a:off x="7698063" y="3839363"/>
            <a:ext cx="1992546" cy="17931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4B134-AFDF-4561-9013-3D5BFA52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4221"/>
            <a:ext cx="5303520" cy="68318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A5141-28AE-4BBB-8A22-CC6D3D0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82" y="2613352"/>
            <a:ext cx="6913622" cy="115795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2.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мотивация целевой группы</a:t>
            </a:r>
          </a:p>
        </p:txBody>
      </p:sp>
      <p:pic>
        <p:nvPicPr>
          <p:cNvPr id="3078" name="Picture 6" descr="Круглогодичный утепленный отапливаемый курятник для кур-несушек,  автоматизированный, на 100 голов. обслуживание курятника один раз в 7 дней.">
            <a:extLst>
              <a:ext uri="{FF2B5EF4-FFF2-40B4-BE49-F238E27FC236}">
                <a16:creationId xmlns:a16="http://schemas.microsoft.com/office/drawing/2014/main" id="{1B2DA08D-0909-4D03-A031-6F020277A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91" y="375337"/>
            <a:ext cx="2709951" cy="1809147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DCD343E-9E57-4903-9CDF-9770B13C10CE}"/>
              </a:ext>
            </a:extLst>
          </p:cNvPr>
          <p:cNvSpPr txBox="1">
            <a:spLocks/>
          </p:cNvSpPr>
          <p:nvPr/>
        </p:nvSpPr>
        <p:spPr>
          <a:xfrm>
            <a:off x="331582" y="1065735"/>
            <a:ext cx="7149348" cy="150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r>
              <a:rPr lang="ru-RU" dirty="0"/>
              <a:t>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помещения: приобретение и монтаж оборудования. Закупка птицы 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AEF5727-529D-4311-A9AC-982BF5BBA360}"/>
              </a:ext>
            </a:extLst>
          </p:cNvPr>
          <p:cNvSpPr txBox="1">
            <a:spLocks/>
          </p:cNvSpPr>
          <p:nvPr/>
        </p:nvSpPr>
        <p:spPr>
          <a:xfrm>
            <a:off x="331582" y="4993278"/>
            <a:ext cx="7562213" cy="1157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dirty="0"/>
              <a:t>4.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трудовой деятельности подопечных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302CB19-6EB5-4135-97A9-F450AEED3143}"/>
              </a:ext>
            </a:extLst>
          </p:cNvPr>
          <p:cNvSpPr txBox="1">
            <a:spLocks/>
          </p:cNvSpPr>
          <p:nvPr/>
        </p:nvSpPr>
        <p:spPr>
          <a:xfrm>
            <a:off x="331582" y="3839363"/>
            <a:ext cx="6913622" cy="1157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dirty="0"/>
              <a:t>3.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целевой группы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065F4E-AA06-402E-8438-BC35DAB10A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618" y="4587033"/>
            <a:ext cx="2090992" cy="20909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80" name="Picture 8" descr="Утепленный курятник с обогревом на 45 голов &quot;Теплоисухо&quot; ТС-КН">
            <a:extLst>
              <a:ext uri="{FF2B5EF4-FFF2-40B4-BE49-F238E27FC236}">
                <a16:creationId xmlns:a16="http://schemas.microsoft.com/office/drawing/2014/main" id="{EBF69D21-A3E3-491E-B181-50B751C2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952" y="375337"/>
            <a:ext cx="1817421" cy="18040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2859FD-E39F-4743-813A-BB2F59237C7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85" y="2429500"/>
            <a:ext cx="2709951" cy="15256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3820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702C66-2AEE-4034-ADD9-F3B8D524F9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750115"/>
              </p:ext>
            </p:extLst>
          </p:nvPr>
        </p:nvGraphicFramePr>
        <p:xfrm>
          <a:off x="113940" y="135192"/>
          <a:ext cx="11930575" cy="7336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554">
                  <a:extLst>
                    <a:ext uri="{9D8B030D-6E8A-4147-A177-3AD203B41FA5}">
                      <a16:colId xmlns:a16="http://schemas.microsoft.com/office/drawing/2014/main" val="1116906089"/>
                    </a:ext>
                  </a:extLst>
                </a:gridCol>
                <a:gridCol w="1324632">
                  <a:extLst>
                    <a:ext uri="{9D8B030D-6E8A-4147-A177-3AD203B41FA5}">
                      <a16:colId xmlns:a16="http://schemas.microsoft.com/office/drawing/2014/main" val="3243220801"/>
                    </a:ext>
                  </a:extLst>
                </a:gridCol>
                <a:gridCol w="3859409">
                  <a:extLst>
                    <a:ext uri="{9D8B030D-6E8A-4147-A177-3AD203B41FA5}">
                      <a16:colId xmlns:a16="http://schemas.microsoft.com/office/drawing/2014/main" val="2299303159"/>
                    </a:ext>
                  </a:extLst>
                </a:gridCol>
                <a:gridCol w="1199536">
                  <a:extLst>
                    <a:ext uri="{9D8B030D-6E8A-4147-A177-3AD203B41FA5}">
                      <a16:colId xmlns:a16="http://schemas.microsoft.com/office/drawing/2014/main" val="3062494102"/>
                    </a:ext>
                  </a:extLst>
                </a:gridCol>
                <a:gridCol w="5073444">
                  <a:extLst>
                    <a:ext uri="{9D8B030D-6E8A-4147-A177-3AD203B41FA5}">
                      <a16:colId xmlns:a16="http://schemas.microsoft.com/office/drawing/2014/main" val="3331898695"/>
                    </a:ext>
                  </a:extLst>
                </a:gridCol>
              </a:tblGrid>
              <a:tr h="698602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Решаемая задача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353185"/>
                  </a:ext>
                </a:extLst>
              </a:tr>
              <a:tr h="803105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помещения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оборудования, инвентаря: инкубаторы, клетки для кур-несушек, цыплят; поилки, вытяжки, щетки для уборки.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оборудование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646523"/>
                  </a:ext>
                </a:extLst>
              </a:tr>
              <a:tr h="238284">
                <a:tc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Монтаж оборудования, подключение к электросетям.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Технический запуск оборудования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925317"/>
                  </a:ext>
                </a:extLst>
              </a:tr>
              <a:tr h="550762">
                <a:tc>
                  <a:txBody>
                    <a:bodyPr/>
                    <a:lstStyle/>
                    <a:p>
                      <a:endParaRPr lang="ru-RU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Закупка птицы у птицефабрики, корма.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Заселение инкубаторов домашней птицей.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252166"/>
                  </a:ext>
                </a:extLst>
              </a:tr>
              <a:tr h="803105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целевой группы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Подбор и мотивация целевой группы из числа подопечных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пансионатов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«Забота» и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«Милосердие» с активными жизненными функциями.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Набор целевой группы в количестве 22 человек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982908"/>
                  </a:ext>
                </a:extLst>
              </a:tr>
              <a:tr h="803105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целевой группы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группы с оборудованием и домашней птицей.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Проявление эмоциональных чувств, положительной реакции при общении с птицей и ее потомством.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98065"/>
                  </a:ext>
                </a:extLst>
              </a:tr>
              <a:tr h="803105">
                <a:tc>
                  <a:txBody>
                    <a:bodyPr/>
                    <a:lstStyle/>
                    <a:p>
                      <a:endParaRPr lang="ru-RU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обучения технике безопасности, технике пожарной безопасности, правилам ухода за домашней птицей.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Усвоение группой правил пожарной безопасности.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340346"/>
                  </a:ext>
                </a:extLst>
              </a:tr>
              <a:tr h="1710262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к работе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Сопровождение группы при уходе за домашней птицей под руководством персонала.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Июль-декабрь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и поддержание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трудовых навыков, проявления заботы и ответственности. Поступательное уравновешивание психо-эмоционального состояния подопечных. Проявление моральной поддержки и взаимовыручки внутри группы, а также оказание благотворного влияния на остальных членов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пансионатов. </a:t>
                      </a:r>
                      <a:endParaRPr lang="ru-RU" sz="15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Удовлетворение внутренних потребностей в продуктах птицеводства.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658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88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3B985-E150-413E-84DF-4525BCCA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029" y="207355"/>
            <a:ext cx="10623665" cy="75692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проекта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F99A856-397D-4365-9EB7-D220FA819B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067216"/>
              </p:ext>
            </p:extLst>
          </p:nvPr>
        </p:nvGraphicFramePr>
        <p:xfrm>
          <a:off x="332232" y="1702444"/>
          <a:ext cx="11355462" cy="4872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721">
                  <a:extLst>
                    <a:ext uri="{9D8B030D-6E8A-4147-A177-3AD203B41FA5}">
                      <a16:colId xmlns:a16="http://schemas.microsoft.com/office/drawing/2014/main" val="1239138100"/>
                    </a:ext>
                  </a:extLst>
                </a:gridCol>
                <a:gridCol w="2018626">
                  <a:extLst>
                    <a:ext uri="{9D8B030D-6E8A-4147-A177-3AD203B41FA5}">
                      <a16:colId xmlns:a16="http://schemas.microsoft.com/office/drawing/2014/main" val="3610602303"/>
                    </a:ext>
                  </a:extLst>
                </a:gridCol>
                <a:gridCol w="6990115">
                  <a:extLst>
                    <a:ext uri="{9D8B030D-6E8A-4147-A177-3AD203B41FA5}">
                      <a16:colId xmlns:a16="http://schemas.microsoft.com/office/drawing/2014/main" val="3909701929"/>
                    </a:ext>
                  </a:extLst>
                </a:gridCol>
              </a:tblGrid>
              <a:tr h="92696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 возрастная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Качественные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29756"/>
                  </a:ext>
                </a:extLst>
              </a:tr>
              <a:tr h="157584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Подопечные пансионата «Забота»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человек в возрасте 50-71 год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Люди старшего возраста стали активнее принимать участие в жизни пансионата, стали более восприимчивы</a:t>
                      </a:r>
                      <a:r>
                        <a:rPr lang="ru-RU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 позитивным действиям и желаниям молодых.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01117"/>
                  </a:ext>
                </a:extLst>
              </a:tr>
              <a:tr h="23692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Подопечные пансионата «Милосердие» с психическими заболеваниями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человека</a:t>
                      </a:r>
                    </a:p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возрасте от 20 до 67 лет 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Улучшение когнитивных способностей, оказание благотворного влияния общения с животными на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-эмоциональное состояние подопечных. Стали более уравновешенны,</a:t>
                      </a:r>
                      <a:r>
                        <a:rPr lang="ru-RU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появились признаки добродушия.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0811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14" y="196927"/>
            <a:ext cx="1704650" cy="2272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768895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851</TotalTime>
  <Words>852</Words>
  <Application>Microsoft Office PowerPoint</Application>
  <PresentationFormat>Широкоэкранный</PresentationFormat>
  <Paragraphs>126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Calibri</vt:lpstr>
      <vt:lpstr>Century Gothic</vt:lpstr>
      <vt:lpstr>Monotype Corsiva</vt:lpstr>
      <vt:lpstr>Times New Roman</vt:lpstr>
      <vt:lpstr>Wingdings 3</vt:lpstr>
      <vt:lpstr>Сектор</vt:lpstr>
      <vt:lpstr>Проект ООО «Забота»  «Мужчина всегда мужчина!»</vt:lpstr>
      <vt:lpstr>СПРАВКА</vt:lpstr>
      <vt:lpstr>Краткое описание проекта</vt:lpstr>
      <vt:lpstr>География проекта</vt:lpstr>
      <vt:lpstr>Целевая группа</vt:lpstr>
      <vt:lpstr>Цель проекта</vt:lpstr>
      <vt:lpstr>Задачи проекта</vt:lpstr>
      <vt:lpstr>Презентация PowerPoint</vt:lpstr>
      <vt:lpstr>результаты  проекта</vt:lpstr>
      <vt:lpstr>Презентация PowerPoint</vt:lpstr>
      <vt:lpstr>Дальнейшее развитие проекта</vt:lpstr>
      <vt:lpstr>Основные реализованные проекты</vt:lpstr>
      <vt:lpstr>Презентация PowerPoint</vt:lpstr>
      <vt:lpstr>Бюджет проекта</vt:lpstr>
      <vt:lpstr>Благодарим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АНО ЦСО «Милосердие»  «Трудовая адаптация людей  с психическими заболеваниями»</dc:title>
  <dc:creator>New</dc:creator>
  <cp:lastModifiedBy>OEM</cp:lastModifiedBy>
  <cp:revision>54</cp:revision>
  <dcterms:created xsi:type="dcterms:W3CDTF">2024-02-14T01:47:28Z</dcterms:created>
  <dcterms:modified xsi:type="dcterms:W3CDTF">2024-10-25T04:53:56Z</dcterms:modified>
</cp:coreProperties>
</file>