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nasieva" initials="T" lastIdx="1" clrIdx="0">
    <p:extLst>
      <p:ext uri="{19B8F6BF-5375-455C-9EA6-DF929625EA0E}">
        <p15:presenceInfo xmlns:p15="http://schemas.microsoft.com/office/powerpoint/2012/main" userId="Tanasiev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32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Статистика проведенных мероприятий в </a:t>
            </a:r>
            <a:r>
              <a:rPr lang="ru-RU" dirty="0" smtClean="0"/>
              <a:t>сравнении 2015 – 2023 гг. 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Пожарная безопасность</c:v>
                </c:pt>
                <c:pt idx="1">
                  <c:v>Электробезопасность</c:v>
                </c:pt>
                <c:pt idx="2">
                  <c:v>Здоровый образ жизни</c:v>
                </c:pt>
                <c:pt idx="3">
                  <c:v>Мошенничество</c:v>
                </c:pt>
                <c:pt idx="4">
                  <c:v>Психологическая помощь</c:v>
                </c:pt>
                <c:pt idx="5">
                  <c:v>Юридическая помощь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7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45-4F9B-9967-894FBA194B4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Пожарная безопасность</c:v>
                </c:pt>
                <c:pt idx="1">
                  <c:v>Электробезопасность</c:v>
                </c:pt>
                <c:pt idx="2">
                  <c:v>Здоровый образ жизни</c:v>
                </c:pt>
                <c:pt idx="3">
                  <c:v>Мошенничество</c:v>
                </c:pt>
                <c:pt idx="4">
                  <c:v>Психологическая помощь</c:v>
                </c:pt>
                <c:pt idx="5">
                  <c:v>Юридическая помощь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7</c:v>
                </c:pt>
                <c:pt idx="1">
                  <c:v>3</c:v>
                </c:pt>
                <c:pt idx="2">
                  <c:v>30</c:v>
                </c:pt>
                <c:pt idx="3">
                  <c:v>11</c:v>
                </c:pt>
                <c:pt idx="4">
                  <c:v>3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45-4F9B-9967-894FBA194B4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739803688"/>
        <c:axId val="643197496"/>
      </c:barChart>
      <c:catAx>
        <c:axId val="739803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43197496"/>
        <c:crosses val="autoZero"/>
        <c:auto val="1"/>
        <c:lblAlgn val="ctr"/>
        <c:lblOffset val="100"/>
        <c:noMultiLvlLbl val="0"/>
      </c:catAx>
      <c:valAx>
        <c:axId val="64319749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739803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3-18T14:13:15.197" idx="1">
    <p:pos x="7680" y="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3-18T14:13:15.197" idx="1">
    <p:pos x="7680" y="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3-18T14:13:15.197" idx="1">
    <p:pos x="7680" y="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3-18T14:13:15.197" idx="1">
    <p:pos x="7680" y="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3-18T14:13:15.197" idx="1">
    <p:pos x="7680" y="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7DE70E-2F9A-4647-BFBF-950EACFC2577}" type="doc">
      <dgm:prSet loTypeId="urn:microsoft.com/office/officeart/2005/8/layout/default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ED070FAA-C48F-49AA-90AC-090FA23014E5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Граждане пожилого возраста и инвалиды, получающие социальные услуги на дому</a:t>
          </a:r>
        </a:p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(среднее количество граждан за календарный год – 220 чел.)</a:t>
          </a:r>
        </a:p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Форма обучения – заочная.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02C349-D57B-4996-A2F8-D681B130AB68}" type="parTrans" cxnId="{7B3DDBA2-2815-4B6B-B7B8-ED8E80A3780A}">
      <dgm:prSet/>
      <dgm:spPr/>
      <dgm:t>
        <a:bodyPr/>
        <a:lstStyle/>
        <a:p>
          <a:endParaRPr lang="ru-RU"/>
        </a:p>
      </dgm:t>
    </dgm:pt>
    <dgm:pt modelId="{FDB380E3-D0B1-4F0F-B395-3D38FFEB7047}" type="sibTrans" cxnId="{7B3DDBA2-2815-4B6B-B7B8-ED8E80A3780A}">
      <dgm:prSet/>
      <dgm:spPr/>
      <dgm:t>
        <a:bodyPr/>
        <a:lstStyle/>
        <a:p>
          <a:endParaRPr lang="ru-RU"/>
        </a:p>
      </dgm:t>
    </dgm:pt>
    <dgm:pt modelId="{4D08425A-DCF9-4ED2-AFD7-DD3BBC081AF0}">
      <dgm:prSet phldrT="[Текст]" custT="1"/>
      <dgm:spPr/>
      <dgm:t>
        <a:bodyPr/>
        <a:lstStyle/>
        <a:p>
          <a:r>
            <a:rPr lang="ru-RU" sz="13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Граждане пожилого возраста и инвалиды, получающие социальные услуги в соответствии с Законом Республики Коми от 06.07.2009 г. № 68-РЗ «О некоторых вопросах, связанными с уходом и помощью гражданам пожилого возраста и инвалидам на территории Республики Коми»</a:t>
          </a:r>
        </a:p>
        <a:p>
          <a:r>
            <a:rPr lang="ru-RU" sz="13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(среднее количество граждан за календарный год – 17 чел.)</a:t>
          </a:r>
        </a:p>
        <a:p>
          <a:r>
            <a:rPr lang="ru-RU" sz="13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Форма обучения- очно - заочная</a:t>
          </a:r>
          <a:endParaRPr lang="ru-RU" sz="13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E8BDBD-0FE5-4861-82EE-EC0799E7ED5D}" type="parTrans" cxnId="{F99D6AED-B079-401E-90DB-DF80175AF490}">
      <dgm:prSet/>
      <dgm:spPr/>
      <dgm:t>
        <a:bodyPr/>
        <a:lstStyle/>
        <a:p>
          <a:endParaRPr lang="ru-RU"/>
        </a:p>
      </dgm:t>
    </dgm:pt>
    <dgm:pt modelId="{0409C405-42A6-48D5-ABA0-354628CBE492}" type="sibTrans" cxnId="{F99D6AED-B079-401E-90DB-DF80175AF490}">
      <dgm:prSet/>
      <dgm:spPr/>
      <dgm:t>
        <a:bodyPr/>
        <a:lstStyle/>
        <a:p>
          <a:endParaRPr lang="ru-RU"/>
        </a:p>
      </dgm:t>
    </dgm:pt>
    <dgm:pt modelId="{97587E3D-DA62-4665-A889-D88032A902AD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Граждане пожилого возраста и инвалиды, получающие социальные услуги в полустационарной форме</a:t>
          </a:r>
        </a:p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(среднее количество граждан за календарный год – 400 чел.)</a:t>
          </a:r>
        </a:p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Форма обучения – очная.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3B8E3A-6976-44C9-8E40-AFE29DD92F03}" type="parTrans" cxnId="{A21A2051-B827-4281-AEFF-690B0866F643}">
      <dgm:prSet/>
      <dgm:spPr/>
      <dgm:t>
        <a:bodyPr/>
        <a:lstStyle/>
        <a:p>
          <a:endParaRPr lang="ru-RU"/>
        </a:p>
      </dgm:t>
    </dgm:pt>
    <dgm:pt modelId="{DC24B473-DBC8-4A1B-90CE-5AB29C924DF8}" type="sibTrans" cxnId="{A21A2051-B827-4281-AEFF-690B0866F643}">
      <dgm:prSet/>
      <dgm:spPr/>
      <dgm:t>
        <a:bodyPr/>
        <a:lstStyle/>
        <a:p>
          <a:endParaRPr lang="ru-RU"/>
        </a:p>
      </dgm:t>
    </dgm:pt>
    <dgm:pt modelId="{937DDE27-D84F-4311-89C6-DA421D97464E}" type="pres">
      <dgm:prSet presAssocID="{467DE70E-2F9A-4647-BFBF-950EACFC257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4B1202D-4B35-4048-A082-D18DF9DBC34B}" type="pres">
      <dgm:prSet presAssocID="{ED070FAA-C48F-49AA-90AC-090FA23014E5}" presName="node" presStyleLbl="node1" presStyleIdx="0" presStyleCnt="3" custLinFactNeighborX="-21858" custLinFactNeighborY="75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8BDB02-94CF-48FF-BC17-9756D2616837}" type="pres">
      <dgm:prSet presAssocID="{FDB380E3-D0B1-4F0F-B395-3D38FFEB7047}" presName="sibTrans" presStyleCnt="0"/>
      <dgm:spPr/>
      <dgm:t>
        <a:bodyPr/>
        <a:lstStyle/>
        <a:p>
          <a:endParaRPr lang="ru-RU"/>
        </a:p>
      </dgm:t>
    </dgm:pt>
    <dgm:pt modelId="{97BB5AC9-5815-4877-A223-A19B75D1D1CF}" type="pres">
      <dgm:prSet presAssocID="{4D08425A-DCF9-4ED2-AFD7-DD3BBC081AF0}" presName="node" presStyleLbl="node1" presStyleIdx="1" presStyleCnt="3" custLinFactNeighborX="19645" custLinFactNeighborY="96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5F4538-5A58-4A5B-8198-CDE7D6D797AE}" type="pres">
      <dgm:prSet presAssocID="{0409C405-42A6-48D5-ABA0-354628CBE492}" presName="sibTrans" presStyleCnt="0"/>
      <dgm:spPr/>
      <dgm:t>
        <a:bodyPr/>
        <a:lstStyle/>
        <a:p>
          <a:endParaRPr lang="ru-RU"/>
        </a:p>
      </dgm:t>
    </dgm:pt>
    <dgm:pt modelId="{532B575B-327E-4D2E-8599-DF0923D8536E}" type="pres">
      <dgm:prSet presAssocID="{97587E3D-DA62-4665-A889-D88032A902AD}" presName="node" presStyleLbl="node1" presStyleIdx="2" presStyleCnt="3" custLinFactNeighborX="1384" custLinFactNeighborY="-3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B9D0BC8-664A-4BE0-A203-6B65365512D6}" type="presOf" srcId="{ED070FAA-C48F-49AA-90AC-090FA23014E5}" destId="{24B1202D-4B35-4048-A082-D18DF9DBC34B}" srcOrd="0" destOrd="0" presId="urn:microsoft.com/office/officeart/2005/8/layout/default"/>
    <dgm:cxn modelId="{7B3DDBA2-2815-4B6B-B7B8-ED8E80A3780A}" srcId="{467DE70E-2F9A-4647-BFBF-950EACFC2577}" destId="{ED070FAA-C48F-49AA-90AC-090FA23014E5}" srcOrd="0" destOrd="0" parTransId="{0A02C349-D57B-4996-A2F8-D681B130AB68}" sibTransId="{FDB380E3-D0B1-4F0F-B395-3D38FFEB7047}"/>
    <dgm:cxn modelId="{A21A2051-B827-4281-AEFF-690B0866F643}" srcId="{467DE70E-2F9A-4647-BFBF-950EACFC2577}" destId="{97587E3D-DA62-4665-A889-D88032A902AD}" srcOrd="2" destOrd="0" parTransId="{423B8E3A-6976-44C9-8E40-AFE29DD92F03}" sibTransId="{DC24B473-DBC8-4A1B-90CE-5AB29C924DF8}"/>
    <dgm:cxn modelId="{DA7931EF-2F42-4979-A4ED-E3320BDA9643}" type="presOf" srcId="{97587E3D-DA62-4665-A889-D88032A902AD}" destId="{532B575B-327E-4D2E-8599-DF0923D8536E}" srcOrd="0" destOrd="0" presId="urn:microsoft.com/office/officeart/2005/8/layout/default"/>
    <dgm:cxn modelId="{0C6276D1-5F6D-471A-B9C0-D4F267633ABC}" type="presOf" srcId="{4D08425A-DCF9-4ED2-AFD7-DD3BBC081AF0}" destId="{97BB5AC9-5815-4877-A223-A19B75D1D1CF}" srcOrd="0" destOrd="0" presId="urn:microsoft.com/office/officeart/2005/8/layout/default"/>
    <dgm:cxn modelId="{98617C50-82C2-4F98-823E-FE19B91AF451}" type="presOf" srcId="{467DE70E-2F9A-4647-BFBF-950EACFC2577}" destId="{937DDE27-D84F-4311-89C6-DA421D97464E}" srcOrd="0" destOrd="0" presId="urn:microsoft.com/office/officeart/2005/8/layout/default"/>
    <dgm:cxn modelId="{F99D6AED-B079-401E-90DB-DF80175AF490}" srcId="{467DE70E-2F9A-4647-BFBF-950EACFC2577}" destId="{4D08425A-DCF9-4ED2-AFD7-DD3BBC081AF0}" srcOrd="1" destOrd="0" parTransId="{6AE8BDBD-0FE5-4861-82EE-EC0799E7ED5D}" sibTransId="{0409C405-42A6-48D5-ABA0-354628CBE492}"/>
    <dgm:cxn modelId="{14E272FE-25E7-4242-AF9B-809CD962930B}" type="presParOf" srcId="{937DDE27-D84F-4311-89C6-DA421D97464E}" destId="{24B1202D-4B35-4048-A082-D18DF9DBC34B}" srcOrd="0" destOrd="0" presId="urn:microsoft.com/office/officeart/2005/8/layout/default"/>
    <dgm:cxn modelId="{3E2BF99E-222D-42B9-9F89-A569F5B44124}" type="presParOf" srcId="{937DDE27-D84F-4311-89C6-DA421D97464E}" destId="{718BDB02-94CF-48FF-BC17-9756D2616837}" srcOrd="1" destOrd="0" presId="urn:microsoft.com/office/officeart/2005/8/layout/default"/>
    <dgm:cxn modelId="{7DD713ED-9AEE-4DC0-8D06-B477C7A40EFA}" type="presParOf" srcId="{937DDE27-D84F-4311-89C6-DA421D97464E}" destId="{97BB5AC9-5815-4877-A223-A19B75D1D1CF}" srcOrd="2" destOrd="0" presId="urn:microsoft.com/office/officeart/2005/8/layout/default"/>
    <dgm:cxn modelId="{B00578EB-D979-4B4E-A1EE-4EF0FADAF69B}" type="presParOf" srcId="{937DDE27-D84F-4311-89C6-DA421D97464E}" destId="{325F4538-5A58-4A5B-8198-CDE7D6D797AE}" srcOrd="3" destOrd="0" presId="urn:microsoft.com/office/officeart/2005/8/layout/default"/>
    <dgm:cxn modelId="{F3255EA3-3467-43B7-B66C-12B92CEE7803}" type="presParOf" srcId="{937DDE27-D84F-4311-89C6-DA421D97464E}" destId="{532B575B-327E-4D2E-8599-DF0923D8536E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B1202D-4B35-4048-A082-D18DF9DBC34B}">
      <dsp:nvSpPr>
        <dsp:cNvPr id="0" name=""/>
        <dsp:cNvSpPr/>
      </dsp:nvSpPr>
      <dsp:spPr>
        <a:xfrm>
          <a:off x="823001" y="158444"/>
          <a:ext cx="3468153" cy="208089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Граждане пожилого возраста и инвалиды, получающие социальные услуги на дому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(среднее количество граждан за календарный год – 220 чел.)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Форма обучения – заочная.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23001" y="158444"/>
        <a:ext cx="3468153" cy="2080892"/>
      </dsp:txXfrm>
    </dsp:sp>
    <dsp:sp modelId="{97BB5AC9-5815-4877-A223-A19B75D1D1CF}">
      <dsp:nvSpPr>
        <dsp:cNvPr id="0" name=""/>
        <dsp:cNvSpPr/>
      </dsp:nvSpPr>
      <dsp:spPr>
        <a:xfrm>
          <a:off x="6077357" y="202413"/>
          <a:ext cx="3468153" cy="208089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Граждане пожилого возраста и инвалиды, получающие социальные услуги в соответствии с Законом Республики Коми от 06.07.2009 г. № 68-РЗ «О некоторых вопросах, связанными с уходом и помощью гражданам пожилого возраста и инвалидам на территории Республики Коми»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(среднее количество граждан за календарный год – 17 чел.)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Форма обучения- очно - заочная</a:t>
          </a:r>
          <a:endParaRPr lang="ru-RU" sz="13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77357" y="202413"/>
        <a:ext cx="3468153" cy="2080892"/>
      </dsp:txXfrm>
    </dsp:sp>
    <dsp:sp modelId="{532B575B-327E-4D2E-8599-DF0923D8536E}">
      <dsp:nvSpPr>
        <dsp:cNvPr id="0" name=""/>
        <dsp:cNvSpPr/>
      </dsp:nvSpPr>
      <dsp:spPr>
        <a:xfrm>
          <a:off x="3536553" y="2420450"/>
          <a:ext cx="3468153" cy="208089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Граждане пожилого возраста и инвалиды, получающие социальные услуги в полустационарной форме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(среднее количество граждан за календарный год – 400 чел.)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Форма обучения – очная.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36553" y="2420450"/>
        <a:ext cx="3468153" cy="20808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EC8C9-C266-495F-B151-C20728BDC97E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6713-0ECF-401A-A633-2F2F792748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755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EC8C9-C266-495F-B151-C20728BDC97E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6713-0ECF-401A-A633-2F2F792748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22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EC8C9-C266-495F-B151-C20728BDC97E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6713-0ECF-401A-A633-2F2F792748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972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EC8C9-C266-495F-B151-C20728BDC97E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6713-0ECF-401A-A633-2F2F792748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212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EC8C9-C266-495F-B151-C20728BDC97E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6713-0ECF-401A-A633-2F2F792748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579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EC8C9-C266-495F-B151-C20728BDC97E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6713-0ECF-401A-A633-2F2F792748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745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EC8C9-C266-495F-B151-C20728BDC97E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6713-0ECF-401A-A633-2F2F792748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757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EC8C9-C266-495F-B151-C20728BDC97E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6713-0ECF-401A-A633-2F2F792748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173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EC8C9-C266-495F-B151-C20728BDC97E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6713-0ECF-401A-A633-2F2F792748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236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EC8C9-C266-495F-B151-C20728BDC97E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6713-0ECF-401A-A633-2F2F792748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987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EC8C9-C266-495F-B151-C20728BDC97E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6713-0ECF-401A-A633-2F2F792748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34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EC8C9-C266-495F-B151-C20728BDC97E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86713-0ECF-401A-A633-2F2F792748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501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comments" Target="../comments/commen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comments" Target="../comments/comment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comments" Target="../comments/commen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74" y="2023830"/>
            <a:ext cx="4272195" cy="42721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3093" y="856393"/>
            <a:ext cx="65942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учреждение Республики Коми «Комплексный центр социальной защиты населения города Инты»</a:t>
            </a:r>
            <a:endParaRPr lang="ru-RU" sz="20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95900" y="4159927"/>
            <a:ext cx="655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практика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«Школа безопасности для граждан пожилого возраста и инвалидов»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802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4253" y="905608"/>
            <a:ext cx="1135086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«Школа безопасности для граждан пожилого возраста и инвалидов»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комплекс мероприятий, направленных на повышение информированности граждан пожилого возраста и инвалидов о безопасности в современной жизни.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данного мероприятия проводятся лекции, занятия по следующим темам:</a:t>
            </a:r>
          </a:p>
          <a:p>
            <a:pPr marL="285750" indent="-28575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мошенничества;</a:t>
            </a:r>
          </a:p>
          <a:p>
            <a:pPr marL="285750" indent="-285750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доровый образ жизни. Профилактика одиночества;</a:t>
            </a:r>
          </a:p>
          <a:p>
            <a:pPr marL="285750" indent="-285750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ожарная и электрическая безопасность;</a:t>
            </a:r>
          </a:p>
          <a:p>
            <a:pPr marL="285750" indent="-285750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ридическая и правовая безопасность.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583" y="4085308"/>
            <a:ext cx="2597303" cy="183759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603" y="4085308"/>
            <a:ext cx="2450123" cy="183759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112" y="2613768"/>
            <a:ext cx="3195202" cy="133239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09" y="4085308"/>
            <a:ext cx="1691551" cy="217774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881" y="4085308"/>
            <a:ext cx="2756389" cy="183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715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092" y="-1"/>
            <a:ext cx="12442092" cy="699867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1896" y="650631"/>
            <a:ext cx="112981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аудитория Проекта 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«Школа безопасности для граждан пожилого возраста и инвалидов»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635369"/>
            <a:ext cx="11948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реализуется на территории МО «Инта» Республики Коми сотрудниками и волонтерами ГБУ РК «ЦСЗН города Инты».</a:t>
            </a:r>
          </a:p>
          <a:p>
            <a:pPr algn="ctr"/>
            <a:r>
              <a:rPr lang="ru-RU" sz="1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аудитория Проекта разделена на 3 большие группы. </a:t>
            </a:r>
            <a:endParaRPr lang="ru-RU" sz="1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194584507"/>
              </p:ext>
            </p:extLst>
          </p:nvPr>
        </p:nvGraphicFramePr>
        <p:xfrm>
          <a:off x="1090245" y="2158442"/>
          <a:ext cx="10445263" cy="451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31189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092" y="-1"/>
            <a:ext cx="12442092" cy="69986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3915" y="967154"/>
            <a:ext cx="11324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«Школа безопасности для граждан пожилого возраста и инвалидов»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1257" y="1408565"/>
            <a:ext cx="1164980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цель Проекта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безопасности в повседневной жизни лиц пожилого возраста,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инвалидов. Технология включает в себя обучение безопасности жизнедеятельности в быту, вне дома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Направлена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здорового образа жизни, профилактику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раннее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заболеваний, повышение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Жизни слушателей и участников Проекта.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достижения поставленной цели используются:</a:t>
            </a: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Наглядные материалы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 – наглядные материалы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Лекции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14" y="3508129"/>
            <a:ext cx="2083777" cy="264369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266" y="3508129"/>
            <a:ext cx="2445726" cy="274736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228" y="3508129"/>
            <a:ext cx="2991239" cy="271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558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092" y="-1"/>
            <a:ext cx="12442092" cy="69986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3915" y="967154"/>
            <a:ext cx="11324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«Школа безопасности для граждан пожилого возраста и инвалидов»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7054" y="1565031"/>
            <a:ext cx="1183444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 «Школа безопасности для граждан пожилого возраста и инвалидов»:</a:t>
            </a: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 пожилого возраста и инвалидов с видами опасностей, угрожающих человеку в современной повседневной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жизни;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гражданами пожилого возраста и инвалидами основ здорового образа жизни, обеспечивающего полноценное безопасное существование и реализацию способностей и запросов личности в повседневной жизни;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способности анализировать ситуации, принимать безопасные решения в быту.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08" y="4194233"/>
            <a:ext cx="2300300" cy="15809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624" y="4194233"/>
            <a:ext cx="2514599" cy="165734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262" y="4194233"/>
            <a:ext cx="1661746" cy="171576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676" y="4194233"/>
            <a:ext cx="2190133" cy="164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197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092" y="-1"/>
            <a:ext cx="12442092" cy="69986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2708" y="694456"/>
            <a:ext cx="11324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«Школа безопасности для граждан пожилого возраста и инвалидов»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1014" y="1156121"/>
            <a:ext cx="118344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Проекта. </a:t>
            </a:r>
          </a:p>
          <a:p>
            <a:pPr lvl="0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реализуется на базе ГБУ РК «ЦСЗН города Инты» с 2015 года. За период реализации проекта охват граждан составил более 2500 граждан, а общее количество мероприятий 254.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469028606"/>
              </p:ext>
            </p:extLst>
          </p:nvPr>
        </p:nvGraphicFramePr>
        <p:xfrm>
          <a:off x="1081452" y="2312243"/>
          <a:ext cx="9952893" cy="4070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46703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092" y="-1"/>
            <a:ext cx="12442092" cy="69986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3915" y="967154"/>
            <a:ext cx="11324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«Школа безопасности для граждан пожилого возраста и инвалидов»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4254" y="1688122"/>
            <a:ext cx="110343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Проекта «Школа безопасности для граждан пожилого возраста и инвалидов» осуществляется: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Сотрудниками ГБУ РК «ЦСЗН города Инты»;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Волонтерами добровольческого движения «Соцветие добра»;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Сотрудники ГБУЗ РК «Интинская ЦГБ»; ОМВД «Интинский»; сотрудники ТО ГАУ РК «МФЦ» и др.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организации лекций, занятий по определенным темам, сотрудники сторонних привлеченных организаций предоставляют наглядные, информационно – наглядные материалы.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 из сотрудников, реализующий данный проект является специалист по социальной работе организационно – консультативного отделения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Танасиева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Александра Григорьевна.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54" y="4106008"/>
            <a:ext cx="1433146" cy="21497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51" y="4106008"/>
            <a:ext cx="1600690" cy="21342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547" y="4106008"/>
            <a:ext cx="1201902" cy="211285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755" y="4106008"/>
            <a:ext cx="1877645" cy="211285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34706" y="4061706"/>
            <a:ext cx="1327792" cy="21571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514" y="4061706"/>
            <a:ext cx="1469152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7845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550</Words>
  <Application>Microsoft Office PowerPoint</Application>
  <PresentationFormat>Широкоэкранный</PresentationFormat>
  <Paragraphs>44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Tanasieva</dc:creator>
  <cp:lastModifiedBy>Tanasieva</cp:lastModifiedBy>
  <cp:revision>19</cp:revision>
  <dcterms:created xsi:type="dcterms:W3CDTF">2024-03-18T10:38:48Z</dcterms:created>
  <dcterms:modified xsi:type="dcterms:W3CDTF">2024-10-29T08:48:31Z</dcterms:modified>
</cp:coreProperties>
</file>