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/>
          <p:nvPr>
            <p:ph type="title"/>
          </p:nvPr>
        </p:nvSpPr>
        <p:spPr>
          <a:xfrm>
            <a:off x="415600" y="593366"/>
            <a:ext cx="11360802" cy="763602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>
                <a:solidFill>
                  <a:srgbClr val="EE8015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 txBox="1"/>
          <p:nvPr>
            <p:ph type="body" idx="1"/>
          </p:nvPr>
        </p:nvSpPr>
        <p:spPr>
          <a:xfrm>
            <a:off x="415600" y="1536633"/>
            <a:ext cx="11360802" cy="4555200"/>
          </a:xfrm>
          <a:prstGeom prst="rect">
            <a:avLst/>
          </a:prstGeom>
        </p:spPr>
        <p:txBody>
          <a:bodyPr lIns="91423" tIns="91423" rIns="91423" bIns="91423"/>
          <a:lstStyle>
            <a:lvl1pPr marL="609584" indent="-457189">
              <a:spcBef>
                <a:spcPts val="0"/>
              </a:spcBef>
              <a:buSzPts val="2800"/>
              <a:buChar char="●"/>
            </a:lvl1pPr>
            <a:lvl2pPr marL="1289723" indent="-493876">
              <a:spcBef>
                <a:spcPts val="0"/>
              </a:spcBef>
              <a:buSzPts val="2800"/>
              <a:buChar char="○"/>
            </a:lvl2pPr>
            <a:lvl3pPr marL="1998083" indent="-592652">
              <a:spcBef>
                <a:spcPts val="0"/>
              </a:spcBef>
              <a:buSzPts val="2800"/>
              <a:buChar char="■"/>
            </a:lvl3pPr>
            <a:lvl4pPr marL="2673518" indent="-658502">
              <a:spcBef>
                <a:spcPts val="0"/>
              </a:spcBef>
              <a:buSzPts val="2800"/>
              <a:buChar char="●"/>
            </a:lvl4pPr>
            <a:lvl5pPr marL="3283103" indent="-658502">
              <a:spcBef>
                <a:spcPts val="0"/>
              </a:spcBef>
              <a:buSzPts val="2800"/>
              <a:buChar char="○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xfrm>
            <a:off x="11678180" y="6310166"/>
            <a:ext cx="350033" cy="339714"/>
          </a:xfrm>
          <a:prstGeom prst="rect">
            <a:avLst/>
          </a:prstGeom>
        </p:spPr>
        <p:txBody>
          <a:bodyPr lIns="91423" tIns="91423" rIns="91423" bIns="91423"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vk.com/beloyarru" TargetMode="External"/><Relationship Id="rId3" Type="http://schemas.openxmlformats.org/officeDocument/2006/relationships/image" Target="../media/image20.png"/><Relationship Id="rId4" Type="http://schemas.openxmlformats.org/officeDocument/2006/relationships/hyperlink" Target="https://www.youtube.com/channel/UCnIOxgLeCeUT5av0iFxoRHw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hyperlink" Target="https://www.beloyar.ru" TargetMode="External"/><Relationship Id="rId10" Type="http://schemas.openxmlformats.org/officeDocument/2006/relationships/image" Target="../media/image25.png"/><Relationship Id="rId11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beloyar.ru" TargetMode="External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2197" y="742352"/>
            <a:ext cx="1857099" cy="163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Google Shape;72;p15"/>
          <p:cNvSpPr txBox="1"/>
          <p:nvPr/>
        </p:nvSpPr>
        <p:spPr>
          <a:xfrm>
            <a:off x="2845158" y="2649809"/>
            <a:ext cx="6751178" cy="237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 algn="ctr">
              <a:lnSpc>
                <a:spcPct val="120000"/>
              </a:lnSpc>
              <a:defRPr sz="24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Концепция активного долголетия и повышения ресурсов организма, продолжительности и качества жизни, улучшения физических и когнитивных способностей.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234;p36"/>
          <p:cNvSpPr txBox="1"/>
          <p:nvPr>
            <p:ph type="title"/>
          </p:nvPr>
        </p:nvSpPr>
        <p:spPr>
          <a:xfrm>
            <a:off x="0" y="22189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РЕЗУЛЬТАТЫ РАБОТЫ СИСТЕМЫ БЕЛОЯР</a:t>
            </a:r>
          </a:p>
        </p:txBody>
      </p:sp>
      <p:sp>
        <p:nvSpPr>
          <p:cNvPr id="144" name="Google Shape;235;p36"/>
          <p:cNvSpPr txBox="1"/>
          <p:nvPr>
            <p:ph type="body" sz="half" idx="1"/>
          </p:nvPr>
        </p:nvSpPr>
        <p:spPr>
          <a:xfrm>
            <a:off x="325570" y="854199"/>
            <a:ext cx="10666280" cy="2165227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0" indent="175256">
              <a:lnSpc>
                <a:spcPct val="100000"/>
              </a:lnSpc>
              <a:buSzTx/>
              <a:buNone/>
              <a:defRPr sz="2000"/>
            </a:pPr>
            <a:r>
              <a:t>	За десятки лет работы с людьми на занятиях по нейроортопедической гимнастике по системе «Белояр» накоплен опыт:</a:t>
            </a:r>
          </a:p>
          <a:p>
            <a:pPr marL="0" indent="175256">
              <a:lnSpc>
                <a:spcPct val="100000"/>
              </a:lnSpc>
              <a:buSzTx/>
              <a:buNone/>
              <a:defRPr sz="2000"/>
            </a:pPr>
          </a:p>
          <a:p>
            <a:pPr indent="-434329">
              <a:lnSpc>
                <a:spcPct val="100000"/>
              </a:lnSpc>
              <a:buSzPct val="100000"/>
              <a:buFont typeface="Helvetica"/>
              <a:defRPr sz="2000"/>
            </a:pPr>
            <a:r>
              <a:t>решения проблем с различными заболеваниями органов и систем человека;</a:t>
            </a:r>
          </a:p>
          <a:p>
            <a:pPr indent="-434329">
              <a:lnSpc>
                <a:spcPct val="100000"/>
              </a:lnSpc>
              <a:buSzPct val="100000"/>
              <a:buFont typeface="Helvetica"/>
              <a:defRPr sz="2000"/>
            </a:pPr>
            <a:r>
              <a:t>решения проблем позвоночника: сколиозы, кифозы, лордозы и т.д.;</a:t>
            </a:r>
          </a:p>
          <a:p>
            <a:pPr indent="-434329">
              <a:lnSpc>
                <a:spcPct val="100000"/>
              </a:lnSpc>
              <a:buSzPct val="100000"/>
              <a:buFont typeface="Helvetica"/>
              <a:defRPr sz="2000"/>
            </a:pPr>
            <a:r>
              <a:t>успешных случаев приведения в порядок людей с ДЦП.</a:t>
            </a:r>
          </a:p>
        </p:txBody>
      </p:sp>
      <p:pic>
        <p:nvPicPr>
          <p:cNvPr id="145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6975" y="3554843"/>
            <a:ext cx="4638675" cy="2798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2831962"/>
            <a:ext cx="4362450" cy="3740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234;p36"/>
          <p:cNvSpPr txBox="1"/>
          <p:nvPr>
            <p:ph type="title"/>
          </p:nvPr>
        </p:nvSpPr>
        <p:spPr>
          <a:xfrm>
            <a:off x="0" y="22189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НЕКОТОРЫЕ НАГРАДЫ СИСТЕМЫ БЕЛОЯР</a:t>
            </a:r>
          </a:p>
        </p:txBody>
      </p:sp>
      <p:pic>
        <p:nvPicPr>
          <p:cNvPr id="149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13" y="985493"/>
            <a:ext cx="2862261" cy="4098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1274" y="1222481"/>
            <a:ext cx="2536260" cy="362425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Google Shape;235;p36"/>
          <p:cNvSpPr txBox="1"/>
          <p:nvPr/>
        </p:nvSpPr>
        <p:spPr>
          <a:xfrm>
            <a:off x="-1" y="5215828"/>
            <a:ext cx="4955620" cy="126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 indent="146299" defTabSz="877823">
              <a:lnSpc>
                <a:spcPct val="81000"/>
              </a:lnSpc>
              <a:defRPr b="1" sz="1919">
                <a:solidFill>
                  <a:srgbClr val="20176E"/>
                </a:solidFill>
              </a:defRPr>
            </a:pPr>
            <a:r>
              <a:t>Диплом и медаль на международной конференция Европейского научного общества Европейской академии естественных наук </a:t>
            </a:r>
            <a:r>
              <a:rPr b="0"/>
              <a:t>(Ганновер, Германия)</a:t>
            </a:r>
          </a:p>
        </p:txBody>
      </p:sp>
      <p:pic>
        <p:nvPicPr>
          <p:cNvPr id="152" name="Рисунок 8" descr="Рисунок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0819" y="985491"/>
            <a:ext cx="2879399" cy="4098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Рисунок 9" descr="Рисунок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98085" y="1222481"/>
            <a:ext cx="2726046" cy="348405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235;p36"/>
          <p:cNvSpPr txBox="1"/>
          <p:nvPr/>
        </p:nvSpPr>
        <p:spPr>
          <a:xfrm>
            <a:off x="5922626" y="5215828"/>
            <a:ext cx="5226342" cy="126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 indent="152394">
              <a:lnSpc>
                <a:spcPct val="90000"/>
              </a:lnSpc>
              <a:defRPr b="1" sz="2000">
                <a:solidFill>
                  <a:srgbClr val="20176E"/>
                </a:solidFill>
              </a:defRPr>
            </a:pPr>
            <a:r>
              <a:t>Сертификат и почетный крест </a:t>
            </a:r>
            <a:r>
              <a:rPr b="0"/>
              <a:t>за создание системы психофизической реабилитации и оздоровления БЕЛОЯР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234;p36"/>
          <p:cNvSpPr txBox="1"/>
          <p:nvPr>
            <p:ph type="title"/>
          </p:nvPr>
        </p:nvSpPr>
        <p:spPr>
          <a:xfrm>
            <a:off x="0" y="22189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НЕКОТОРЫЕ НАГРАДЫ СИСТЕМЫ БЕЛОЯР</a:t>
            </a:r>
          </a:p>
        </p:txBody>
      </p:sp>
      <p:pic>
        <p:nvPicPr>
          <p:cNvPr id="157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716" y="985493"/>
            <a:ext cx="2862261" cy="4039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3182" y="985491"/>
            <a:ext cx="2862260" cy="4039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Google Shape;235;p36"/>
          <p:cNvSpPr txBox="1"/>
          <p:nvPr/>
        </p:nvSpPr>
        <p:spPr>
          <a:xfrm>
            <a:off x="0" y="5215828"/>
            <a:ext cx="4236440" cy="126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 indent="152394">
              <a:lnSpc>
                <a:spcPct val="90000"/>
              </a:lnSpc>
              <a:defRPr b="1" sz="2000">
                <a:solidFill>
                  <a:srgbClr val="20176E"/>
                </a:solidFill>
              </a:defRPr>
            </a:pPr>
            <a:r>
              <a:t>Медаль РАН им. Академика Гальперина Я.Г. </a:t>
            </a:r>
            <a:r>
              <a:rPr b="0"/>
              <a:t>"За вклад в развитие народной медицины"</a:t>
            </a:r>
          </a:p>
        </p:txBody>
      </p:sp>
      <p:sp>
        <p:nvSpPr>
          <p:cNvPr id="160" name="Google Shape;235;p36"/>
          <p:cNvSpPr txBox="1"/>
          <p:nvPr/>
        </p:nvSpPr>
        <p:spPr>
          <a:xfrm>
            <a:off x="3977780" y="5213701"/>
            <a:ext cx="4236440" cy="1612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indent="152394">
              <a:lnSpc>
                <a:spcPct val="90000"/>
              </a:lnSpc>
              <a:defRPr b="1" sz="2000">
                <a:solidFill>
                  <a:srgbClr val="20176E"/>
                </a:solidFill>
              </a:defRPr>
            </a:pPr>
            <a:r>
              <a:t>Диплом Европейской академии естественных наук </a:t>
            </a:r>
            <a:r>
              <a:rPr b="0"/>
              <a:t>за создание системы психофизической реабилитации и оздоровления БЕЛОЯР</a:t>
            </a:r>
          </a:p>
        </p:txBody>
      </p:sp>
      <p:pic>
        <p:nvPicPr>
          <p:cNvPr id="161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13648" y="985491"/>
            <a:ext cx="2869309" cy="403977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Google Shape;235;p36"/>
          <p:cNvSpPr txBox="1"/>
          <p:nvPr/>
        </p:nvSpPr>
        <p:spPr>
          <a:xfrm>
            <a:off x="8353914" y="5215828"/>
            <a:ext cx="3629636" cy="77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 indent="152394">
              <a:lnSpc>
                <a:spcPct val="90000"/>
              </a:lnSpc>
              <a:defRPr b="1" sz="2000">
                <a:solidFill>
                  <a:srgbClr val="20176E"/>
                </a:solidFill>
              </a:defRPr>
            </a:lvl1pPr>
          </a:lstStyle>
          <a:p>
            <a:pPr/>
            <a:r>
              <a:t>Диплом «20 лучших товаров Челябинской области»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8038" y="4580428"/>
            <a:ext cx="1230561" cy="1085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56215" y="1377625"/>
            <a:ext cx="3034658" cy="2156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9404" y="4112547"/>
            <a:ext cx="4911467" cy="202155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Google Shape;72;p15"/>
          <p:cNvSpPr txBox="1"/>
          <p:nvPr/>
        </p:nvSpPr>
        <p:spPr>
          <a:xfrm>
            <a:off x="616308" y="1377625"/>
            <a:ext cx="6751178" cy="282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Font typeface="Arial"/>
              <a:buChar char="•"/>
              <a:defRPr sz="24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Продвигаем активное долголетие</a:t>
            </a:r>
            <a:endParaRPr b="1" sz="6000">
              <a:latin typeface="Carlito"/>
              <a:ea typeface="Carlito"/>
              <a:cs typeface="Carlito"/>
              <a:sym typeface="Carlito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/>
              <a:buChar char="•"/>
              <a:defRPr sz="24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Повышаем людям ресурсы организма</a:t>
            </a:r>
            <a:endParaRPr b="1" sz="6000">
              <a:latin typeface="Carlito"/>
              <a:ea typeface="Carlito"/>
              <a:cs typeface="Carlito"/>
              <a:sym typeface="Carlito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/>
              <a:buChar char="•"/>
              <a:defRPr sz="24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Увеличиваем продолжительность и качество жизни</a:t>
            </a:r>
            <a:endParaRPr b="1" sz="6000">
              <a:latin typeface="Carlito"/>
              <a:ea typeface="Carlito"/>
              <a:cs typeface="Carlito"/>
              <a:sym typeface="Carlito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/>
              <a:buChar char="•"/>
              <a:defRPr sz="24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Улучшаем физические и когнитивные способностей людей</a:t>
            </a:r>
          </a:p>
        </p:txBody>
      </p:sp>
      <p:sp>
        <p:nvSpPr>
          <p:cNvPr id="168" name="Google Shape;234;p36"/>
          <p:cNvSpPr txBox="1"/>
          <p:nvPr>
            <p:ph type="title"/>
          </p:nvPr>
        </p:nvSpPr>
        <p:spPr>
          <a:xfrm>
            <a:off x="0" y="22189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ЗАНИМАЕМСЯ ПО СИСТЕМЕ БЕЛОЯР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234;p36"/>
          <p:cNvSpPr txBox="1"/>
          <p:nvPr>
            <p:ph type="title"/>
          </p:nvPr>
        </p:nvSpPr>
        <p:spPr>
          <a:xfrm>
            <a:off x="0" y="117239"/>
            <a:ext cx="12192000" cy="763602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НАШИ КОНТАКТЫ</a:t>
            </a:r>
          </a:p>
        </p:txBody>
      </p:sp>
      <p:grpSp>
        <p:nvGrpSpPr>
          <p:cNvPr id="173" name="Группа 12"/>
          <p:cNvGrpSpPr/>
          <p:nvPr/>
        </p:nvGrpSpPr>
        <p:grpSpPr>
          <a:xfrm>
            <a:off x="2136428" y="5115059"/>
            <a:ext cx="8279946" cy="537322"/>
            <a:chOff x="0" y="0"/>
            <a:chExt cx="8279944" cy="537321"/>
          </a:xfrm>
        </p:grpSpPr>
        <p:sp>
          <p:nvSpPr>
            <p:cNvPr id="171" name="Прямоугольник 13"/>
            <p:cNvSpPr txBox="1"/>
            <p:nvPr/>
          </p:nvSpPr>
          <p:spPr>
            <a:xfrm>
              <a:off x="0" y="1"/>
              <a:ext cx="3591690" cy="537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180A5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9840215</a:t>
              </a:r>
              <a:r>
                <a:t>@gmail.com</a:t>
              </a:r>
            </a:p>
          </p:txBody>
        </p:sp>
        <p:sp>
          <p:nvSpPr>
            <p:cNvPr id="172" name="Прямоугольник 14"/>
            <p:cNvSpPr txBox="1"/>
            <p:nvPr/>
          </p:nvSpPr>
          <p:spPr>
            <a:xfrm>
              <a:off x="5046826" y="0"/>
              <a:ext cx="3233119" cy="537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180A5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+7</a:t>
              </a:r>
              <a:r>
                <a:t> (</a:t>
              </a:r>
              <a:r>
                <a:t>92</a:t>
              </a:r>
              <a:r>
                <a:t>1) 984 </a:t>
              </a:r>
              <a:r>
                <a:t>8</a:t>
              </a:r>
              <a:r>
                <a:t>4 02</a:t>
              </a:r>
            </a:p>
          </p:txBody>
        </p:sp>
      </p:grpSp>
      <p:grpSp>
        <p:nvGrpSpPr>
          <p:cNvPr id="176" name="Группа 18"/>
          <p:cNvGrpSpPr/>
          <p:nvPr/>
        </p:nvGrpSpPr>
        <p:grpSpPr>
          <a:xfrm>
            <a:off x="5660985" y="6131285"/>
            <a:ext cx="882263" cy="374790"/>
            <a:chOff x="0" y="0"/>
            <a:chExt cx="882262" cy="374788"/>
          </a:xfrm>
        </p:grpSpPr>
        <p:pic>
          <p:nvPicPr>
            <p:cNvPr id="174" name="Изображение 26" descr="Изображение 26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4789" cy="374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Изображение 27" descr="Изображение 27">
              <a:hlinkClick r:id="rId4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07473" y="0"/>
              <a:ext cx="374790" cy="374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" name="Группа 21"/>
          <p:cNvGrpSpPr/>
          <p:nvPr/>
        </p:nvGrpSpPr>
        <p:grpSpPr>
          <a:xfrm>
            <a:off x="2445022" y="1221532"/>
            <a:ext cx="7301956" cy="2191287"/>
            <a:chOff x="0" y="0"/>
            <a:chExt cx="7301955" cy="2191286"/>
          </a:xfrm>
        </p:grpSpPr>
        <p:grpSp>
          <p:nvGrpSpPr>
            <p:cNvPr id="179" name="Группа 22"/>
            <p:cNvGrpSpPr/>
            <p:nvPr/>
          </p:nvGrpSpPr>
          <p:grpSpPr>
            <a:xfrm>
              <a:off x="-1" y="0"/>
              <a:ext cx="1820739" cy="2191287"/>
              <a:chOff x="0" y="0"/>
              <a:chExt cx="1820737" cy="2191286"/>
            </a:xfrm>
          </p:grpSpPr>
          <p:pic>
            <p:nvPicPr>
              <p:cNvPr id="177" name="Изображение 28" descr="Изображение 28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1820738" cy="18207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8" name="Прямоугольник 30"/>
              <p:cNvSpPr txBox="1"/>
              <p:nvPr/>
            </p:nvSpPr>
            <p:spPr>
              <a:xfrm>
                <a:off x="410201" y="1808618"/>
                <a:ext cx="1008571" cy="3826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sz="1000">
                    <a:solidFill>
                      <a:srgbClr val="180A5A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telegram</a:t>
                </a:r>
              </a:p>
            </p:txBody>
          </p:sp>
        </p:grpSp>
        <p:grpSp>
          <p:nvGrpSpPr>
            <p:cNvPr id="182" name="Группа 23"/>
            <p:cNvGrpSpPr/>
            <p:nvPr/>
          </p:nvGrpSpPr>
          <p:grpSpPr>
            <a:xfrm>
              <a:off x="2740609" y="-1"/>
              <a:ext cx="1820738" cy="2187803"/>
              <a:chOff x="0" y="0"/>
              <a:chExt cx="1820737" cy="2187801"/>
            </a:xfrm>
          </p:grpSpPr>
          <p:pic>
            <p:nvPicPr>
              <p:cNvPr id="180" name="Изображение 31" descr="Изображение 31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1820738" cy="18207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1" name="Прямоугольник 28"/>
              <p:cNvSpPr txBox="1"/>
              <p:nvPr/>
            </p:nvSpPr>
            <p:spPr>
              <a:xfrm>
                <a:off x="410201" y="1805134"/>
                <a:ext cx="967590" cy="3826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sz="1000">
                    <a:solidFill>
                      <a:srgbClr val="180A5A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вебсайт</a:t>
                </a:r>
              </a:p>
            </p:txBody>
          </p:sp>
        </p:grpSp>
        <p:grpSp>
          <p:nvGrpSpPr>
            <p:cNvPr id="185" name="Группа 24"/>
            <p:cNvGrpSpPr/>
            <p:nvPr/>
          </p:nvGrpSpPr>
          <p:grpSpPr>
            <a:xfrm>
              <a:off x="5481218" y="-1"/>
              <a:ext cx="1820738" cy="2187803"/>
              <a:chOff x="0" y="0"/>
              <a:chExt cx="1820737" cy="2187801"/>
            </a:xfrm>
          </p:grpSpPr>
          <p:pic>
            <p:nvPicPr>
              <p:cNvPr id="183" name="Изображение 33" descr="Изображение 33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1820738" cy="18207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4" name="Прямоугольник 26"/>
              <p:cNvSpPr txBox="1"/>
              <p:nvPr/>
            </p:nvSpPr>
            <p:spPr>
              <a:xfrm>
                <a:off x="443666" y="1805134"/>
                <a:ext cx="937481" cy="3826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sz="1000">
                    <a:solidFill>
                      <a:srgbClr val="180A5A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youtube</a:t>
                </a:r>
              </a:p>
            </p:txBody>
          </p:sp>
        </p:grpSp>
      </p:grpSp>
      <p:sp>
        <p:nvSpPr>
          <p:cNvPr id="187" name="Прямоугольник 31">
            <a:hlinkClick r:id="rId9" invalidUrl="" action="" tgtFrame="" tooltip="" history="1" highlightClick="0" endSnd="0"/>
          </p:cNvPr>
          <p:cNvSpPr txBox="1"/>
          <p:nvPr/>
        </p:nvSpPr>
        <p:spPr>
          <a:xfrm>
            <a:off x="5188656" y="786063"/>
            <a:ext cx="156087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180A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www.</a:t>
            </a:r>
            <a:r>
              <a:rPr b="1"/>
              <a:t>beloyar.ru</a:t>
            </a:r>
          </a:p>
        </p:txBody>
      </p:sp>
      <p:pic>
        <p:nvPicPr>
          <p:cNvPr id="188" name="Изображение 15" descr="Изображение 1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00800" y="5417015"/>
            <a:ext cx="256835" cy="246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Изображение 16" descr="Изображение 1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29009" y="5463376"/>
            <a:ext cx="253012" cy="24357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Прямоугольник 36"/>
          <p:cNvSpPr txBox="1"/>
          <p:nvPr/>
        </p:nvSpPr>
        <p:spPr>
          <a:xfrm>
            <a:off x="1003463" y="3534895"/>
            <a:ext cx="10185074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180A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 вопросам </a:t>
            </a:r>
            <a:r>
              <a:rPr b="1"/>
              <a:t>коммерческого и организационного сотрудничества, </a:t>
            </a:r>
            <a:endParaRPr b="1"/>
          </a:p>
          <a:p>
            <a:pPr algn="ctr">
              <a:defRPr sz="2000">
                <a:solidFill>
                  <a:srgbClr val="180A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 также по всем вопросам, касающимся </a:t>
            </a:r>
            <a:r>
              <a:rPr b="1"/>
              <a:t>заказов обучающих фильмов, книг и товаров</a:t>
            </a:r>
            <a:r>
              <a:t> системы «Белояр» обращайтесь  к Юлии Станиславовне Жуковой: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72;p15"/>
          <p:cNvSpPr txBox="1"/>
          <p:nvPr>
            <p:ph type="title"/>
          </p:nvPr>
        </p:nvSpPr>
        <p:spPr>
          <a:xfrm>
            <a:off x="0" y="137270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О СИСТЕМЕ БЕЛОЯР</a:t>
            </a:r>
          </a:p>
        </p:txBody>
      </p:sp>
      <p:sp>
        <p:nvSpPr>
          <p:cNvPr id="107" name="Google Shape;73;p15"/>
          <p:cNvSpPr txBox="1"/>
          <p:nvPr>
            <p:ph type="body" sz="half" idx="1"/>
          </p:nvPr>
        </p:nvSpPr>
        <p:spPr>
          <a:xfrm>
            <a:off x="604308" y="1262599"/>
            <a:ext cx="7760466" cy="3969359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t>	Нейроортопедическая гимнастика по системе «Белояр» как первая в мире экосистема естественного движения была создана С.В. Жуковым в конце прошлого века, успешно применялась, прошла путь становления, имеет множество положительных и уникальных результатов и в настоящее время готова к масштабному внедрению.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t>	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t>	Работа по обучению проходит с 1994 года. Курсы и занятия проходят по всему миру, и гимнастику называют российской! 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t>	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t>	Подробнее о системе, о международном признании эффективности и научном подходе - на сайте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beloyar.ru</a:t>
            </a:r>
          </a:p>
        </p:txBody>
      </p:sp>
      <p:pic>
        <p:nvPicPr>
          <p:cNvPr id="108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8639" y="1262598"/>
            <a:ext cx="2428877" cy="4323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72;p15"/>
          <p:cNvSpPr txBox="1"/>
          <p:nvPr>
            <p:ph type="title"/>
          </p:nvPr>
        </p:nvSpPr>
        <p:spPr>
          <a:xfrm>
            <a:off x="0" y="137270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О СИСТЕМЕ БЕЛОЯР</a:t>
            </a:r>
          </a:p>
        </p:txBody>
      </p:sp>
      <p:sp>
        <p:nvSpPr>
          <p:cNvPr id="111" name="Google Shape;73;p15"/>
          <p:cNvSpPr txBox="1"/>
          <p:nvPr>
            <p:ph type="body" sz="quarter" idx="1"/>
          </p:nvPr>
        </p:nvSpPr>
        <p:spPr>
          <a:xfrm>
            <a:off x="307467" y="777338"/>
            <a:ext cx="11420478" cy="1188858"/>
          </a:xfrm>
          <a:prstGeom prst="rect">
            <a:avLst/>
          </a:prstGeom>
        </p:spPr>
        <p:txBody>
          <a:bodyPr lIns="121899" tIns="121899" rIns="121899" bIns="121899"/>
          <a:lstStyle>
            <a:lvl1pPr marL="0" indent="0" algn="just">
              <a:lnSpc>
                <a:spcPct val="100000"/>
              </a:lnSpc>
              <a:buSzTx/>
              <a:buNone/>
              <a:defRPr sz="2000"/>
            </a:lvl1pPr>
          </a:lstStyle>
          <a:p>
            <a:pPr/>
            <a:r>
              <a:t>	Нейроортопедическая гимнастика по системе «Белояр» основана на тренировке натяжения мышечных волокон, что приводит к:</a:t>
            </a:r>
          </a:p>
        </p:txBody>
      </p:sp>
      <p:sp>
        <p:nvSpPr>
          <p:cNvPr id="112" name="Google Shape;73;p15"/>
          <p:cNvSpPr txBox="1"/>
          <p:nvPr/>
        </p:nvSpPr>
        <p:spPr>
          <a:xfrm>
            <a:off x="442050" y="1557084"/>
            <a:ext cx="8622363" cy="47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marL="609584" indent="-422898">
              <a:buSzPct val="100000"/>
              <a:buAutoNum type="arabicPeriod" startAt="1"/>
              <a:defRPr sz="2000"/>
            </a:pPr>
            <a:r>
              <a:t>Эффективному восстановлению опорно-двигательного аппарата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Восстановлению и развитию центральной нервной системы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Эффективной реабилитации после физических и психических травм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Быстрой подготовки тела к тяжелым физическим и психическим условиям.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Тренировке работы полушарий мозга в режиме многозадачности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Нормализации физического и психического здоровья человека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Решению проблем суставов, осанки и позвоночника, проблем с внутренними органами и различными сопутсвующими заболеваниями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Появлению легкости в теле и мощному приливу сил, восстановлению ресурса организма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Обретению спокойствия и ясности в мыслях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Оздоровлению и усилению генетики человека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Усилению физической выносливости человека</a:t>
            </a:r>
            <a:endParaRPr sz="2800"/>
          </a:p>
          <a:p>
            <a:pPr marL="609584" indent="-422898">
              <a:buSzPct val="100000"/>
              <a:buAutoNum type="arabicPeriod" startAt="1"/>
              <a:defRPr sz="2000"/>
            </a:pPr>
            <a:r>
              <a:t>Повышению сознательности и психической устойчивости.</a:t>
            </a:r>
          </a:p>
        </p:txBody>
      </p:sp>
      <p:pic>
        <p:nvPicPr>
          <p:cNvPr id="113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0679" y="2194235"/>
            <a:ext cx="2597264" cy="3278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72;p15"/>
          <p:cNvSpPr txBox="1"/>
          <p:nvPr>
            <p:ph type="title"/>
          </p:nvPr>
        </p:nvSpPr>
        <p:spPr>
          <a:xfrm>
            <a:off x="0" y="27904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ВОССТАНОВЛЕНИЕ ЗДОРОВЬЯ И РЕАБИЛИТАЦИЯ</a:t>
            </a:r>
          </a:p>
        </p:txBody>
      </p:sp>
      <p:sp>
        <p:nvSpPr>
          <p:cNvPr id="116" name="Google Shape;73;p15"/>
          <p:cNvSpPr txBox="1"/>
          <p:nvPr>
            <p:ph type="body" sz="half" idx="1"/>
          </p:nvPr>
        </p:nvSpPr>
        <p:spPr>
          <a:xfrm>
            <a:off x="653540" y="954988"/>
            <a:ext cx="10909625" cy="2731187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0" indent="0" algn="just" defTabSz="850391">
              <a:lnSpc>
                <a:spcPct val="110000"/>
              </a:lnSpc>
              <a:buSzTx/>
              <a:buNone/>
              <a:defRPr sz="1800"/>
            </a:pPr>
            <a:r>
              <a:t>	В начале пути любому человеку нужно привести своё здоровье в порядок. А людям, перенесшим травмы или ранения нужна ещё и быстрая реабилитация. Поэтому в системе Белояр предусмотрен терапевтический или базовый этап.</a:t>
            </a:r>
          </a:p>
          <a:p>
            <a:pPr marL="0" indent="0" algn="just" defTabSz="850391">
              <a:buSzTx/>
              <a:buNone/>
              <a:defRPr sz="1800"/>
            </a:pPr>
          </a:p>
          <a:p>
            <a:pPr marL="0" indent="0" algn="just" defTabSz="850391">
              <a:buSzTx/>
              <a:buNone/>
              <a:defRPr sz="1800"/>
            </a:pPr>
            <a:r>
              <a:t>	С помощью простых упражнений проводится эффективная терапия заболеваний позвоночника, опорно-двигательного аппарата и всех систем организма, восстанавливается нервная система.</a:t>
            </a:r>
          </a:p>
          <a:p>
            <a:pPr marL="0" indent="0" algn="just" defTabSz="850391">
              <a:buSzTx/>
              <a:buNone/>
              <a:defRPr sz="1800"/>
            </a:pPr>
          </a:p>
          <a:p>
            <a:pPr marL="0" indent="0" algn="just" defTabSz="850391">
              <a:buSzTx/>
              <a:buNone/>
              <a:defRPr sz="1800"/>
            </a:pPr>
            <a:r>
              <a:t>	Возраст и здоровье занимающихся не имеет ограничений.</a:t>
            </a:r>
          </a:p>
        </p:txBody>
      </p:sp>
      <p:pic>
        <p:nvPicPr>
          <p:cNvPr id="117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950" y="3924625"/>
            <a:ext cx="2989216" cy="2567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Рисунок 7" descr="Рисунок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8500" y="3920459"/>
            <a:ext cx="3538983" cy="2572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72;p15"/>
          <p:cNvSpPr txBox="1"/>
          <p:nvPr>
            <p:ph type="title"/>
          </p:nvPr>
        </p:nvSpPr>
        <p:spPr>
          <a:xfrm>
            <a:off x="0" y="27904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КАЧЕСТВО РАБОТЫ В ЛЮБЫХ СФЕРАХ</a:t>
            </a:r>
          </a:p>
        </p:txBody>
      </p:sp>
      <p:sp>
        <p:nvSpPr>
          <p:cNvPr id="121" name="Google Shape;73;p15"/>
          <p:cNvSpPr txBox="1"/>
          <p:nvPr>
            <p:ph type="body" sz="half" idx="1"/>
          </p:nvPr>
        </p:nvSpPr>
        <p:spPr>
          <a:xfrm>
            <a:off x="390525" y="930274"/>
            <a:ext cx="10801351" cy="1568897"/>
          </a:xfrm>
          <a:prstGeom prst="rect">
            <a:avLst/>
          </a:prstGeom>
        </p:spPr>
        <p:txBody>
          <a:bodyPr lIns="121899" tIns="121899" rIns="121899" bIns="121899"/>
          <a:lstStyle>
            <a:lvl1pPr marL="0" indent="0" algn="just">
              <a:lnSpc>
                <a:spcPct val="100000"/>
              </a:lnSpc>
              <a:buSzTx/>
              <a:buNone/>
              <a:defRPr sz="2000"/>
            </a:lvl1pPr>
          </a:lstStyle>
          <a:p>
            <a:pPr/>
            <a:r>
              <a:t>	Восстановив здоровье, человеку нужно повышать качество своей работы. И не важно, будь это работа с людьми, производство за современными станками или забота о внуках и правнуках. Все сферы жизни важны. А качество и производительность поможет улучшить система Белояр.</a:t>
            </a:r>
          </a:p>
        </p:txBody>
      </p:sp>
      <p:pic>
        <p:nvPicPr>
          <p:cNvPr id="122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8062" y="2058922"/>
            <a:ext cx="2892140" cy="192338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Google Shape;73;p15"/>
          <p:cNvSpPr txBox="1"/>
          <p:nvPr/>
        </p:nvSpPr>
        <p:spPr>
          <a:xfrm>
            <a:off x="390525" y="2318192"/>
            <a:ext cx="8111808" cy="323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 algn="just">
              <a:defRPr sz="2000"/>
            </a:lvl1pPr>
          </a:lstStyle>
          <a:p>
            <a:pPr/>
            <a:r>
              <a:t>	Второй этап: работа с одной и двумя палкам, вывод сознания с периферии тела на предмет, динамика и пластика. Различные виды упражнений соединяются в единую систему естественного движения. Отрабатываются плавные и точные переходы. Люди обучаются формировать цель, а потом достигать эту цель независимо от давления окружающей среды. Точная цель и оптимальный вектор её достижения создает уверенность в своих действиях и поступках - как на физическом плане, так и на психологическом и социальном планах. Ученики становятся собранными, ответственными, спокойными, рассудительными, уверенными в себе.</a:t>
            </a:r>
          </a:p>
        </p:txBody>
      </p:sp>
      <p:pic>
        <p:nvPicPr>
          <p:cNvPr id="124" name="Google Shape;253;p38" descr="Google Shape;253;p38"/>
          <p:cNvPicPr>
            <a:picLocks noChangeAspect="1"/>
          </p:cNvPicPr>
          <p:nvPr/>
        </p:nvPicPr>
        <p:blipFill>
          <a:blip r:embed="rId3">
            <a:extLst/>
          </a:blip>
          <a:srcRect l="16074" t="0" r="22102" b="0"/>
          <a:stretch>
            <a:fillRect/>
          </a:stretch>
        </p:blipFill>
        <p:spPr>
          <a:xfrm>
            <a:off x="9102229" y="4142016"/>
            <a:ext cx="2303802" cy="2401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72;p15"/>
          <p:cNvSpPr txBox="1"/>
          <p:nvPr>
            <p:ph type="title"/>
          </p:nvPr>
        </p:nvSpPr>
        <p:spPr>
          <a:xfrm>
            <a:off x="0" y="27904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УСИЛЕНИЕ РЕСУРСОВ И ВОЗМОЖНОСТЕЙ</a:t>
            </a:r>
          </a:p>
        </p:txBody>
      </p:sp>
      <p:sp>
        <p:nvSpPr>
          <p:cNvPr id="127" name="Google Shape;73;p15"/>
          <p:cNvSpPr txBox="1"/>
          <p:nvPr>
            <p:ph type="body" sz="half" idx="1"/>
          </p:nvPr>
        </p:nvSpPr>
        <p:spPr>
          <a:xfrm>
            <a:off x="390525" y="1254121"/>
            <a:ext cx="7067551" cy="4451355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0" indent="152396" algn="just">
              <a:lnSpc>
                <a:spcPct val="100000"/>
              </a:lnSpc>
              <a:buSzTx/>
              <a:buNone/>
              <a:defRPr sz="2000"/>
            </a:pPr>
            <a:r>
              <a:t>	Третий этап системы Белояр - боевая форма. Восстановив своё тело, научившись двигаться точно пластично и выдерживая давление внешней среды, только теперь можно говорить об уровне боя или танца, когда тело и психика здоровые и крепкие.</a:t>
            </a:r>
          </a:p>
          <a:p>
            <a:pPr marL="0" indent="152396" algn="just">
              <a:lnSpc>
                <a:spcPct val="100000"/>
              </a:lnSpc>
              <a:buSzTx/>
              <a:buNone/>
              <a:defRPr sz="2000"/>
            </a:pPr>
            <a:r>
              <a:t>	</a:t>
            </a:r>
          </a:p>
          <a:p>
            <a:pPr marL="0" indent="152396" algn="just">
              <a:lnSpc>
                <a:spcPct val="100000"/>
              </a:lnSpc>
              <a:buSzTx/>
              <a:buNone/>
              <a:defRPr sz="2000"/>
            </a:pPr>
            <a:r>
              <a:t>	Решив свои проблемы на уровне тела и психики, без несения агрессии ваши движения будут естественными и качественными (минимальное усилие даёт максимальный результат).</a:t>
            </a:r>
          </a:p>
          <a:p>
            <a:pPr marL="0" indent="152396" algn="just">
              <a:lnSpc>
                <a:spcPct val="100000"/>
              </a:lnSpc>
              <a:buSzTx/>
              <a:buNone/>
              <a:defRPr sz="2000"/>
            </a:pPr>
          </a:p>
          <a:p>
            <a:pPr marL="0" indent="152396" algn="just">
              <a:lnSpc>
                <a:spcPct val="100000"/>
              </a:lnSpc>
              <a:buSzTx/>
              <a:buNone/>
              <a:defRPr sz="2000"/>
            </a:pPr>
            <a:r>
              <a:t>	Здесь ещё сильнее проявляется повышение ресурсов организма и улучшения физических способностей.</a:t>
            </a:r>
          </a:p>
        </p:txBody>
      </p:sp>
      <p:pic>
        <p:nvPicPr>
          <p:cNvPr id="128" name="Google Shape;261;p39" descr="Google Shape;261;p39"/>
          <p:cNvPicPr>
            <a:picLocks noChangeAspect="1"/>
          </p:cNvPicPr>
          <p:nvPr/>
        </p:nvPicPr>
        <p:blipFill>
          <a:blip r:embed="rId2">
            <a:extLst/>
          </a:blip>
          <a:srcRect l="0" t="0" r="5481" b="0"/>
          <a:stretch>
            <a:fillRect/>
          </a:stretch>
        </p:blipFill>
        <p:spPr>
          <a:xfrm>
            <a:off x="7862289" y="1544905"/>
            <a:ext cx="3348969" cy="3655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234;p36"/>
          <p:cNvSpPr txBox="1"/>
          <p:nvPr>
            <p:ph type="title"/>
          </p:nvPr>
        </p:nvSpPr>
        <p:spPr>
          <a:xfrm>
            <a:off x="0" y="22189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КАК РАБОТАЕТ СИСТЕМА БЕЛОЯР</a:t>
            </a:r>
          </a:p>
        </p:txBody>
      </p:sp>
      <p:sp>
        <p:nvSpPr>
          <p:cNvPr id="131" name="Google Shape;235;p36"/>
          <p:cNvSpPr txBox="1"/>
          <p:nvPr>
            <p:ph type="body" idx="1"/>
          </p:nvPr>
        </p:nvSpPr>
        <p:spPr>
          <a:xfrm>
            <a:off x="154120" y="1273298"/>
            <a:ext cx="8542206" cy="4883603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Упражнения снимают гипертонус мышц, соответственно убирают усталость в теле, выводя молочную кислоту из мышц.</a:t>
            </a:r>
          </a:p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Определённый способ микродвижений приводит к ускоренному разрастанию нервных волокон по периферии и их активному отклику в ЦНС. </a:t>
            </a:r>
          </a:p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Для занятий не требуется дополнительный инвентарь.</a:t>
            </a:r>
          </a:p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Все упражнения просты и понятны для любого русского человека.</a:t>
            </a:r>
          </a:p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Комплексы упражнений Белояр, ускоряют процесс восстановления после тяжелых физических нагрузок и травм.</a:t>
            </a:r>
          </a:p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Восстанавливается психическое равновесие.</a:t>
            </a:r>
          </a:p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Стимулируется работа обоих полушарий мозга в режиме многозадачности.</a:t>
            </a:r>
          </a:p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Освоившие методику могут применять ее самостоятельно в повседневной жизни и по возможности обучать родных и будущие поколения. </a:t>
            </a:r>
          </a:p>
          <a:p>
            <a:pPr marL="573009" indent="-408269" defTabSz="859536">
              <a:lnSpc>
                <a:spcPct val="100000"/>
              </a:lnSpc>
              <a:buSzPct val="100000"/>
              <a:buFont typeface="Helvetica"/>
              <a:defRPr sz="1800"/>
            </a:pPr>
            <a:r>
              <a:t>Принципы биомеханики Белояр дают возможность намного легче справляться с большими физическими и психическими нагрузками в стрессовых ситуациях. Тренируют силу воли в достижении цели. </a:t>
            </a:r>
          </a:p>
        </p:txBody>
      </p:sp>
      <p:pic>
        <p:nvPicPr>
          <p:cNvPr id="132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1763" y="985491"/>
            <a:ext cx="1574325" cy="138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9274" y="2562225"/>
            <a:ext cx="2339302" cy="350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34;p36"/>
          <p:cNvSpPr txBox="1"/>
          <p:nvPr>
            <p:ph type="title"/>
          </p:nvPr>
        </p:nvSpPr>
        <p:spPr>
          <a:xfrm>
            <a:off x="222385" y="143401"/>
            <a:ext cx="12192003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КАЧЕСТВО ЖИЗНИ И ПОВЫШЕНИЕ ВОЗМОЖНОСТЕЙ</a:t>
            </a:r>
          </a:p>
        </p:txBody>
      </p:sp>
      <p:sp>
        <p:nvSpPr>
          <p:cNvPr id="136" name="Google Shape;235;p36"/>
          <p:cNvSpPr txBox="1"/>
          <p:nvPr>
            <p:ph type="body" idx="1"/>
          </p:nvPr>
        </p:nvSpPr>
        <p:spPr>
          <a:xfrm>
            <a:off x="323295" y="855675"/>
            <a:ext cx="11338801" cy="6002327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0" indent="152396" algn="just">
              <a:lnSpc>
                <a:spcPts val="2000"/>
              </a:lnSpc>
              <a:buSzTx/>
              <a:buNone/>
              <a:defRPr sz="2000"/>
            </a:pPr>
            <a:r>
              <a:t>	Качество жизни человека зависит в том числе от качества нервной системы. Многие люди воспринимают работу нервной системы исключительно в фокусе центральной нервной системы (головного мозга). Хотя по факту головной мозг является только аналитическим центром, в который стекается информация от периферии. Поэтому для качественной аналитической работы периферийная нервная система должна быть максимально развита. А если человек перестаёт уделять внимание осознанному получению ощущений от периферии, то она начинает постепенно угнетаться (угасать). В итоге – тело становится слабее.</a:t>
            </a:r>
          </a:p>
          <a:p>
            <a:pPr marL="0" indent="152396" algn="just">
              <a:lnSpc>
                <a:spcPts val="2000"/>
              </a:lnSpc>
              <a:buSzTx/>
              <a:buNone/>
              <a:defRPr sz="2000"/>
            </a:pPr>
          </a:p>
          <a:p>
            <a:pPr marL="0" indent="152396" algn="just">
              <a:lnSpc>
                <a:spcPts val="2000"/>
              </a:lnSpc>
              <a:spcBef>
                <a:spcPts val="600"/>
              </a:spcBef>
              <a:buSzTx/>
              <a:buNone/>
              <a:defRPr b="1" sz="2000"/>
            </a:pPr>
            <a:r>
              <a:t>	Что даёт методика Белояр:</a:t>
            </a:r>
          </a:p>
          <a:p>
            <a:pPr marL="666745" indent="-514350" algn="just">
              <a:lnSpc>
                <a:spcPts val="2000"/>
              </a:lnSpc>
              <a:buSzPts val="2000"/>
              <a:buFontTx/>
              <a:buAutoNum type="arabicPeriod" startAt="1"/>
              <a:defRPr sz="2000"/>
            </a:pPr>
            <a:r>
              <a:t>Мы изменяем построение опорно-двигательного аппарата и меняем биомеханику человека в правильную (естественную) сторону. При правильной физической постановке тела у него нет опасности получить травмы суставов, позвонков, межпозвоночных дисков и внутренних органов. А при работе на занятиях есть возможность убрать ранее накопленные проблемы и травмы.</a:t>
            </a:r>
          </a:p>
          <a:p>
            <a:pPr marL="666745" indent="-514350" algn="just">
              <a:lnSpc>
                <a:spcPts val="2000"/>
              </a:lnSpc>
              <a:buSzPts val="2000"/>
              <a:buFontTx/>
              <a:buAutoNum type="arabicPeriod" startAt="1"/>
              <a:defRPr sz="2000"/>
            </a:pPr>
            <a:r>
              <a:t>Мы получаем усиление кровотока, протягивая мышцы на уровне миозиновых нитей. Это к тому же увеличивает выносливость организма. </a:t>
            </a:r>
          </a:p>
          <a:p>
            <a:pPr marL="666745" indent="-514350" algn="just">
              <a:lnSpc>
                <a:spcPts val="2000"/>
              </a:lnSpc>
              <a:buSzPts val="2000"/>
              <a:buFontTx/>
              <a:buAutoNum type="arabicPeriod" startAt="1"/>
              <a:defRPr sz="2000"/>
            </a:pPr>
            <a:r>
              <a:t>Каждое упражнение делается через осознанное волевое усилие с удержанием цели. Это даёт развитие периферии нервной системы и тренировку центральной нервной системы. В итоге улучшается качество анализа поступающей информации и удержания цели. Отсюда увеличение силы воли, повышение аналитических способностей и многозадачности, а также улучшение памяти и работоспособности.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234;p36"/>
          <p:cNvSpPr txBox="1"/>
          <p:nvPr>
            <p:ph type="title"/>
          </p:nvPr>
        </p:nvSpPr>
        <p:spPr>
          <a:xfrm>
            <a:off x="0" y="221891"/>
            <a:ext cx="12192000" cy="763603"/>
          </a:xfrm>
          <a:prstGeom prst="rect">
            <a:avLst/>
          </a:prstGeom>
        </p:spPr>
        <p:txBody>
          <a:bodyPr lIns="121899" tIns="121899" rIns="121899" bIns="121899"/>
          <a:lstStyle>
            <a:lvl1pPr algn="ctr">
              <a:lnSpc>
                <a:spcPct val="120000"/>
              </a:lnSpc>
              <a:defRPr sz="2800">
                <a:solidFill>
                  <a:srgbClr val="FF72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РЕЗУЛЬТАТЫ РАБОТЫ СИСТЕМЫ БЕЛОЯР</a:t>
            </a:r>
          </a:p>
        </p:txBody>
      </p:sp>
      <p:sp>
        <p:nvSpPr>
          <p:cNvPr id="139" name="Google Shape;235;p36"/>
          <p:cNvSpPr txBox="1"/>
          <p:nvPr>
            <p:ph type="body" sz="half" idx="1"/>
          </p:nvPr>
        </p:nvSpPr>
        <p:spPr>
          <a:xfrm>
            <a:off x="325570" y="854199"/>
            <a:ext cx="10666280" cy="2165227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0" indent="175256">
              <a:lnSpc>
                <a:spcPct val="100000"/>
              </a:lnSpc>
              <a:buSzTx/>
              <a:buNone/>
              <a:defRPr sz="2000"/>
            </a:pPr>
            <a:r>
              <a:t>	За десятки лет работы с людьми на занятиях по нейроортопедической гимнастике по системе «Белояр» накоплен опыт:</a:t>
            </a:r>
          </a:p>
          <a:p>
            <a:pPr marL="0" indent="175256">
              <a:lnSpc>
                <a:spcPct val="100000"/>
              </a:lnSpc>
              <a:buSzTx/>
              <a:buNone/>
              <a:defRPr sz="2000"/>
            </a:pPr>
          </a:p>
          <a:p>
            <a:pPr indent="-434329">
              <a:lnSpc>
                <a:spcPct val="100000"/>
              </a:lnSpc>
              <a:buSzPct val="100000"/>
              <a:buFont typeface="Helvetica"/>
              <a:defRPr sz="2000"/>
            </a:pPr>
            <a:r>
              <a:t>решения проблем с различными заболеваниями органов и систем человека;</a:t>
            </a:r>
          </a:p>
          <a:p>
            <a:pPr indent="-434329">
              <a:lnSpc>
                <a:spcPct val="100000"/>
              </a:lnSpc>
              <a:buSzPct val="100000"/>
              <a:buFont typeface="Helvetica"/>
              <a:defRPr sz="2000"/>
            </a:pPr>
            <a:r>
              <a:t>решения проблем позвоночника: сколиозы, кифозы, лордозы и т.д.;</a:t>
            </a:r>
          </a:p>
          <a:p>
            <a:pPr indent="-434329">
              <a:lnSpc>
                <a:spcPct val="100000"/>
              </a:lnSpc>
              <a:buSzPct val="100000"/>
              <a:buFont typeface="Helvetica"/>
              <a:defRPr sz="2000"/>
            </a:pPr>
            <a:r>
              <a:t>успешных случаев приведения в порядок людей с ДЦП.</a:t>
            </a:r>
          </a:p>
        </p:txBody>
      </p:sp>
      <p:pic>
        <p:nvPicPr>
          <p:cNvPr id="140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4272" y="3018182"/>
            <a:ext cx="3891620" cy="321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Рисунок 7" descr="Рисунок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1505" y="3019425"/>
            <a:ext cx="4352928" cy="3217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