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1"/>
    <p:sldId id="271" r:id="rId12"/>
    <p:sldId id="263" r:id="rId13"/>
    <p:sldId id="264" r:id="rId14"/>
    <p:sldId id="265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DD0"/>
    <a:srgbClr val="EE9012"/>
    <a:srgbClr val="F05B10"/>
    <a:srgbClr val="10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3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58511104"/>
        <c:axId val="158528256"/>
      </c:lineChart>
      <c:catAx>
        <c:axId val="158511104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8528256"/>
        <c:crosses val="autoZero"/>
        <c:auto val="1"/>
        <c:lblAlgn val="ctr"/>
        <c:lblOffset val="100"/>
        <c:noMultiLvlLbl val="0"/>
      </c:catAx>
      <c:valAx>
        <c:axId val="15852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8511104"/>
        <c:crosses val="autoZero"/>
        <c:crossBetween val="between"/>
      </c:valAx>
    </c:plotArea>
    <c:plotVisOnly val="1"/>
    <c:dispBlanksAs val="zero"/>
    <c:showDLblsOverMax val="0"/>
    <c:extLst>
      <c:ext uri="{0b15fc19-7d7d-44ad-8c2d-2c3a37ce22c3}">
        <chartProps xmlns="https://web.wps.cn/et/2018/main" chartId="{8288c5ab-9179-47b9-860f-184726ffa330}"/>
      </c:ext>
    </c:extLst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EEE82-3FEE-4FF4-A35E-302DDED9013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D1601-1298-4213-A6B8-877065420CA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601-1298-4213-A6B8-877065420CA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601-1298-4213-A6B8-877065420CA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601-1298-4213-A6B8-877065420CA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601-1298-4213-A6B8-877065420CA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601-1298-4213-A6B8-877065420CA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D78-1EDB-4DA9-AB99-5EEA16CD7412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D78-1EDB-4DA9-AB99-5EEA16CD741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D78-1EDB-4DA9-AB99-5EEA16CD741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D78-1EDB-4DA9-AB99-5EEA16CD7412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D78-1EDB-4DA9-AB99-5EEA16CD741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D78-1EDB-4DA9-AB99-5EEA16CD7412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D78-1EDB-4DA9-AB99-5EEA16CD7412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D78-1EDB-4DA9-AB99-5EEA16CD741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D78-1EDB-4DA9-AB99-5EEA16CD741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D78-1EDB-4DA9-AB99-5EEA16CD741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D78-1EDB-4DA9-AB99-5EEA16CD7412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05F361-38C6-4ADB-9DF0-68AF5C19DC4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D2AD78-1EDB-4DA9-AB99-5EEA16CD741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microsoft.com/office/2007/relationships/hdphoto" Target="../media/image21.wdp"/><Relationship Id="rId4" Type="http://schemas.openxmlformats.org/officeDocument/2006/relationships/image" Target="../media/image20.jpeg"/><Relationship Id="rId3" Type="http://schemas.microsoft.com/office/2007/relationships/hdphoto" Target="../media/image19.wdp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microsoft.com/office/2007/relationships/hdphoto" Target="../media/image25.wdp"/><Relationship Id="rId4" Type="http://schemas.openxmlformats.org/officeDocument/2006/relationships/image" Target="../media/image24.jpeg"/><Relationship Id="rId3" Type="http://schemas.microsoft.com/office/2007/relationships/hdphoto" Target="../media/image23.wdp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hdphoto" Target="../media/image33.wdp"/><Relationship Id="rId8" Type="http://schemas.openxmlformats.org/officeDocument/2006/relationships/image" Target="../media/image32.jpeg"/><Relationship Id="rId7" Type="http://schemas.microsoft.com/office/2007/relationships/hdphoto" Target="../media/image31.wdp"/><Relationship Id="rId6" Type="http://schemas.openxmlformats.org/officeDocument/2006/relationships/image" Target="../media/image30.jpeg"/><Relationship Id="rId5" Type="http://schemas.microsoft.com/office/2007/relationships/hdphoto" Target="../media/image29.wdp"/><Relationship Id="rId4" Type="http://schemas.openxmlformats.org/officeDocument/2006/relationships/image" Target="../media/image28.jpeg"/><Relationship Id="rId3" Type="http://schemas.microsoft.com/office/2007/relationships/hdphoto" Target="../media/image27.wdp"/><Relationship Id="rId2" Type="http://schemas.openxmlformats.org/officeDocument/2006/relationships/image" Target="../media/image26.jpe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1.xml"/><Relationship Id="rId14" Type="http://schemas.microsoft.com/office/2007/relationships/hdphoto" Target="../media/image38.wdp"/><Relationship Id="rId13" Type="http://schemas.openxmlformats.org/officeDocument/2006/relationships/image" Target="../media/image37.jpeg"/><Relationship Id="rId12" Type="http://schemas.microsoft.com/office/2007/relationships/hdphoto" Target="../media/image36.wdp"/><Relationship Id="rId11" Type="http://schemas.openxmlformats.org/officeDocument/2006/relationships/image" Target="../media/image35.jpeg"/><Relationship Id="rId10" Type="http://schemas.openxmlformats.org/officeDocument/2006/relationships/image" Target="../media/image34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hdphoto" Target="../media/image45.wdp"/><Relationship Id="rId7" Type="http://schemas.openxmlformats.org/officeDocument/2006/relationships/image" Target="../media/image44.jpeg"/><Relationship Id="rId6" Type="http://schemas.microsoft.com/office/2007/relationships/hdphoto" Target="../media/image43.wdp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microsoft.com/office/2007/relationships/hdphoto" Target="../media/image40.wdp"/><Relationship Id="rId2" Type="http://schemas.openxmlformats.org/officeDocument/2006/relationships/image" Target="../media/image39.jpe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microsoft.com/office/2007/relationships/hdphoto" Target="../media/image6.wdp"/><Relationship Id="rId4" Type="http://schemas.openxmlformats.org/officeDocument/2006/relationships/image" Target="../media/image5.jpeg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7056784" cy="57606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Липецкая область, город Елец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800" y="2348880"/>
            <a:ext cx="8316416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ПРАКТИКА </a:t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Елецкое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долголетие»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/>
          <p:nvPr/>
        </p:nvSpPr>
        <p:spPr>
          <a:xfrm>
            <a:off x="1115616" y="4373488"/>
            <a:ext cx="7056784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группа дневного пребывания на базе областного государственного бюджетного учреждения </a:t>
            </a:r>
            <a:endParaRPr lang="ru-RU" dirty="0" smtClean="0"/>
          </a:p>
          <a:p>
            <a:r>
              <a:rPr lang="ru-RU" dirty="0" smtClean="0"/>
              <a:t>«Елецкий дом-интернат для престарелых и инвалидов» </a:t>
            </a:r>
            <a:endParaRPr lang="ru-RU" dirty="0" smtClean="0"/>
          </a:p>
          <a:p>
            <a:r>
              <a:rPr lang="ru-RU" dirty="0" smtClean="0"/>
              <a:t>единовременно – 10 человек</a:t>
            </a:r>
            <a:endParaRPr lang="ru-RU" dirty="0"/>
          </a:p>
        </p:txBody>
      </p:sp>
      <p:pic>
        <p:nvPicPr>
          <p:cNvPr id="2050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80728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68135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4277" y="4509120"/>
            <a:ext cx="2823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ПСИХОЛОГИ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55679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Привлечение к работе с группой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КВАЛИФИЦИРОВАННЫХ СПЕЦИАЛИСТОВ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СОЦИАЛЬНОЙ РЕАБИЛИТАЦИИ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АРХИВ\ДС\Психолог\DSC_0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4356740" cy="28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АРХИВ\ДС\Психолог\DSC_0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01" y="2496230"/>
            <a:ext cx="2823032" cy="186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4974267"/>
            <a:ext cx="2823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ИНСТРУКТОРЫ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 труду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2427" y="1484784"/>
            <a:ext cx="7640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Привлечение к работе с группой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КВАЛИФИЦИРОВАННЫХ СПЕЦИАЛИСТОВ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СОЦИАЛЬНОЙ РЕАБИЛИТАЦИИ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АРХИВ\ДС\Творчество\DSC_0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5" y="2496231"/>
            <a:ext cx="3583250" cy="23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РХИВ\ДС\настолки, буклеты\DSC_0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3583251" cy="23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72000" y="497426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СПЕЦИАЛИСТЫ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 социальной работе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89" y="404663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82907" y="4747791"/>
            <a:ext cx="32935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5048" y="1568432"/>
            <a:ext cx="3396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Наблюдение за здоровьем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посетителей группы </a:t>
            </a:r>
            <a:r>
              <a:rPr lang="ru-RU" sz="1400" b="1" dirty="0" smtClean="0">
                <a:solidFill>
                  <a:srgbClr val="0070C0"/>
                </a:solidFill>
              </a:rPr>
              <a:t>медицинским персоналом,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оказание медицинских услуг по назначениям врачей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3" descr="D:\АРХИВ\ДС\медсопр\DSC_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2" y="2594547"/>
            <a:ext cx="3349245" cy="22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АРХИВ\ДС\медсопр\DSC_0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3" y="4956528"/>
            <a:ext cx="16310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10082" y="1589311"/>
            <a:ext cx="41663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Физкультурно-оздоровительные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мероприятия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3" name="Picture 4" descr="D:\АРХИВ\ДС\Спорт\DSC_0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32" y="2276872"/>
            <a:ext cx="1838244" cy="12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АРХИВ\ДС\WhatsApp Image 2023-02-20 at 11.57.25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29" y="2276872"/>
            <a:ext cx="907429" cy="12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АРХИВ\FOR БРОШЮРЫ 45\ДЕДСАД\DSC_100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76"/>
          <a:stretch>
            <a:fillRect/>
          </a:stretch>
        </p:blipFill>
        <p:spPr bwMode="auto">
          <a:xfrm>
            <a:off x="7680688" y="2276872"/>
            <a:ext cx="940212" cy="12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АРХИВ\FOR БРОШЮРЫ 45\ДЕДСАД\DSC_08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0736"/>
            <a:ext cx="3760868" cy="24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АРХИВ\FOR БРОШЮРЫ 45\ДЕДСАД\DSC_11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87" y="4947249"/>
            <a:ext cx="1630781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89" y="404663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10082" y="1340768"/>
            <a:ext cx="3976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Действующий экскурсионный план </a:t>
            </a:r>
            <a:r>
              <a:rPr lang="ru-RU" b="1" dirty="0" smtClean="0">
                <a:solidFill>
                  <a:srgbClr val="0070C0"/>
                </a:solidFill>
              </a:rPr>
              <a:t>еженедельных выездных </a:t>
            </a:r>
            <a:r>
              <a:rPr lang="ru-RU" dirty="0" smtClean="0">
                <a:solidFill>
                  <a:srgbClr val="0070C0"/>
                </a:solidFill>
              </a:rPr>
              <a:t>мероприятий «НАШЕ ВРЕМЯ»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2448551"/>
            <a:ext cx="3888432" cy="3277235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</a:rPr>
              <a:t>8:00 – 8:30    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Сбор посетителей группы автобусом учреждения от места жительства, медицинский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осмотр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измерение АД, температуры тела)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8:30 – 9:00    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Завтрак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9:00 – 10:00 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Настольные игры 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10:00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– 10:30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Гимнастика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, физическая культура 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10:30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11:30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Кружок «Фантазия»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11:30 – 12:30 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Занятия с психологом.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12:30 – 13:00 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Обед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13:00 – 14:00 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Тихий час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14:00 – 1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0  Свободное время</a:t>
            </a:r>
            <a:endParaRPr lang="ru-RU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14:30 – 15:00 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Полдник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15:00 – 16:00  Прогулка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на свежем воздухе,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игровой час </a:t>
            </a:r>
            <a:endParaRPr lang="ru-RU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16:00 -16:30 -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Ужин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</a:rPr>
              <a:t>16:30 – 17:00 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Отъезд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домой на транспорте учреждения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703" y="1802433"/>
            <a:ext cx="29594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ДНЕВНАЯ ЗАНЯТОСТЬ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1600" b="1" dirty="0">
                <a:solidFill>
                  <a:srgbClr val="0070C0"/>
                </a:solidFill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</a:rPr>
              <a:t>осетителя группы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D:\АРХИВ\ДС\Экскурсии\DSC_0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75" y="2272057"/>
            <a:ext cx="1821741" cy="12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АРХИВ\ДС\Экскурсии\DSC_0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18" y="2271804"/>
            <a:ext cx="1822123" cy="12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556436" y="3718773"/>
            <a:ext cx="397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Взаимодействие с молодёжными </a:t>
            </a:r>
            <a:r>
              <a:rPr lang="ru-RU" b="1" dirty="0" smtClean="0">
                <a:solidFill>
                  <a:srgbClr val="0070C0"/>
                </a:solidFill>
              </a:rPr>
              <a:t>волонтёрскими организациями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8200" name="Picture 8" descr="D:\АРХИВ\ВОЛОНТЕРСТВО\Шаг навстречу\Мастер-класс\DSC_0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89" y="4365104"/>
            <a:ext cx="1821741" cy="12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:\АРХИВ\ВОЛОНТЕРСТВО\Шаг навстречу\Мастер-класс\DSC_04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45" y="4365104"/>
            <a:ext cx="1821741" cy="12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2"/>
                </a:solidFill>
              </a:rPr>
              <a:t>ГРУППА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«ЕЛЕЦКОЕ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ДОЛГОЛЕТИЕ»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25089" y="5347251"/>
            <a:ext cx="2592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 smtClean="0">
                <a:solidFill>
                  <a:srgbClr val="C00000"/>
                </a:solidFill>
              </a:rPr>
              <a:t>РЕЗУЛЬТАТЫ</a:t>
            </a:r>
            <a:endParaRPr lang="ru-RU" sz="3000" dirty="0">
              <a:solidFill>
                <a:srgbClr val="C00000"/>
              </a:solidFill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590884" y="1593926"/>
          <a:ext cx="2036900" cy="197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79512" y="1023119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ПОВЫШЕНИЕ КАЧЕСТВА ЖИЗНИ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73054" y="353774"/>
            <a:ext cx="1728192" cy="17281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500" dirty="0" smtClean="0"/>
              <a:t>улучшение </a:t>
            </a:r>
            <a:r>
              <a:rPr lang="ru-RU" sz="1500" dirty="0" err="1" smtClean="0"/>
              <a:t>психоэмоц</a:t>
            </a:r>
            <a:r>
              <a:rPr lang="ru-RU" sz="1500" dirty="0" smtClean="0"/>
              <a:t>. состояния</a:t>
            </a:r>
            <a:endParaRPr lang="ru-RU" sz="1500" dirty="0"/>
          </a:p>
        </p:txBody>
      </p:sp>
      <p:sp>
        <p:nvSpPr>
          <p:cNvPr id="24" name="Овал 23"/>
          <p:cNvSpPr/>
          <p:nvPr/>
        </p:nvSpPr>
        <p:spPr>
          <a:xfrm>
            <a:off x="5393041" y="743798"/>
            <a:ext cx="1728192" cy="172819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повышение собственной самооценки значимости  </a:t>
            </a:r>
            <a:r>
              <a:rPr lang="ru-RU" sz="900" dirty="0" smtClean="0"/>
              <a:t>востребованности</a:t>
            </a:r>
            <a:endParaRPr lang="ru-RU" sz="900" dirty="0"/>
          </a:p>
        </p:txBody>
      </p:sp>
      <p:sp>
        <p:nvSpPr>
          <p:cNvPr id="25" name="Овал 24"/>
          <p:cNvSpPr/>
          <p:nvPr/>
        </p:nvSpPr>
        <p:spPr>
          <a:xfrm>
            <a:off x="6193030" y="2132856"/>
            <a:ext cx="1728192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повышение и развитие стремления к активному участию в культурно-массовых и </a:t>
            </a:r>
            <a:r>
              <a:rPr lang="ru-RU" sz="1000" dirty="0" err="1" smtClean="0"/>
              <a:t>общест</a:t>
            </a:r>
            <a:r>
              <a:rPr lang="ru-RU" sz="1000" dirty="0" smtClean="0"/>
              <a:t>. мероприятиях</a:t>
            </a:r>
            <a:endParaRPr lang="ru-RU" sz="1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4459710" y="1957786"/>
            <a:ext cx="1728192" cy="17281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/>
              <a:t>расширение круга общения, избавление от одиночества</a:t>
            </a:r>
            <a:endParaRPr lang="ru-RU" sz="1400" dirty="0"/>
          </a:p>
        </p:txBody>
      </p:sp>
      <p:sp>
        <p:nvSpPr>
          <p:cNvPr id="27" name="Овал 26"/>
          <p:cNvSpPr/>
          <p:nvPr/>
        </p:nvSpPr>
        <p:spPr>
          <a:xfrm>
            <a:off x="2956440" y="2081966"/>
            <a:ext cx="1728192" cy="1728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/>
              <a:t>развитие творческой и интеллект.</a:t>
            </a:r>
            <a:endParaRPr lang="ru-RU" sz="1400" dirty="0" smtClean="0"/>
          </a:p>
          <a:p>
            <a:pPr lvl="0" algn="ctr"/>
            <a:r>
              <a:rPr lang="ru-RU" sz="1400" dirty="0" smtClean="0"/>
              <a:t>активностей</a:t>
            </a:r>
            <a:endParaRPr lang="ru-RU" sz="1400" dirty="0"/>
          </a:p>
        </p:txBody>
      </p:sp>
      <p:sp>
        <p:nvSpPr>
          <p:cNvPr id="28" name="Овал 27"/>
          <p:cNvSpPr/>
          <p:nvPr/>
        </p:nvSpPr>
        <p:spPr>
          <a:xfrm>
            <a:off x="3491880" y="3665168"/>
            <a:ext cx="1728192" cy="17281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30" dirty="0" smtClean="0"/>
              <a:t>приобретение </a:t>
            </a:r>
            <a:r>
              <a:rPr lang="ru-RU" sz="1230" dirty="0" err="1" smtClean="0"/>
              <a:t>коммуникативопыта</a:t>
            </a:r>
            <a:endParaRPr lang="ru-RU" sz="1230" dirty="0"/>
          </a:p>
        </p:txBody>
      </p:sp>
      <p:sp>
        <p:nvSpPr>
          <p:cNvPr id="29" name="Овал 28"/>
          <p:cNvSpPr/>
          <p:nvPr/>
        </p:nvSpPr>
        <p:spPr>
          <a:xfrm>
            <a:off x="5220072" y="3531346"/>
            <a:ext cx="1728192" cy="1728192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err="1" smtClean="0"/>
              <a:t>активизир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pPr lvl="0" algn="ctr"/>
            <a:r>
              <a:rPr lang="ru-RU" sz="1400" dirty="0" smtClean="0"/>
              <a:t>жизненной позиции </a:t>
            </a:r>
            <a:endParaRPr lang="ru-RU" sz="1400" dirty="0" smtClean="0"/>
          </a:p>
        </p:txBody>
      </p:sp>
      <p:sp>
        <p:nvSpPr>
          <p:cNvPr id="30" name="Овал 29"/>
          <p:cNvSpPr/>
          <p:nvPr/>
        </p:nvSpPr>
        <p:spPr>
          <a:xfrm>
            <a:off x="1907704" y="3896058"/>
            <a:ext cx="1728192" cy="17281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70" dirty="0" err="1" smtClean="0"/>
              <a:t>формированиеновых</a:t>
            </a:r>
            <a:r>
              <a:rPr lang="ru-RU" sz="1170" dirty="0" smtClean="0"/>
              <a:t> интересов, для досуга, расширение кругозора</a:t>
            </a:r>
            <a:endParaRPr lang="ru-RU" sz="117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2949" y="1613816"/>
            <a:ext cx="801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ПРЕДЛОЖЕНИЯ ПО ТИРАЖИРОВАНИЮ ПРАКТИКИ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139952" y="2636912"/>
            <a:ext cx="4032448" cy="1152128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Публикации в СМИ,</a:t>
            </a:r>
            <a:endParaRPr lang="ru-RU" dirty="0" smtClean="0"/>
          </a:p>
          <a:p>
            <a:pPr algn="ctr"/>
            <a:r>
              <a:rPr lang="ru-RU" dirty="0" smtClean="0"/>
              <a:t>социальных сетях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827584" y="2636912"/>
            <a:ext cx="4032448" cy="115212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 результатов практики в рамках выставок и форумов социальной направленности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3861048"/>
            <a:ext cx="3456384" cy="504056"/>
          </a:xfrm>
          <a:prstGeom prst="roundRect">
            <a:avLst/>
          </a:prstGeom>
          <a:solidFill>
            <a:srgbClr val="E31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Выставки, формы, семинары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84427" y="3861048"/>
            <a:ext cx="3456384" cy="5040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Конференции, круглые столы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204864"/>
            <a:ext cx="25144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ПРОДВИЖЕНИЕ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4" y="4581128"/>
            <a:ext cx="25144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ТИРАЖИРОВАНИЕ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7584" y="5085184"/>
            <a:ext cx="7529710" cy="7200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2024-2025 годы – внедрение практики в другие социальные учреждения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260" y="3248660"/>
            <a:ext cx="74428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Полустационарная форма социального обслуживания</a:t>
            </a:r>
            <a:endParaRPr lang="ru-RU" sz="3600" dirty="0"/>
          </a:p>
        </p:txBody>
      </p:sp>
      <p:pic>
        <p:nvPicPr>
          <p:cNvPr id="10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313" y="1271146"/>
            <a:ext cx="7416824" cy="8640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ОБЛАСТНОЕ ГОСУДАРСТВЕННОЕ БЮДЖЕТНОЕ УЧРЕЖДЕНИЕ</a:t>
            </a:r>
            <a:endParaRPr lang="ru-RU" dirty="0" smtClean="0"/>
          </a:p>
          <a:p>
            <a:pPr algn="ctr"/>
            <a:r>
              <a:rPr lang="ru-RU" dirty="0" smtClean="0"/>
              <a:t> «ЕЛЕЦКИЙ ДОМ-ИНТЕРНАТ ДЛЯ ПРЕСТАРЕЛЫХ И ИНВАЛИДОВ»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268135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2910" y="2019037"/>
            <a:ext cx="1385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endParaRPr lang="ru-RU" sz="2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78810" y="2019037"/>
            <a:ext cx="6694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СОДЕЙСТВИЕ ПОВЫШЕНИЮ КАЧЕСТВА ЖИЗНИ ГРАЖДАН ПОЖИЛОГО ВОЗРАСТА И ИНВАЛИДОВ</a:t>
            </a:r>
            <a:r>
              <a:rPr lang="ru-RU" sz="2400" dirty="0" smtClean="0"/>
              <a:t>,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СОЗДАНИЕ </a:t>
            </a:r>
            <a:r>
              <a:rPr lang="ru-RU" sz="2400" dirty="0"/>
              <a:t>УСЛОВИЙ ДЛЯ АКТИВНОГО ДОЛГОЛЕТИЯ.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81339" y="1181860"/>
            <a:ext cx="17552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endParaRPr lang="ru-RU" sz="2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772816"/>
            <a:ext cx="82209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- ВОВЛЕЧЕНИЕ ГРАЖДАН ПОЖИЛОГО ВОЗРАСТА И ИНВАЛИДОВ В СФЕРУ ТВОРЧЕСКОЙ И СОЦИАЛЬНОЙ АКТИВНОСТИ;</a:t>
            </a:r>
            <a:endParaRPr lang="ru-RU" sz="1000" dirty="0"/>
          </a:p>
          <a:p>
            <a:r>
              <a:rPr lang="ru-RU" sz="1000" dirty="0"/>
              <a:t> </a:t>
            </a:r>
            <a:endParaRPr lang="ru-RU" sz="1000" dirty="0"/>
          </a:p>
          <a:p>
            <a:r>
              <a:rPr lang="ru-RU" sz="1000" dirty="0"/>
              <a:t>- СОДЕЙСТВИЕ В ОРГАНИЗАЦИИ СОДЕРЖАТЕЛЬНОГО И ПОЗНАВАТЕЛЬНОГО ДОСУГА ГРАЖДАН ПОЖИЛОГО ВОЗРАСТА И ИНВАЛИДОВ;</a:t>
            </a:r>
            <a:endParaRPr lang="ru-RU" sz="1000" dirty="0"/>
          </a:p>
          <a:p>
            <a:r>
              <a:rPr lang="ru-RU" sz="1000" dirty="0"/>
              <a:t> </a:t>
            </a:r>
            <a:endParaRPr lang="ru-RU" sz="1000" dirty="0"/>
          </a:p>
          <a:p>
            <a:r>
              <a:rPr lang="ru-RU" sz="1000" dirty="0"/>
              <a:t>- СОДЕЙСТВИЕ В РЕАЛИЗАЦИИ ТВОРЧЕСКОГО ПОТЕНЦИАЛА ПОЖИЛОГО ЧЕЛОВЕКА И ЛЮДЕЙ С ОГРАНИЧЕННЫМИ ВОЗМОЖНОСТЯМИ </a:t>
            </a:r>
            <a:r>
              <a:rPr lang="ru-RU" sz="1000" dirty="0" smtClean="0"/>
              <a:t>  ЗДОРОВЬЯ</a:t>
            </a:r>
            <a:r>
              <a:rPr lang="ru-RU" sz="1000" dirty="0"/>
              <a:t>, СРЕДСТВАМИ МУЗЫКОТЕРАПИИ, ТАНЦЕВАЛЬНОЙ ТЕРАПИИ, ПОЭЗИИ, ДЕКОРАТИВНО-ПРИКЛАДНОГО ИСКУССТВА, ПУТЕШЕСТВИЙ;</a:t>
            </a:r>
            <a:endParaRPr lang="ru-RU" sz="1000" dirty="0"/>
          </a:p>
          <a:p>
            <a:r>
              <a:rPr lang="ru-RU" sz="1000" dirty="0"/>
              <a:t> </a:t>
            </a:r>
            <a:endParaRPr lang="ru-RU" sz="1000" dirty="0"/>
          </a:p>
          <a:p>
            <a:r>
              <a:rPr lang="ru-RU" sz="1000" dirty="0"/>
              <a:t>- АКТИВИЗАЦИЯ ЭМОЦИОНАЛЬНЫХ И ИНТЕЛЛЕКТУАЛЬНЫХ СПОСОБНОСТЕЙ;</a:t>
            </a:r>
            <a:endParaRPr lang="ru-RU" sz="1000" dirty="0"/>
          </a:p>
          <a:p>
            <a:r>
              <a:rPr lang="ru-RU" sz="1000" dirty="0"/>
              <a:t> </a:t>
            </a:r>
            <a:endParaRPr lang="ru-RU" sz="1000" dirty="0"/>
          </a:p>
          <a:p>
            <a:r>
              <a:rPr lang="ru-RU" sz="1000" dirty="0"/>
              <a:t>- РАЗВИТИЕ ФИЗИЧЕСКОЙ АКТИВНОСТИ И ПРОПАГАНДА ЗДОРОВОГО ОБРАЗА ЖИЗНИ СРЕДИ ГРАЖДАН ПОЖИЛОГО ВОЗРАСТА И ИНВАЛИДОВ;</a:t>
            </a:r>
            <a:endParaRPr lang="ru-RU" sz="1000" dirty="0"/>
          </a:p>
          <a:p>
            <a:r>
              <a:rPr lang="ru-RU" sz="1000" dirty="0"/>
              <a:t> </a:t>
            </a:r>
            <a:endParaRPr lang="ru-RU" sz="1000" dirty="0"/>
          </a:p>
          <a:p>
            <a:r>
              <a:rPr lang="ru-RU" sz="1000" dirty="0"/>
              <a:t>- ВКЛЮЧЕНИЕ ГРАЖДАН ПОЖИЛОГО ВОЗРАСТА В ОБРАЗОВАТЕЛЬНОЕ ПРОСТРАНСТВО И ОБУЧЕНИЕ ОСНОВАМ КОМПЬЮТЕРНОЙ ГРАМОТНОСТИ;</a:t>
            </a:r>
            <a:endParaRPr lang="ru-RU" sz="1000" dirty="0"/>
          </a:p>
          <a:p>
            <a:r>
              <a:rPr lang="ru-RU" sz="1000" dirty="0"/>
              <a:t> </a:t>
            </a:r>
            <a:endParaRPr lang="ru-RU" sz="1000" dirty="0"/>
          </a:p>
          <a:p>
            <a:r>
              <a:rPr lang="ru-RU" sz="1000" dirty="0"/>
              <a:t>- СОЗДАНИЕ УСЛОВИЙ ДЛЯ ПОЛНОЦЕННОГО ОБЩЕНИЯ;</a:t>
            </a:r>
            <a:endParaRPr lang="ru-RU" sz="1000" dirty="0"/>
          </a:p>
          <a:p>
            <a:r>
              <a:rPr lang="ru-RU" sz="1000" dirty="0"/>
              <a:t> </a:t>
            </a:r>
            <a:endParaRPr lang="ru-RU" sz="1000" dirty="0"/>
          </a:p>
          <a:p>
            <a:r>
              <a:rPr lang="ru-RU" sz="1000" dirty="0"/>
              <a:t>- РАСШИРЕНИЕ СОЦИАЛЬНЫХ КОНТАКТОВ ГРАЖДАН ПОЖИЛОГО ВОЗРАСТА И ИНВАЛИДОВ;</a:t>
            </a:r>
            <a:endParaRPr lang="ru-RU" sz="1000" dirty="0"/>
          </a:p>
          <a:p>
            <a:r>
              <a:rPr lang="ru-RU" sz="1000" dirty="0"/>
              <a:t> </a:t>
            </a:r>
            <a:endParaRPr lang="ru-RU" sz="1000" dirty="0"/>
          </a:p>
          <a:p>
            <a:r>
              <a:rPr lang="ru-RU" sz="1000" dirty="0"/>
              <a:t>- СОДЕЙСТВИЕ УЛУЧШЕНИЮ ФИЗИЧЕСКОГО СОСТОЯНИЯ ОРГАНИЗМА И СОХРАНЕНИЮ ДВИГАТЕЛЬНОЙ АКТИВНОСТИ ГРАЖДАН ПОЖИЛОГО ВОЗРАСТА И ИНВАЛИДОВ;</a:t>
            </a:r>
            <a:endParaRPr lang="ru-RU" sz="1000" dirty="0"/>
          </a:p>
          <a:p>
            <a:r>
              <a:rPr lang="ru-RU" sz="1000" dirty="0"/>
              <a:t> </a:t>
            </a:r>
            <a:endParaRPr lang="ru-RU" sz="1000" dirty="0"/>
          </a:p>
          <a:p>
            <a:r>
              <a:rPr lang="ru-RU" sz="1000" dirty="0"/>
              <a:t>- ФОРМИРОВАНИЕ АКТИВНОЙ ЖИЗНЕННОЙ ПОЗИЦИИ ГРАЖДАН ПОЖИЛОГО ВОЗРАСТА И ИНВАЛИДОВ;</a:t>
            </a:r>
            <a:endParaRPr lang="ru-RU" sz="1000" dirty="0"/>
          </a:p>
          <a:p>
            <a:r>
              <a:rPr lang="ru-RU" sz="1000" dirty="0"/>
              <a:t> </a:t>
            </a:r>
            <a:endParaRPr lang="ru-RU" sz="1000" dirty="0"/>
          </a:p>
          <a:p>
            <a:r>
              <a:rPr lang="ru-RU" sz="1000" dirty="0"/>
              <a:t>- ПОВЫШЕНИЕ ЗНАЧИМОСТИ ТВОРЧЕСКОГО ВЗАИМОДЕЙСТВИЯ И КОММУНИКАБЕЛЬНОСТИ.</a:t>
            </a:r>
            <a:endParaRPr lang="ru-RU" sz="1000" dirty="0"/>
          </a:p>
          <a:p>
            <a:r>
              <a:rPr lang="ru-RU" sz="1000" dirty="0"/>
              <a:t> </a:t>
            </a:r>
            <a:endParaRPr lang="ru-RU" sz="1000" dirty="0"/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44345" y="5036662"/>
            <a:ext cx="2592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 smtClean="0">
                <a:solidFill>
                  <a:srgbClr val="C00000"/>
                </a:solidFill>
              </a:rPr>
              <a:t>ПРОБЛЕМА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28914" r="46404" b="15057"/>
          <a:stretch>
            <a:fillRect/>
          </a:stretch>
        </p:blipFill>
        <p:spPr bwMode="auto">
          <a:xfrm>
            <a:off x="2576152" y="4630026"/>
            <a:ext cx="2368193" cy="192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15264" y="1350164"/>
            <a:ext cx="7658162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/>
              <a:t>В обеспечении дневного досуга и особом внимании нуждаются не только дети, но и люди старшего поколения. Особенностью пожилого возраста является ощущение одиночества и беспомощности в современном скоростном и цифровом пространстве. Выросшим детям людей преклонного возраста зачастую нечего предложить </a:t>
            </a:r>
            <a:r>
              <a:rPr lang="ru-RU" dirty="0" smtClean="0"/>
              <a:t>родителям </a:t>
            </a:r>
            <a:r>
              <a:rPr lang="ru-RU" dirty="0"/>
              <a:t>в обеспечении их посильной </a:t>
            </a:r>
            <a:r>
              <a:rPr lang="ru-RU" dirty="0" smtClean="0"/>
              <a:t>занятости.</a:t>
            </a:r>
            <a:endParaRPr lang="ru-RU" dirty="0" smtClean="0"/>
          </a:p>
          <a:p>
            <a:pPr algn="just"/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Многие пожилые родители требуют постоянного внимания из-за возрастных изменений психики, нарушений функций организма. Работающие дети в не могут позаботиться </a:t>
            </a:r>
            <a:r>
              <a:rPr lang="ru-RU" dirty="0" smtClean="0"/>
              <a:t>о них</a:t>
            </a:r>
            <a:r>
              <a:rPr lang="ru-RU" dirty="0" smtClean="0"/>
              <a:t> в дневное время будних дней из-за трудовой занятости. Требуется помощь квалифицированных специалистов на определённый отрезок времени.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4482664"/>
            <a:ext cx="2592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 smtClean="0">
                <a:solidFill>
                  <a:srgbClr val="C00000"/>
                </a:solidFill>
              </a:rPr>
              <a:t>РЕАЛИЗАЦИЯ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613816"/>
            <a:ext cx="8017850" cy="273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в рамках реализации</a:t>
            </a:r>
            <a:r>
              <a:rPr lang="ru-RU" dirty="0"/>
              <a:t> федерального проекта «Старшее поколение» национального проекта «Демография» -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внедрение инновационной формы работы –</a:t>
            </a:r>
            <a:endParaRPr lang="ru-RU" dirty="0" smtClean="0"/>
          </a:p>
          <a:p>
            <a:r>
              <a:rPr lang="ru-RU" dirty="0" smtClean="0"/>
              <a:t>группы </a:t>
            </a:r>
            <a:r>
              <a:rPr lang="ru-RU" dirty="0"/>
              <a:t>дневного пребывания для лиц пожилого возраста и инвалидов старше 18 лет на базе </a:t>
            </a:r>
            <a:r>
              <a:rPr lang="ru-RU" dirty="0" smtClean="0"/>
              <a:t>социально-реабилитационного подразделения Елецкого дома-интерната для престарелых и инвалидов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4482664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 smtClean="0">
                <a:solidFill>
                  <a:srgbClr val="C00000"/>
                </a:solidFill>
              </a:rPr>
              <a:t>КОМФОРТНЫЕ УСЛОВИЯ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0081" y="1484784"/>
            <a:ext cx="7704504" cy="233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cap="all" dirty="0" smtClean="0">
                <a:solidFill>
                  <a:schemeClr val="tx1"/>
                </a:solidFill>
                <a:uFillTx/>
                <a:ea typeface="+Основной текст (восточно-азиат" charset="0"/>
              </a:rPr>
              <a:t> В начале 2024 года:</a:t>
            </a:r>
            <a:endParaRPr lang="ru-RU" sz="1700" b="1" cap="all" dirty="0" smtClean="0">
              <a:solidFill>
                <a:schemeClr val="tx1"/>
              </a:solidFill>
              <a:uFillTx/>
              <a:ea typeface="+Основной текст (восточно-азиат" charset="0"/>
            </a:endParaRPr>
          </a:p>
          <a:p>
            <a:pPr algn="just"/>
            <a:r>
              <a:rPr lang="ru-RU" sz="1700" dirty="0"/>
              <a:t>Для </a:t>
            </a:r>
            <a:r>
              <a:rPr lang="ru-RU" sz="1700" dirty="0" smtClean="0"/>
              <a:t>группы </a:t>
            </a:r>
            <a:r>
              <a:rPr lang="ru-RU" sz="1700" dirty="0"/>
              <a:t>оборудовано отдельное </a:t>
            </a:r>
            <a:r>
              <a:rPr lang="ru-RU" sz="1700" dirty="0" smtClean="0"/>
              <a:t>здание с максимально комфортными условиями </a:t>
            </a:r>
            <a:r>
              <a:rPr lang="ru-RU" sz="1700" dirty="0"/>
              <a:t>для размещения посетителей отделения. Дизайн </a:t>
            </a:r>
            <a:r>
              <a:rPr lang="ru-RU" sz="1700" dirty="0" smtClean="0"/>
              <a:t>помещений продумывали </a:t>
            </a:r>
            <a:r>
              <a:rPr lang="ru-RU" sz="1700" dirty="0"/>
              <a:t>до мелочей: от цветовой гаммы стен до современной бытовой техники, от целесообразно размещённой удобной мебели до декоративных элементов интерьера. </a:t>
            </a:r>
            <a:endParaRPr lang="ru-RU" sz="1700" dirty="0" smtClean="0"/>
          </a:p>
          <a:p>
            <a:pPr algn="just"/>
            <a:endParaRPr lang="ru-RU" sz="1700" dirty="0"/>
          </a:p>
          <a:p>
            <a:pPr algn="just"/>
            <a:r>
              <a:rPr lang="ru-RU" sz="1700" dirty="0"/>
              <a:t>Есть холл с мягкой мебелью, 2 санузла и 2 спальные комнаты</a:t>
            </a:r>
            <a:endParaRPr lang="ru-RU" sz="1700" dirty="0"/>
          </a:p>
          <a:p>
            <a:pPr algn="just"/>
            <a:endParaRPr lang="ru-RU" sz="1000" dirty="0"/>
          </a:p>
        </p:txBody>
      </p:sp>
      <p:pic>
        <p:nvPicPr>
          <p:cNvPr id="4098" name="Picture 2" descr="D:\АРХИВ\БЛАГОУСТРОЙСТВО\Для Гоцевой\DSC_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2808309" cy="18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АРХИВ\БЛАГОУСТРОЙСТВО\Для Гоцевой\ЕЩЁ РЕМОНТ\DSC_0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41" y="4293096"/>
            <a:ext cx="1231965" cy="18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55576" y="1613816"/>
            <a:ext cx="8017850" cy="301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В МАЕ 2024 ГОДА:</a:t>
            </a:r>
            <a:endParaRPr lang="ru-RU" b="1" dirty="0" smtClean="0"/>
          </a:p>
          <a:p>
            <a:pPr algn="just"/>
            <a:endParaRPr lang="ru-RU" dirty="0" smtClean="0"/>
          </a:p>
          <a:p>
            <a:r>
              <a:rPr lang="ru-RU" dirty="0" smtClean="0"/>
              <a:t>Повышение качества оказания услуг           открытие нового современно оборудованного помещения площадью более 140 кв. м, оснащённое с учётом возрастных особенностей посетителей и доступности для маломобильных граждан, гостеприимно приглашает в новую комфортабельную среду. Благоустроенное помещение напоминает жилую квартиру – с холлами, кухней, комнатой отдыха, гостиной, столовой.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sz="1000" dirty="0"/>
          </a:p>
        </p:txBody>
      </p:sp>
      <p:pic>
        <p:nvPicPr>
          <p:cNvPr id="9218" name="Picture 2" descr="C:\Users\BUH\Downloads\WhatsApp Image 2024-03-29 at 11.00.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56" y="5330434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UH\Downloads\WhatsApp Image 2024-03-29 at 11.00.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67" y="4004969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UH\Downloads\WhatsApp Image 2024-03-29 at 10.59.5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51" y="5330433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BUH\Downloads\WhatsApp Image 2024-03-29 at 10.59.5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22" y="5330434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BUH\Downloads\WhatsApp Image 2024-03-29 at 10.59.5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8" y="4017863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BUH\Downloads\WhatsApp Image 2024-03-29 at 11.00.0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22" y="4034289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860032" y="2132856"/>
            <a:ext cx="504408" cy="432048"/>
          </a:xfrm>
          <a:prstGeom prst="rightArrow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2122"/>
            <a:ext cx="2664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2"/>
                </a:solidFill>
              </a:rPr>
              <a:t>ГРУППА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«ЕЛЕЦКОЕ</a:t>
            </a:r>
            <a:br>
              <a:rPr lang="ru-RU" sz="2600" dirty="0" smtClean="0">
                <a:solidFill>
                  <a:schemeClr val="bg2"/>
                </a:solidFill>
              </a:rPr>
            </a:br>
            <a:r>
              <a:rPr lang="ru-RU" sz="2600" dirty="0" smtClean="0">
                <a:solidFill>
                  <a:schemeClr val="bg2"/>
                </a:solidFill>
              </a:rPr>
              <a:t>ДОЛГОЛЕТИЕ»</a:t>
            </a:r>
            <a:endParaRPr lang="ru-RU" sz="2600" dirty="0">
              <a:solidFill>
                <a:schemeClr val="bg2"/>
              </a:solidFill>
            </a:endParaRPr>
          </a:p>
        </p:txBody>
      </p:sp>
      <p:pic>
        <p:nvPicPr>
          <p:cNvPr id="9" name="Picture 2" descr="D:\3\КА\45 лет\log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404664"/>
            <a:ext cx="832967" cy="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6275" y="1613535"/>
            <a:ext cx="8219440" cy="26174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ru-RU" b="1" dirty="0" smtClean="0"/>
              <a:t> МАЙ 2024 ГОДА:</a:t>
            </a:r>
            <a:endParaRPr lang="ru-RU" b="1" dirty="0" smtClean="0"/>
          </a:p>
          <a:p>
            <a:pPr algn="just"/>
            <a:endParaRPr lang="ru-RU" dirty="0" smtClean="0"/>
          </a:p>
          <a:p>
            <a:r>
              <a:rPr lang="ru-RU" dirty="0" smtClean="0"/>
              <a:t>С утра и до вечера по будням здесь можно заняться творчеством, включиться в образовательное пространство, стать участниками интерактивов и мастер-классов, качественно провести время, получая содержательный и познавательный досуг. </a:t>
            </a:r>
            <a:endParaRPr lang="ru-RU" dirty="0" smtClean="0"/>
          </a:p>
          <a:p>
            <a:r>
              <a:rPr lang="ru-RU" dirty="0" smtClean="0"/>
              <a:t>Спальные места позволят отдохнуть пожилому человеку в течение дня, а комната психологической разгрузки поможет эмоционально обновиться для дальнейших социальных коммуникаций.  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sz="1000" dirty="0"/>
          </a:p>
        </p:txBody>
      </p:sp>
      <p:pic>
        <p:nvPicPr>
          <p:cNvPr id="3" name="Изображение 2" descr="IMG_85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4293235"/>
            <a:ext cx="1926590" cy="1284605"/>
          </a:xfrm>
          <a:prstGeom prst="rect">
            <a:avLst/>
          </a:prstGeom>
        </p:spPr>
      </p:pic>
      <p:pic>
        <p:nvPicPr>
          <p:cNvPr id="4" name="Изображение 3" descr="IMG_3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4293235"/>
            <a:ext cx="1926590" cy="1284605"/>
          </a:xfrm>
          <a:prstGeom prst="rect">
            <a:avLst/>
          </a:prstGeom>
        </p:spPr>
      </p:pic>
      <p:pic>
        <p:nvPicPr>
          <p:cNvPr id="5" name="Изображение 4" descr="IMG_8520"/>
          <p:cNvPicPr>
            <a:picLocks noChangeAspect="1"/>
          </p:cNvPicPr>
          <p:nvPr/>
        </p:nvPicPr>
        <p:blipFill>
          <a:blip r:embed="rId4">
            <a:lum bright="18000" contrast="18000"/>
          </a:blip>
          <a:stretch>
            <a:fillRect/>
          </a:stretch>
        </p:blipFill>
        <p:spPr>
          <a:xfrm>
            <a:off x="2771775" y="4293235"/>
            <a:ext cx="1924685" cy="1283335"/>
          </a:xfrm>
          <a:prstGeom prst="rect">
            <a:avLst/>
          </a:prstGeom>
        </p:spPr>
      </p:pic>
      <p:pic>
        <p:nvPicPr>
          <p:cNvPr id="6" name="Изображение 5" descr="IMG_88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995" y="4293235"/>
            <a:ext cx="1929765" cy="1286510"/>
          </a:xfrm>
          <a:prstGeom prst="rect">
            <a:avLst/>
          </a:prstGeom>
        </p:spPr>
      </p:pic>
      <p:pic>
        <p:nvPicPr>
          <p:cNvPr id="8" name="Изображение 7" descr="DSC_0426"/>
          <p:cNvPicPr>
            <a:picLocks noChangeAspect="1"/>
          </p:cNvPicPr>
          <p:nvPr/>
        </p:nvPicPr>
        <p:blipFill>
          <a:blip r:embed="rId6">
            <a:lum bright="12000" contrast="12000"/>
          </a:blip>
          <a:stretch>
            <a:fillRect/>
          </a:stretch>
        </p:blipFill>
        <p:spPr>
          <a:xfrm>
            <a:off x="6804025" y="4293235"/>
            <a:ext cx="1945640" cy="128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5981</Words>
  <Application>WPS Presentation</Application>
  <PresentationFormat>Экран (4:3)</PresentationFormat>
  <Paragraphs>193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Georgia</vt:lpstr>
      <vt:lpstr>Trebuchet MS</vt:lpstr>
      <vt:lpstr>Microsoft YaHei</vt:lpstr>
      <vt:lpstr>Arial Unicode MS</vt:lpstr>
      <vt:lpstr>Calibri</vt:lpstr>
      <vt:lpstr>+Основной текст (восточно-азиат</vt:lpstr>
      <vt:lpstr>Ampir Deco</vt:lpstr>
      <vt:lpstr>Воздушный поток</vt:lpstr>
      <vt:lpstr>ПРАКТИКА  «Елецкое долголетие»</vt:lpstr>
      <vt:lpstr>СПЕЦИАЛИСТ ПО СОЦИАЛЬНОЙ РАБОТЕ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 «Наше время»</dc:title>
  <dc:creator>BUH</dc:creator>
  <cp:lastModifiedBy>BUH</cp:lastModifiedBy>
  <cp:revision>36</cp:revision>
  <dcterms:created xsi:type="dcterms:W3CDTF">2024-03-30T10:04:00Z</dcterms:created>
  <dcterms:modified xsi:type="dcterms:W3CDTF">2024-11-13T11:07:36Z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914881FD94E94BD685F013B93BAED7BF_13</vt:lpwstr>
  </property>
  <property fmtid="{D5CDD505-2E9C-101B-9397-08002B2CF9AE}" pid="3" name="KSOProductBuildVer">
    <vt:lpwstr>1049-12.2.0.18607</vt:lpwstr>
  </property>
</Properties>
</file>