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13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1263" r:id="rId2"/>
    <p:sldId id="1272" r:id="rId3"/>
    <p:sldId id="1265" r:id="rId4"/>
    <p:sldId id="1275" r:id="rId5"/>
    <p:sldId id="1262" r:id="rId6"/>
    <p:sldId id="1274" r:id="rId7"/>
    <p:sldId id="1281" r:id="rId8"/>
    <p:sldId id="1301" r:id="rId9"/>
    <p:sldId id="1302" r:id="rId10"/>
    <p:sldId id="1282" r:id="rId11"/>
    <p:sldId id="1261" r:id="rId12"/>
    <p:sldId id="1291" r:id="rId13"/>
    <p:sldId id="1267" r:id="rId14"/>
    <p:sldId id="1303" r:id="rId15"/>
    <p:sldId id="1305" r:id="rId16"/>
  </p:sldIdLst>
  <p:sldSz cx="12192000" cy="6858000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504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1434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темасова Татьяна Алексеевна" initials="АТА" lastIdx="1" clrIdx="0">
    <p:extLst>
      <p:ext uri="{19B8F6BF-5375-455C-9EA6-DF929625EA0E}">
        <p15:presenceInfo xmlns:p15="http://schemas.microsoft.com/office/powerpoint/2012/main" userId="S-1-5-21-2281322925-617355766-984156235-1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50"/>
    <a:srgbClr val="F6563A"/>
    <a:srgbClr val="E6968C"/>
    <a:srgbClr val="D6DCE5"/>
    <a:srgbClr val="8497B0"/>
    <a:srgbClr val="E75137"/>
    <a:srgbClr val="E75136"/>
    <a:srgbClr val="E45036"/>
    <a:srgbClr val="A5A5A5"/>
    <a:srgbClr val="9AA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0" autoAdjust="0"/>
  </p:normalViewPr>
  <p:slideViewPr>
    <p:cSldViewPr snapToGrid="0" snapToObjects="1">
      <p:cViewPr>
        <p:scale>
          <a:sx n="66" d="100"/>
          <a:sy n="66" d="100"/>
        </p:scale>
        <p:origin x="1238" y="499"/>
      </p:cViewPr>
      <p:guideLst>
        <p:guide orient="horz"/>
        <p:guide pos="5042"/>
        <p:guide pos="7401"/>
        <p:guide orient="horz" pos="1434"/>
        <p:guide pos="3840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0552485767497"/>
          <c:y val="5.8941924822162595E-2"/>
          <c:w val="0.54829526962082076"/>
          <c:h val="0.8699926470703304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ED7551"/>
                </a:gs>
              </a:gsLst>
              <a:lin ang="5400000" scaled="1"/>
            </a:gradFill>
            <a:ln w="28575"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dPt>
            <c:idx val="0"/>
            <c:bubble3D val="0"/>
            <c:spPr>
              <a:gradFill>
                <a:gsLst>
                  <a:gs pos="0">
                    <a:srgbClr val="FF0000"/>
                  </a:gs>
                  <a:gs pos="100000">
                    <a:srgbClr val="ED7551"/>
                  </a:gs>
                </a:gsLst>
                <a:lin ang="5400000" scaled="1"/>
              </a:gra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8CBE-4CD2-9AE2-7C55BB101B8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ED7551"/>
                  </a:gs>
                  <a:gs pos="0">
                    <a:srgbClr val="ED7551"/>
                  </a:gs>
                  <a:gs pos="60000">
                    <a:schemeClr val="accent5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8CBE-4CD2-9AE2-7C55BB101B8B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Фонд</c:v>
                </c:pt>
                <c:pt idx="1">
                  <c:v>Центр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1341</c:v>
                </c:pt>
                <c:pt idx="1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BE-4CD2-9AE2-7C55BB101B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1577234451375"/>
          <c:y val="3.4791727388346169E-2"/>
          <c:w val="0.62404587344960194"/>
          <c:h val="0.781566763362928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активных микрозаймов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 prstMaterial="dkEdge"/>
          </c:spPr>
          <c:explosion val="2"/>
          <c:dPt>
            <c:idx val="0"/>
            <c:bubble3D val="0"/>
            <c:spPr>
              <a:solidFill>
                <a:srgbClr val="ED5338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1-EE01-4AC1-A56E-2E6B4A6EDAF5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3-EE01-4AC1-A56E-2E6B4A6EDAF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5-EE01-4AC1-A56E-2E6B4A6EDAF5}"/>
              </c:ext>
            </c:extLst>
          </c:dPt>
          <c:dLbls>
            <c:dLbl>
              <c:idx val="0"/>
              <c:layout>
                <c:manualLayout>
                  <c:x val="0.121130867091859"/>
                  <c:y val="-0.11112704428093109"/>
                </c:manualLayout>
              </c:layout>
              <c:tx>
                <c:rich>
                  <a:bodyPr rot="0" spcFirstLastPara="1" vertOverflow="ellipsis" vert="horz" wrap="square" lIns="38100" tIns="19050" rIns="38100" bIns="19050" anchor="t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               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79211627241045"/>
                      <c:h val="0.2115864802083263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E01-4AC1-A56E-2E6B4A6EDAF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01-4AC1-A56E-2E6B4A6EDAF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01-4AC1-A56E-2E6B4A6EDA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Акселерация</c:v>
                </c:pt>
                <c:pt idx="1">
                  <c:v>Начинающие</c:v>
                </c:pt>
                <c:pt idx="2">
                  <c:v>Самозанятые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546</c:v>
                </c:pt>
                <c:pt idx="1">
                  <c:v>58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01-4AC1-A56E-2E6B4A6ED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7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активных микрозаймов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 prstMaterial="dkEdge"/>
          </c:spPr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1-F7D7-4CE7-90C5-1356E2D6EE10}"/>
              </c:ext>
            </c:extLst>
          </c:dPt>
          <c:dPt>
            <c:idx val="1"/>
            <c:bubble3D val="0"/>
            <c:explosion val="5"/>
            <c:spPr>
              <a:solidFill>
                <a:srgbClr val="ED5338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3-F7D7-4CE7-90C5-1356E2D6EE10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5-F7D7-4CE7-90C5-1356E2D6EE10}"/>
              </c:ext>
            </c:extLst>
          </c:dPt>
          <c:cat>
            <c:strRef>
              <c:f>Лист1!$A$2:$A$4</c:f>
              <c:strCache>
                <c:ptCount val="3"/>
                <c:pt idx="0">
                  <c:v>Акселерация</c:v>
                </c:pt>
                <c:pt idx="1">
                  <c:v>Начинающие</c:v>
                </c:pt>
                <c:pt idx="2">
                  <c:v>Самозанятые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546</c:v>
                </c:pt>
                <c:pt idx="1">
                  <c:v>52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D7-4CE7-90C5-1356E2D6E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8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активных микрозаймов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 prstMaterial="dkEdge"/>
          </c:spPr>
          <c:explosion val="4"/>
          <c:dPt>
            <c:idx val="0"/>
            <c:bubble3D val="0"/>
            <c:explosion val="0"/>
            <c:spPr>
              <a:solidFill>
                <a:schemeClr val="bg2">
                  <a:lumMod val="75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1-F1F1-48ED-BCAB-401D5A527DCA}"/>
              </c:ext>
            </c:extLst>
          </c:dPt>
          <c:dPt>
            <c:idx val="1"/>
            <c:bubble3D val="0"/>
            <c:explosion val="0"/>
            <c:spPr>
              <a:solidFill>
                <a:schemeClr val="bg2">
                  <a:lumMod val="5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3-F1F1-48ED-BCAB-401D5A527DCA}"/>
              </c:ext>
            </c:extLst>
          </c:dPt>
          <c:dPt>
            <c:idx val="2"/>
            <c:bubble3D val="0"/>
            <c:spPr>
              <a:solidFill>
                <a:srgbClr val="ED5338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5-F1F1-48ED-BCAB-401D5A527DCA}"/>
              </c:ext>
            </c:extLst>
          </c:dPt>
          <c:cat>
            <c:strRef>
              <c:f>Лист1!$A$2:$A$4</c:f>
              <c:strCache>
                <c:ptCount val="3"/>
                <c:pt idx="0">
                  <c:v>Акселерация</c:v>
                </c:pt>
                <c:pt idx="1">
                  <c:v>Начинающие</c:v>
                </c:pt>
                <c:pt idx="2">
                  <c:v>Самозанятые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546</c:v>
                </c:pt>
                <c:pt idx="1">
                  <c:v>58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F1-48ED-BCAB-401D5A527D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8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0.34423</cdr:x>
      <cdr:y>0.26121</cdr:y>
    </cdr:from>
    <cdr:to>
      <cdr:x>0.75026</cdr:x>
      <cdr:y>0.63134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6BC5F2C-E61E-4650-888F-D5D1A190CCBF}"/>
            </a:ext>
          </a:extLst>
        </cdr:cNvPr>
        <cdr:cNvSpPr txBox="1"/>
      </cdr:nvSpPr>
      <cdr:spPr>
        <a:xfrm xmlns:a="http://schemas.openxmlformats.org/drawingml/2006/main">
          <a:off x="1118614" y="673058"/>
          <a:ext cx="1319452" cy="953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0.30929</cdr:x>
      <cdr:y>0.24011</cdr:y>
    </cdr:from>
    <cdr:to>
      <cdr:x>0.75026</cdr:x>
      <cdr:y>0.72476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7D68727-9EC5-43F6-8413-B9C979077E6D}"/>
            </a:ext>
          </a:extLst>
        </cdr:cNvPr>
        <cdr:cNvSpPr txBox="1"/>
      </cdr:nvSpPr>
      <cdr:spPr>
        <a:xfrm xmlns:a="http://schemas.openxmlformats.org/drawingml/2006/main">
          <a:off x="1005068" y="618672"/>
          <a:ext cx="1432998" cy="1248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ED5338"/>
              </a:solidFill>
            </a:rPr>
            <a:t>125</a:t>
          </a:r>
        </a:p>
        <a:p xmlns:a="http://schemas.openxmlformats.org/drawingml/2006/main">
          <a:pPr algn="ctr"/>
          <a:r>
            <a:rPr lang="ru-RU" dirty="0">
              <a:solidFill>
                <a:schemeClr val="bg1">
                  <a:lumMod val="50000"/>
                </a:schemeClr>
              </a:solidFill>
            </a:rPr>
            <a:t>Процент достижения </a:t>
          </a:r>
          <a:r>
            <a:rPr lang="en-US" dirty="0">
              <a:solidFill>
                <a:schemeClr val="bg1">
                  <a:lumMod val="50000"/>
                </a:schemeClr>
              </a:solidFill>
            </a:rPr>
            <a:t>KPI</a:t>
          </a:r>
        </a:p>
        <a:p xmlns:a="http://schemas.openxmlformats.org/drawingml/2006/main">
          <a:pPr algn="ctr"/>
          <a:r>
            <a:rPr lang="ru-RU" dirty="0">
              <a:solidFill>
                <a:srgbClr val="ED5338"/>
              </a:solidFill>
            </a:rPr>
            <a:t>Акселерация</a:t>
          </a:r>
          <a:endParaRPr lang="ru-RU" sz="1100" dirty="0">
            <a:solidFill>
              <a:srgbClr val="ED5338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4BDB0-67E1-4ADA-8874-CD54F2710EE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168F0-8EA1-43A4-9965-FA1EDB68D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1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0CF9D-38F3-AC40-936D-45E16CFC4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C99F98-0DCA-CC4F-987C-CCEA81DFC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48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1795F6E2-5AF9-D44E-92D8-6C1ADA917B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73567" y="521221"/>
            <a:ext cx="1281309" cy="1188630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D1163F71-FB74-C042-A80C-EBA5CD7A95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60901" y="521221"/>
            <a:ext cx="1281309" cy="1188630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2672DE44-305E-554B-91D8-6E853378ED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54300" y="3196687"/>
            <a:ext cx="1281309" cy="1188630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DB785F94-3E2D-3A45-B04D-4DEF8ECEB7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70386" y="3239289"/>
            <a:ext cx="1281309" cy="1188630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99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8">
            <a:extLst>
              <a:ext uri="{FF2B5EF4-FFF2-40B4-BE49-F238E27FC236}">
                <a16:creationId xmlns:a16="http://schemas.microsoft.com/office/drawing/2014/main" id="{88800381-1101-7848-9226-15C43CCDEE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7999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5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1A684-5727-3FD0-B269-C866D26A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8CE97D-E2B2-DB40-CD5F-15115C39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63D7-09C9-455F-99C3-A6236D3B91F2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F3A26A-0EAE-595F-80C1-57D30790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744E57-37F0-789E-AA26-187BBF9B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B5E-7790-437D-B92F-326AAF786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EC72A-3EA1-7649-B681-2BB8197CC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F73E80-6528-644E-B2F1-29CA618E6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366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1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8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8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96118C7C-48AF-3948-A175-12CF1D7629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1363" y="3216483"/>
            <a:ext cx="955675" cy="9556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1" name="Marcador de posición de imagen 8">
            <a:extLst>
              <a:ext uri="{FF2B5EF4-FFF2-40B4-BE49-F238E27FC236}">
                <a16:creationId xmlns:a16="http://schemas.microsoft.com/office/drawing/2014/main" id="{04BCEA49-33D2-DC4F-A105-1BB3B2BD32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91363" y="5180456"/>
            <a:ext cx="955675" cy="9556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A45AAE3-0C20-2A42-A90D-061FA2D820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1363" y="1268413"/>
            <a:ext cx="955675" cy="9556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511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2C0F842-B342-A145-A5E4-3323C65BA964}"/>
              </a:ext>
            </a:extLst>
          </p:cNvPr>
          <p:cNvSpPr/>
          <p:nvPr userDrawn="1"/>
        </p:nvSpPr>
        <p:spPr>
          <a:xfrm>
            <a:off x="0" y="0"/>
            <a:ext cx="9000878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43BE4891-D9F5-DD49-A1E2-D28643B5E7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7276" y="375681"/>
            <a:ext cx="1747203" cy="174173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E3608CB1-1519-7740-854B-9B6D5C98AB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7276" y="2574351"/>
            <a:ext cx="1747203" cy="174173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C1A7C24B-7C6D-F343-99DB-A3D5A44F6D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7276" y="4762747"/>
            <a:ext cx="1747203" cy="174173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36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454508D3-2F9F-5C40-9744-96C7A0AEBD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5113" y="806857"/>
            <a:ext cx="2026787" cy="2491691"/>
          </a:xfrm>
          <a:prstGeom prst="roundRect">
            <a:avLst>
              <a:gd name="adj" fmla="val 5451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867A97BA-FD43-FA43-8E44-E1596559546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86290" y="806857"/>
            <a:ext cx="2026787" cy="2491691"/>
          </a:xfrm>
          <a:prstGeom prst="roundRect">
            <a:avLst>
              <a:gd name="adj" fmla="val 5451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FEAF7E4-AF4D-9C45-A3D7-92ABB7E5A3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346605" y="806857"/>
            <a:ext cx="2026787" cy="2491691"/>
          </a:xfrm>
          <a:prstGeom prst="roundRect">
            <a:avLst>
              <a:gd name="adj" fmla="val 5451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53C79177-069F-9847-885A-FF4425AA86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17194" y="806857"/>
            <a:ext cx="2026787" cy="2491691"/>
          </a:xfrm>
          <a:prstGeom prst="roundRect">
            <a:avLst>
              <a:gd name="adj" fmla="val 5451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2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8">
            <a:extLst>
              <a:ext uri="{FF2B5EF4-FFF2-40B4-BE49-F238E27FC236}">
                <a16:creationId xmlns:a16="http://schemas.microsoft.com/office/drawing/2014/main" id="{FB68F1F7-CEEE-BC41-A364-C403B1F6F4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1147" y="787177"/>
            <a:ext cx="2402397" cy="237725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5" name="Marcador de posición de imagen 8">
            <a:extLst>
              <a:ext uri="{FF2B5EF4-FFF2-40B4-BE49-F238E27FC236}">
                <a16:creationId xmlns:a16="http://schemas.microsoft.com/office/drawing/2014/main" id="{CC4B2FD1-47E9-6A4F-8557-304C9EE20E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147" y="3653667"/>
            <a:ext cx="2402397" cy="237725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98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87CC80-1B6B-5240-8CC5-57E4125CB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ítulo 7">
            <a:extLst>
              <a:ext uri="{FF2B5EF4-FFF2-40B4-BE49-F238E27FC236}">
                <a16:creationId xmlns:a16="http://schemas.microsoft.com/office/drawing/2014/main" id="{6923A324-E453-F649-95DA-00495ADE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err="1"/>
              <a:t>Slide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79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3" r:id="rId12"/>
    <p:sldLayoutId id="2147483665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>
            <a:extLst>
              <a:ext uri="{FF2B5EF4-FFF2-40B4-BE49-F238E27FC236}">
                <a16:creationId xmlns:a16="http://schemas.microsoft.com/office/drawing/2014/main" id="{0FFC4DD8-7706-7C4C-B101-F15500228C58}"/>
              </a:ext>
            </a:extLst>
          </p:cNvPr>
          <p:cNvGrpSpPr/>
          <p:nvPr/>
        </p:nvGrpSpPr>
        <p:grpSpPr>
          <a:xfrm>
            <a:off x="5291580" y="4566297"/>
            <a:ext cx="1697871" cy="1132352"/>
            <a:chOff x="5104968" y="4413671"/>
            <a:chExt cx="1697871" cy="1575319"/>
          </a:xfrm>
        </p:grpSpPr>
        <p:cxnSp>
          <p:nvCxnSpPr>
            <p:cNvPr id="4" name="Google Shape;509;p25">
              <a:extLst>
                <a:ext uri="{FF2B5EF4-FFF2-40B4-BE49-F238E27FC236}">
                  <a16:creationId xmlns:a16="http://schemas.microsoft.com/office/drawing/2014/main" id="{9D4A4579-901B-3E4E-B427-5B21165BF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2839" y="4413671"/>
              <a:ext cx="0" cy="1552929"/>
            </a:xfrm>
            <a:prstGeom prst="straightConnector1">
              <a:avLst/>
            </a:prstGeom>
            <a:noFill/>
            <a:ln w="152400" cap="rnd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" name="Google Shape;510;p25">
              <a:extLst>
                <a:ext uri="{FF2B5EF4-FFF2-40B4-BE49-F238E27FC236}">
                  <a16:creationId xmlns:a16="http://schemas.microsoft.com/office/drawing/2014/main" id="{8E73CA7E-5A6C-0940-9C27-0E355561E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1032" y="4915888"/>
              <a:ext cx="0" cy="1052241"/>
            </a:xfrm>
            <a:prstGeom prst="straightConnector1">
              <a:avLst/>
            </a:prstGeom>
            <a:noFill/>
            <a:ln w="152400" cap="rnd" cmpd="sng">
              <a:gradFill>
                <a:gsLst>
                  <a:gs pos="0">
                    <a:srgbClr val="C12E26"/>
                  </a:gs>
                  <a:gs pos="100000">
                    <a:srgbClr val="ED7551"/>
                  </a:gs>
                </a:gsLst>
                <a:lin ang="5400000" scaled="1"/>
              </a:gra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" name="Google Shape;509;p25">
              <a:extLst>
                <a:ext uri="{FF2B5EF4-FFF2-40B4-BE49-F238E27FC236}">
                  <a16:creationId xmlns:a16="http://schemas.microsoft.com/office/drawing/2014/main" id="{5359BA2B-E8F7-2746-84DF-9EB02CFBA7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2400" y="4413671"/>
              <a:ext cx="0" cy="1552929"/>
            </a:xfrm>
            <a:prstGeom prst="straightConnector1">
              <a:avLst/>
            </a:prstGeom>
            <a:noFill/>
            <a:ln w="152400" cap="rnd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" name="Google Shape;510;p25">
              <a:extLst>
                <a:ext uri="{FF2B5EF4-FFF2-40B4-BE49-F238E27FC236}">
                  <a16:creationId xmlns:a16="http://schemas.microsoft.com/office/drawing/2014/main" id="{C8F0A43E-747B-234A-97A0-4425078D7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8757" y="5431310"/>
              <a:ext cx="0" cy="536819"/>
            </a:xfrm>
            <a:prstGeom prst="straightConnector1">
              <a:avLst/>
            </a:prstGeom>
            <a:noFill/>
            <a:ln w="152400" cap="rnd" cmpd="sng">
              <a:gradFill>
                <a:gsLst>
                  <a:gs pos="0">
                    <a:srgbClr val="C12E26"/>
                  </a:gs>
                  <a:gs pos="100000">
                    <a:srgbClr val="ED7551"/>
                  </a:gs>
                </a:gsLst>
                <a:lin ang="5400000" scaled="1"/>
              </a:gra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509;p25">
              <a:extLst>
                <a:ext uri="{FF2B5EF4-FFF2-40B4-BE49-F238E27FC236}">
                  <a16:creationId xmlns:a16="http://schemas.microsoft.com/office/drawing/2014/main" id="{983DAB67-E890-614F-BE06-175379496A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6207" y="4413671"/>
              <a:ext cx="0" cy="1573789"/>
            </a:xfrm>
            <a:prstGeom prst="straightConnector1">
              <a:avLst/>
            </a:prstGeom>
            <a:noFill/>
            <a:ln w="152400" cap="rnd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510;p25">
              <a:extLst>
                <a:ext uri="{FF2B5EF4-FFF2-40B4-BE49-F238E27FC236}">
                  <a16:creationId xmlns:a16="http://schemas.microsoft.com/office/drawing/2014/main" id="{936EC078-2D61-8D43-B9EF-21F5009BD9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4400" y="5033103"/>
              <a:ext cx="0" cy="955887"/>
            </a:xfrm>
            <a:prstGeom prst="straightConnector1">
              <a:avLst/>
            </a:prstGeom>
            <a:noFill/>
            <a:ln w="152400" cap="rnd" cmpd="sng">
              <a:gradFill>
                <a:gsLst>
                  <a:gs pos="0">
                    <a:srgbClr val="C02D26"/>
                  </a:gs>
                  <a:gs pos="100000">
                    <a:srgbClr val="ED7551"/>
                  </a:gs>
                </a:gsLst>
                <a:lin ang="5400000" scaled="1"/>
              </a:gra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509;p25">
              <a:extLst>
                <a:ext uri="{FF2B5EF4-FFF2-40B4-BE49-F238E27FC236}">
                  <a16:creationId xmlns:a16="http://schemas.microsoft.com/office/drawing/2014/main" id="{183108FB-FB06-4246-ABF5-26EDBF46D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6775" y="4413671"/>
              <a:ext cx="0" cy="1573789"/>
            </a:xfrm>
            <a:prstGeom prst="straightConnector1">
              <a:avLst/>
            </a:prstGeom>
            <a:noFill/>
            <a:ln w="152400" cap="rnd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" name="Google Shape;510;p25">
              <a:extLst>
                <a:ext uri="{FF2B5EF4-FFF2-40B4-BE49-F238E27FC236}">
                  <a16:creationId xmlns:a16="http://schemas.microsoft.com/office/drawing/2014/main" id="{A521110D-0803-294F-AE30-81E125AF8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4968" y="5431310"/>
              <a:ext cx="0" cy="557680"/>
            </a:xfrm>
            <a:prstGeom prst="straightConnector1">
              <a:avLst/>
            </a:prstGeom>
            <a:noFill/>
            <a:ln w="152400" cap="rnd" cmpd="sng">
              <a:gradFill>
                <a:gsLst>
                  <a:gs pos="0">
                    <a:srgbClr val="BD2B25"/>
                  </a:gs>
                  <a:gs pos="100000">
                    <a:srgbClr val="ED7551"/>
                  </a:gs>
                </a:gsLst>
                <a:lin ang="5400000" scaled="1"/>
              </a:gra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97B2439-0524-B440-BC35-0C1DE982BFE5}"/>
              </a:ext>
            </a:extLst>
          </p:cNvPr>
          <p:cNvSpPr txBox="1"/>
          <p:nvPr/>
        </p:nvSpPr>
        <p:spPr>
          <a:xfrm>
            <a:off x="0" y="2380059"/>
            <a:ext cx="12192000" cy="2097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ADB9C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</a:t>
            </a:r>
            <a:endParaRPr lang="en-US" sz="2800" b="1" kern="100" dirty="0">
              <a:solidFill>
                <a:srgbClr val="ADB9C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ADB9C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консультационных и образовательных услуг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ADB9C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центром Мой Бизнесом</a:t>
            </a:r>
            <a:r>
              <a:rPr lang="ru-RU" sz="2400" b="1" kern="100" dirty="0">
                <a:solidFill>
                  <a:srgbClr val="ADB9C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kern="100" dirty="0">
              <a:solidFill>
                <a:srgbClr val="ADB9C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2366BD-D8DD-E350-107D-2880CB925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9" t="22001" r="32475" b="46309"/>
          <a:stretch/>
        </p:blipFill>
        <p:spPr>
          <a:xfrm>
            <a:off x="4739945" y="338057"/>
            <a:ext cx="2712110" cy="17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3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redondeado 12">
            <a:extLst>
              <a:ext uri="{FF2B5EF4-FFF2-40B4-BE49-F238E27FC236}">
                <a16:creationId xmlns:a16="http://schemas.microsoft.com/office/drawing/2014/main" id="{36AA278B-8B3C-3370-9FD5-9B29F13A93BD}"/>
              </a:ext>
            </a:extLst>
          </p:cNvPr>
          <p:cNvSpPr/>
          <p:nvPr/>
        </p:nvSpPr>
        <p:spPr>
          <a:xfrm>
            <a:off x="-14250" y="0"/>
            <a:ext cx="6688610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CuadroTexto 4">
            <a:extLst>
              <a:ext uri="{FF2B5EF4-FFF2-40B4-BE49-F238E27FC236}">
                <a16:creationId xmlns:a16="http://schemas.microsoft.com/office/drawing/2014/main" id="{A70EC230-3827-42BF-25B7-D720B0985766}"/>
              </a:ext>
            </a:extLst>
          </p:cNvPr>
          <p:cNvSpPr txBox="1"/>
          <p:nvPr/>
        </p:nvSpPr>
        <p:spPr>
          <a:xfrm>
            <a:off x="602385" y="1990256"/>
            <a:ext cx="6749945" cy="37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Неудачный опыт: формирование тем, интересных на наш взгляд</a:t>
            </a:r>
            <a:endParaRPr lang="es-ES" sz="1400" dirty="0">
              <a:solidFill>
                <a:schemeClr val="tx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CuadroTexto 33">
            <a:extLst>
              <a:ext uri="{FF2B5EF4-FFF2-40B4-BE49-F238E27FC236}">
                <a16:creationId xmlns:a16="http://schemas.microsoft.com/office/drawing/2014/main" id="{722F13F7-82AC-4B67-B191-F766C76D3EC6}"/>
              </a:ext>
            </a:extLst>
          </p:cNvPr>
          <p:cNvSpPr txBox="1"/>
          <p:nvPr/>
        </p:nvSpPr>
        <p:spPr>
          <a:xfrm>
            <a:off x="400426" y="510511"/>
            <a:ext cx="615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9AA9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</a:p>
          <a:p>
            <a:pPr algn="ctr"/>
            <a:r>
              <a:rPr lang="ru-RU" sz="2400" dirty="0">
                <a:solidFill>
                  <a:srgbClr val="9AA9B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ОБРАЗОВАТЕЛЬНЫХ ПРОГРАММ</a:t>
            </a:r>
            <a:endParaRPr lang="es-ES" sz="2400" dirty="0">
              <a:solidFill>
                <a:srgbClr val="9AA9B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663695F7-A8F8-8B38-29DF-7BE311CB97E7}"/>
              </a:ext>
            </a:extLst>
          </p:cNvPr>
          <p:cNvSpPr txBox="1"/>
          <p:nvPr/>
        </p:nvSpPr>
        <p:spPr>
          <a:xfrm>
            <a:off x="602384" y="2801539"/>
            <a:ext cx="5666335" cy="295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ИЗМЕНИЛИ:</a:t>
            </a:r>
          </a:p>
          <a:p>
            <a:pPr>
              <a:lnSpc>
                <a:spcPct val="150000"/>
              </a:lnSpc>
            </a:pPr>
            <a:endParaRPr lang="ru-RU" sz="1400" dirty="0">
              <a:solidFill>
                <a:schemeClr val="tx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Включаем только те мероприятия, на которые есть запрос от предпринимателей</a:t>
            </a:r>
          </a:p>
          <a:p>
            <a:pPr>
              <a:lnSpc>
                <a:spcPct val="150000"/>
              </a:lnSpc>
            </a:pPr>
            <a:endParaRPr lang="ru-RU" sz="1400" dirty="0">
              <a:solidFill>
                <a:schemeClr val="tx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Включаем только те мероприятия, которые являются обязательным этапом</a:t>
            </a:r>
          </a:p>
          <a:p>
            <a:pPr>
              <a:lnSpc>
                <a:spcPct val="150000"/>
              </a:lnSpc>
            </a:pPr>
            <a:endParaRPr lang="ru-RU" sz="1400" dirty="0">
              <a:solidFill>
                <a:schemeClr val="tx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1400" dirty="0">
              <a:solidFill>
                <a:schemeClr val="tx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AB4AB4-C21B-9D19-6854-B44F7189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554" y="550047"/>
            <a:ext cx="3529406" cy="2348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877E5F-5D58-5C66-0A9C-54578CB5E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994" y="3575535"/>
            <a:ext cx="4437083" cy="295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21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945D294A-0A93-3749-96AE-64855083A537}"/>
              </a:ext>
            </a:extLst>
          </p:cNvPr>
          <p:cNvSpPr/>
          <p:nvPr/>
        </p:nvSpPr>
        <p:spPr>
          <a:xfrm>
            <a:off x="-1" y="0"/>
            <a:ext cx="4630771" cy="6858000"/>
          </a:xfrm>
          <a:prstGeom prst="roundRect">
            <a:avLst>
              <a:gd name="adj" fmla="val 0"/>
            </a:avLst>
          </a:prstGeom>
          <a:solidFill>
            <a:srgbClr val="D6DC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DFF12A-525F-D248-BA5B-52826D9F2AB8}"/>
              </a:ext>
            </a:extLst>
          </p:cNvPr>
          <p:cNvSpPr txBox="1"/>
          <p:nvPr/>
        </p:nvSpPr>
        <p:spPr>
          <a:xfrm>
            <a:off x="5024036" y="407852"/>
            <a:ext cx="67746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Акцент на тематических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мастер-классах</a:t>
            </a:r>
            <a:endParaRPr lang="es-E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ángulo redondeado 13">
            <a:extLst>
              <a:ext uri="{FF2B5EF4-FFF2-40B4-BE49-F238E27FC236}">
                <a16:creationId xmlns:a16="http://schemas.microsoft.com/office/drawing/2014/main" id="{1A2B92DB-6F08-30BE-D466-080D6CE0E55E}"/>
              </a:ext>
            </a:extLst>
          </p:cNvPr>
          <p:cNvSpPr/>
          <p:nvPr/>
        </p:nvSpPr>
        <p:spPr>
          <a:xfrm>
            <a:off x="393265" y="506124"/>
            <a:ext cx="4014953" cy="986700"/>
          </a:xfrm>
          <a:prstGeom prst="roundRect">
            <a:avLst>
              <a:gd name="adj" fmla="val 14108"/>
            </a:avLst>
          </a:prstGeom>
          <a:solidFill>
            <a:srgbClr val="333F5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Rectángulo redondeado 16">
            <a:extLst>
              <a:ext uri="{FF2B5EF4-FFF2-40B4-BE49-F238E27FC236}">
                <a16:creationId xmlns:a16="http://schemas.microsoft.com/office/drawing/2014/main" id="{34CD91A6-A054-C264-5823-6E58239757CB}"/>
              </a:ext>
            </a:extLst>
          </p:cNvPr>
          <p:cNvSpPr/>
          <p:nvPr/>
        </p:nvSpPr>
        <p:spPr>
          <a:xfrm>
            <a:off x="512855" y="649840"/>
            <a:ext cx="500055" cy="730831"/>
          </a:xfrm>
          <a:prstGeom prst="roundRect">
            <a:avLst>
              <a:gd name="adj" fmla="val 14108"/>
            </a:avLst>
          </a:prstGeom>
          <a:solidFill>
            <a:srgbClr val="A5A5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Google Shape;1728;p33">
            <a:extLst>
              <a:ext uri="{FF2B5EF4-FFF2-40B4-BE49-F238E27FC236}">
                <a16:creationId xmlns:a16="http://schemas.microsoft.com/office/drawing/2014/main" id="{F8363585-1AB6-438C-5F47-26C1EE8ADF13}"/>
              </a:ext>
            </a:extLst>
          </p:cNvPr>
          <p:cNvSpPr txBox="1"/>
          <p:nvPr/>
        </p:nvSpPr>
        <p:spPr>
          <a:xfrm>
            <a:off x="1122639" y="605531"/>
            <a:ext cx="3114012" cy="7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«Создание благоприятных условий для осуществления деятельности самозанятыми гражданами» </a:t>
            </a:r>
          </a:p>
        </p:txBody>
      </p:sp>
      <p:sp>
        <p:nvSpPr>
          <p:cNvPr id="36" name="Forma libre 422">
            <a:extLst>
              <a:ext uri="{FF2B5EF4-FFF2-40B4-BE49-F238E27FC236}">
                <a16:creationId xmlns:a16="http://schemas.microsoft.com/office/drawing/2014/main" id="{724CACEF-E6C3-AA3A-4B08-4618A39B95FA}"/>
              </a:ext>
            </a:extLst>
          </p:cNvPr>
          <p:cNvSpPr/>
          <p:nvPr/>
        </p:nvSpPr>
        <p:spPr>
          <a:xfrm>
            <a:off x="607283" y="888506"/>
            <a:ext cx="301338" cy="253499"/>
          </a:xfrm>
          <a:custGeom>
            <a:avLst/>
            <a:gdLst>
              <a:gd name="connsiteX0" fmla="*/ 5725987 w 5819775"/>
              <a:gd name="connsiteY0" fmla="*/ 1390502 h 4895850"/>
              <a:gd name="connsiteX1" fmla="*/ 4429606 w 5819775"/>
              <a:gd name="connsiteY1" fmla="*/ 94112 h 4895850"/>
              <a:gd name="connsiteX2" fmla="*/ 3965881 w 5819775"/>
              <a:gd name="connsiteY2" fmla="*/ 94112 h 4895850"/>
              <a:gd name="connsiteX3" fmla="*/ 3332355 w 5819775"/>
              <a:gd name="connsiteY3" fmla="*/ 727639 h 4895850"/>
              <a:gd name="connsiteX4" fmla="*/ 2875450 w 5819775"/>
              <a:gd name="connsiteY4" fmla="*/ 1184543 h 4895850"/>
              <a:gd name="connsiteX5" fmla="*/ 2514700 w 5819775"/>
              <a:gd name="connsiteY5" fmla="*/ 823793 h 4895850"/>
              <a:gd name="connsiteX6" fmla="*/ 2507194 w 5819775"/>
              <a:gd name="connsiteY6" fmla="*/ 816288 h 4895850"/>
              <a:gd name="connsiteX7" fmla="*/ 2499689 w 5819775"/>
              <a:gd name="connsiteY7" fmla="*/ 808782 h 4895850"/>
              <a:gd name="connsiteX8" fmla="*/ 1858656 w 5819775"/>
              <a:gd name="connsiteY8" fmla="*/ 167750 h 4895850"/>
              <a:gd name="connsiteX9" fmla="*/ 1372424 w 5819775"/>
              <a:gd name="connsiteY9" fmla="*/ 167750 h 4895850"/>
              <a:gd name="connsiteX10" fmla="*/ 99227 w 5819775"/>
              <a:gd name="connsiteY10" fmla="*/ 1464150 h 4895850"/>
              <a:gd name="connsiteX11" fmla="*/ 99227 w 5819775"/>
              <a:gd name="connsiteY11" fmla="*/ 1950382 h 4895850"/>
              <a:gd name="connsiteX12" fmla="*/ 740259 w 5819775"/>
              <a:gd name="connsiteY12" fmla="*/ 2591415 h 4895850"/>
              <a:gd name="connsiteX13" fmla="*/ 747765 w 5819775"/>
              <a:gd name="connsiteY13" fmla="*/ 2598920 h 4895850"/>
              <a:gd name="connsiteX14" fmla="*/ 755271 w 5819775"/>
              <a:gd name="connsiteY14" fmla="*/ 2606426 h 4895850"/>
              <a:gd name="connsiteX15" fmla="*/ 1351974 w 5819775"/>
              <a:gd name="connsiteY15" fmla="*/ 3203129 h 4895850"/>
              <a:gd name="connsiteX16" fmla="*/ 1330152 w 5819775"/>
              <a:gd name="connsiteY16" fmla="*/ 3224951 h 4895850"/>
              <a:gd name="connsiteX17" fmla="*/ 1300825 w 5819775"/>
              <a:gd name="connsiteY17" fmla="*/ 3269280 h 4895850"/>
              <a:gd name="connsiteX18" fmla="*/ 1205355 w 5819775"/>
              <a:gd name="connsiteY18" fmla="*/ 3497737 h 4895850"/>
              <a:gd name="connsiteX19" fmla="*/ 1300825 w 5819775"/>
              <a:gd name="connsiteY19" fmla="*/ 3726194 h 4895850"/>
              <a:gd name="connsiteX20" fmla="*/ 2353756 w 5819775"/>
              <a:gd name="connsiteY20" fmla="*/ 4779126 h 4895850"/>
              <a:gd name="connsiteX21" fmla="*/ 2582213 w 5819775"/>
              <a:gd name="connsiteY21" fmla="*/ 4874595 h 4895850"/>
              <a:gd name="connsiteX22" fmla="*/ 2810671 w 5819775"/>
              <a:gd name="connsiteY22" fmla="*/ 4779126 h 4895850"/>
              <a:gd name="connsiteX23" fmla="*/ 2869316 w 5819775"/>
              <a:gd name="connsiteY23" fmla="*/ 4720481 h 4895850"/>
              <a:gd name="connsiteX24" fmla="*/ 2972291 w 5819775"/>
              <a:gd name="connsiteY24" fmla="*/ 4823455 h 4895850"/>
              <a:gd name="connsiteX25" fmla="*/ 2979796 w 5819775"/>
              <a:gd name="connsiteY25" fmla="*/ 4830961 h 4895850"/>
              <a:gd name="connsiteX26" fmla="*/ 3178926 w 5819775"/>
              <a:gd name="connsiteY26" fmla="*/ 4904608 h 4895850"/>
              <a:gd name="connsiteX27" fmla="*/ 3407383 w 5819775"/>
              <a:gd name="connsiteY27" fmla="*/ 4801634 h 4895850"/>
              <a:gd name="connsiteX28" fmla="*/ 4452114 w 5819775"/>
              <a:gd name="connsiteY28" fmla="*/ 3754817 h 4895850"/>
              <a:gd name="connsiteX29" fmla="*/ 4473936 w 5819775"/>
              <a:gd name="connsiteY29" fmla="*/ 3276091 h 4895850"/>
              <a:gd name="connsiteX30" fmla="*/ 4392783 w 5819775"/>
              <a:gd name="connsiteY30" fmla="*/ 3194938 h 4895850"/>
              <a:gd name="connsiteX31" fmla="*/ 5099966 w 5819775"/>
              <a:gd name="connsiteY31" fmla="*/ 2488440 h 4895850"/>
              <a:gd name="connsiteX32" fmla="*/ 5733493 w 5819775"/>
              <a:gd name="connsiteY32" fmla="*/ 1854913 h 4895850"/>
              <a:gd name="connsiteX33" fmla="*/ 5828962 w 5819775"/>
              <a:gd name="connsiteY33" fmla="*/ 1618960 h 4895850"/>
              <a:gd name="connsiteX34" fmla="*/ 5725987 w 5819775"/>
              <a:gd name="connsiteY34" fmla="*/ 1390502 h 4895850"/>
              <a:gd name="connsiteX35" fmla="*/ 290860 w 5819775"/>
              <a:gd name="connsiteY35" fmla="*/ 1655774 h 4895850"/>
              <a:gd name="connsiteX36" fmla="*/ 1579736 w 5819775"/>
              <a:gd name="connsiteY36" fmla="*/ 366898 h 4895850"/>
              <a:gd name="connsiteX37" fmla="*/ 1631561 w 5819775"/>
              <a:gd name="connsiteY37" fmla="*/ 345076 h 4895850"/>
              <a:gd name="connsiteX38" fmla="*/ 1683387 w 5819775"/>
              <a:gd name="connsiteY38" fmla="*/ 366898 h 4895850"/>
              <a:gd name="connsiteX39" fmla="*/ 2228264 w 5819775"/>
              <a:gd name="connsiteY39" fmla="*/ 911776 h 4895850"/>
              <a:gd name="connsiteX40" fmla="*/ 828918 w 5819775"/>
              <a:gd name="connsiteY40" fmla="*/ 2296130 h 4895850"/>
              <a:gd name="connsiteX41" fmla="*/ 284040 w 5819775"/>
              <a:gd name="connsiteY41" fmla="*/ 1751252 h 4895850"/>
              <a:gd name="connsiteX42" fmla="*/ 290860 w 5819775"/>
              <a:gd name="connsiteY42" fmla="*/ 1655774 h 4895850"/>
              <a:gd name="connsiteX43" fmla="*/ 2574022 w 5819775"/>
              <a:gd name="connsiteY43" fmla="*/ 4601799 h 4895850"/>
              <a:gd name="connsiteX44" fmla="*/ 2537198 w 5819775"/>
              <a:gd name="connsiteY44" fmla="*/ 4586798 h 4895850"/>
              <a:gd name="connsiteX45" fmla="*/ 1483581 w 5819775"/>
              <a:gd name="connsiteY45" fmla="*/ 3533866 h 4895850"/>
              <a:gd name="connsiteX46" fmla="*/ 1468579 w 5819775"/>
              <a:gd name="connsiteY46" fmla="*/ 3497042 h 4895850"/>
              <a:gd name="connsiteX47" fmla="*/ 1483581 w 5819775"/>
              <a:gd name="connsiteY47" fmla="*/ 3460218 h 4895850"/>
              <a:gd name="connsiteX48" fmla="*/ 1520404 w 5819775"/>
              <a:gd name="connsiteY48" fmla="*/ 3423395 h 4895850"/>
              <a:gd name="connsiteX49" fmla="*/ 1520404 w 5819775"/>
              <a:gd name="connsiteY49" fmla="*/ 3423395 h 4895850"/>
              <a:gd name="connsiteX50" fmla="*/ 1594052 w 5819775"/>
              <a:gd name="connsiteY50" fmla="*/ 3349747 h 4895850"/>
              <a:gd name="connsiteX51" fmla="*/ 1763178 w 5819775"/>
              <a:gd name="connsiteY51" fmla="*/ 3180621 h 4895850"/>
              <a:gd name="connsiteX52" fmla="*/ 1770683 w 5819775"/>
              <a:gd name="connsiteY52" fmla="*/ 3173116 h 4895850"/>
              <a:gd name="connsiteX53" fmla="*/ 1800011 w 5819775"/>
              <a:gd name="connsiteY53" fmla="*/ 3165610 h 4895850"/>
              <a:gd name="connsiteX54" fmla="*/ 1836834 w 5819775"/>
              <a:gd name="connsiteY54" fmla="*/ 3180612 h 4895850"/>
              <a:gd name="connsiteX55" fmla="*/ 2890442 w 5819775"/>
              <a:gd name="connsiteY55" fmla="*/ 4233544 h 4895850"/>
              <a:gd name="connsiteX56" fmla="*/ 2890442 w 5819775"/>
              <a:gd name="connsiteY56" fmla="*/ 4307191 h 4895850"/>
              <a:gd name="connsiteX57" fmla="*/ 2764960 w 5819775"/>
              <a:gd name="connsiteY57" fmla="*/ 4432673 h 4895850"/>
              <a:gd name="connsiteX58" fmla="*/ 2610836 w 5819775"/>
              <a:gd name="connsiteY58" fmla="*/ 4587474 h 4895850"/>
              <a:gd name="connsiteX59" fmla="*/ 2574022 w 5819775"/>
              <a:gd name="connsiteY59" fmla="*/ 4601799 h 4895850"/>
              <a:gd name="connsiteX60" fmla="*/ 4252984 w 5819775"/>
              <a:gd name="connsiteY60" fmla="*/ 3556373 h 4895850"/>
              <a:gd name="connsiteX61" fmla="*/ 3206872 w 5819775"/>
              <a:gd name="connsiteY61" fmla="*/ 4609296 h 4895850"/>
              <a:gd name="connsiteX62" fmla="*/ 3170049 w 5819775"/>
              <a:gd name="connsiteY62" fmla="*/ 4631117 h 4895850"/>
              <a:gd name="connsiteX63" fmla="*/ 3155047 w 5819775"/>
              <a:gd name="connsiteY63" fmla="*/ 4623612 h 4895850"/>
              <a:gd name="connsiteX64" fmla="*/ 3059578 w 5819775"/>
              <a:gd name="connsiteY64" fmla="*/ 4528142 h 4895850"/>
              <a:gd name="connsiteX65" fmla="*/ 3081400 w 5819775"/>
              <a:gd name="connsiteY65" fmla="*/ 4506321 h 4895850"/>
              <a:gd name="connsiteX66" fmla="*/ 3081400 w 5819775"/>
              <a:gd name="connsiteY66" fmla="*/ 4506321 h 4895850"/>
              <a:gd name="connsiteX67" fmla="*/ 3103221 w 5819775"/>
              <a:gd name="connsiteY67" fmla="*/ 4476993 h 4895850"/>
              <a:gd name="connsiteX68" fmla="*/ 3125043 w 5819775"/>
              <a:gd name="connsiteY68" fmla="*/ 4455171 h 4895850"/>
              <a:gd name="connsiteX69" fmla="*/ 3132549 w 5819775"/>
              <a:gd name="connsiteY69" fmla="*/ 4433349 h 4895850"/>
              <a:gd name="connsiteX70" fmla="*/ 3154370 w 5819775"/>
              <a:gd name="connsiteY70" fmla="*/ 4396526 h 4895850"/>
              <a:gd name="connsiteX71" fmla="*/ 3154370 w 5819775"/>
              <a:gd name="connsiteY71" fmla="*/ 4396526 h 4895850"/>
              <a:gd name="connsiteX72" fmla="*/ 3080723 w 5819775"/>
              <a:gd name="connsiteY72" fmla="*/ 4043272 h 4895850"/>
              <a:gd name="connsiteX73" fmla="*/ 2028458 w 5819775"/>
              <a:gd name="connsiteY73" fmla="*/ 2981482 h 4895850"/>
              <a:gd name="connsiteX74" fmla="*/ 1976633 w 5819775"/>
              <a:gd name="connsiteY74" fmla="*/ 2937153 h 4895850"/>
              <a:gd name="connsiteX75" fmla="*/ 1954811 w 5819775"/>
              <a:gd name="connsiteY75" fmla="*/ 2929647 h 4895850"/>
              <a:gd name="connsiteX76" fmla="*/ 1917987 w 5819775"/>
              <a:gd name="connsiteY76" fmla="*/ 2907826 h 4895850"/>
              <a:gd name="connsiteX77" fmla="*/ 1896166 w 5819775"/>
              <a:gd name="connsiteY77" fmla="*/ 2900320 h 4895850"/>
              <a:gd name="connsiteX78" fmla="*/ 1859342 w 5819775"/>
              <a:gd name="connsiteY78" fmla="*/ 2892814 h 4895850"/>
              <a:gd name="connsiteX79" fmla="*/ 1837520 w 5819775"/>
              <a:gd name="connsiteY79" fmla="*/ 2892814 h 4895850"/>
              <a:gd name="connsiteX80" fmla="*/ 1793191 w 5819775"/>
              <a:gd name="connsiteY80" fmla="*/ 2885308 h 4895850"/>
              <a:gd name="connsiteX81" fmla="*/ 1756367 w 5819775"/>
              <a:gd name="connsiteY81" fmla="*/ 2885308 h 4895850"/>
              <a:gd name="connsiteX82" fmla="*/ 1727040 w 5819775"/>
              <a:gd name="connsiteY82" fmla="*/ 2885308 h 4895850"/>
              <a:gd name="connsiteX83" fmla="*/ 1675214 w 5819775"/>
              <a:gd name="connsiteY83" fmla="*/ 2900310 h 4895850"/>
              <a:gd name="connsiteX84" fmla="*/ 1667709 w 5819775"/>
              <a:gd name="connsiteY84" fmla="*/ 2900310 h 4895850"/>
              <a:gd name="connsiteX85" fmla="*/ 1557228 w 5819775"/>
              <a:gd name="connsiteY85" fmla="*/ 2966461 h 4895850"/>
              <a:gd name="connsiteX86" fmla="*/ 1535406 w 5819775"/>
              <a:gd name="connsiteY86" fmla="*/ 2988283 h 4895850"/>
              <a:gd name="connsiteX87" fmla="*/ 1027352 w 5819775"/>
              <a:gd name="connsiteY87" fmla="*/ 2480229 h 4895850"/>
              <a:gd name="connsiteX88" fmla="*/ 2419212 w 5819775"/>
              <a:gd name="connsiteY88" fmla="*/ 1110191 h 4895850"/>
              <a:gd name="connsiteX89" fmla="*/ 2684493 w 5819775"/>
              <a:gd name="connsiteY89" fmla="*/ 1375472 h 4895850"/>
              <a:gd name="connsiteX90" fmla="*/ 1947991 w 5819775"/>
              <a:gd name="connsiteY90" fmla="*/ 2111974 h 4895850"/>
              <a:gd name="connsiteX91" fmla="*/ 1947991 w 5819775"/>
              <a:gd name="connsiteY91" fmla="*/ 2517053 h 4895850"/>
              <a:gd name="connsiteX92" fmla="*/ 2235094 w 5819775"/>
              <a:gd name="connsiteY92" fmla="*/ 2804155 h 4895850"/>
              <a:gd name="connsiteX93" fmla="*/ 2279423 w 5819775"/>
              <a:gd name="connsiteY93" fmla="*/ 2833483 h 4895850"/>
              <a:gd name="connsiteX94" fmla="*/ 2426727 w 5819775"/>
              <a:gd name="connsiteY94" fmla="*/ 2877812 h 4895850"/>
              <a:gd name="connsiteX95" fmla="*/ 2478553 w 5819775"/>
              <a:gd name="connsiteY95" fmla="*/ 2870307 h 4895850"/>
              <a:gd name="connsiteX96" fmla="*/ 2486058 w 5819775"/>
              <a:gd name="connsiteY96" fmla="*/ 2870307 h 4895850"/>
              <a:gd name="connsiteX97" fmla="*/ 2530388 w 5819775"/>
              <a:gd name="connsiteY97" fmla="*/ 2855305 h 4895850"/>
              <a:gd name="connsiteX98" fmla="*/ 2537894 w 5819775"/>
              <a:gd name="connsiteY98" fmla="*/ 2855305 h 4895850"/>
              <a:gd name="connsiteX99" fmla="*/ 2582223 w 5819775"/>
              <a:gd name="connsiteY99" fmla="*/ 2833483 h 4895850"/>
              <a:gd name="connsiteX100" fmla="*/ 2589729 w 5819775"/>
              <a:gd name="connsiteY100" fmla="*/ 2825977 h 4895850"/>
              <a:gd name="connsiteX101" fmla="*/ 2634058 w 5819775"/>
              <a:gd name="connsiteY101" fmla="*/ 2789153 h 4895850"/>
              <a:gd name="connsiteX102" fmla="*/ 3112784 w 5819775"/>
              <a:gd name="connsiteY102" fmla="*/ 2310427 h 4895850"/>
              <a:gd name="connsiteX103" fmla="*/ 4246869 w 5819775"/>
              <a:gd name="connsiteY103" fmla="*/ 3444512 h 4895850"/>
              <a:gd name="connsiteX104" fmla="*/ 4261871 w 5819775"/>
              <a:gd name="connsiteY104" fmla="*/ 3459513 h 4895850"/>
              <a:gd name="connsiteX105" fmla="*/ 4252984 w 5819775"/>
              <a:gd name="connsiteY105" fmla="*/ 3556373 h 4895850"/>
              <a:gd name="connsiteX106" fmla="*/ 4194329 w 5819775"/>
              <a:gd name="connsiteY106" fmla="*/ 3003990 h 4895850"/>
              <a:gd name="connsiteX107" fmla="*/ 3310523 w 5819775"/>
              <a:gd name="connsiteY107" fmla="*/ 2120184 h 4895850"/>
              <a:gd name="connsiteX108" fmla="*/ 3436006 w 5819775"/>
              <a:gd name="connsiteY108" fmla="*/ 1994702 h 4895850"/>
              <a:gd name="connsiteX109" fmla="*/ 3472830 w 5819775"/>
              <a:gd name="connsiteY109" fmla="*/ 1899233 h 4895850"/>
              <a:gd name="connsiteX110" fmla="*/ 3436006 w 5819775"/>
              <a:gd name="connsiteY110" fmla="*/ 1803764 h 4895850"/>
              <a:gd name="connsiteX111" fmla="*/ 3244382 w 5819775"/>
              <a:gd name="connsiteY111" fmla="*/ 1803764 h 4895850"/>
              <a:gd name="connsiteX112" fmla="*/ 3023431 w 5819775"/>
              <a:gd name="connsiteY112" fmla="*/ 2024715 h 4895850"/>
              <a:gd name="connsiteX113" fmla="*/ 2449225 w 5819775"/>
              <a:gd name="connsiteY113" fmla="*/ 2598920 h 4895850"/>
              <a:gd name="connsiteX114" fmla="*/ 2434223 w 5819775"/>
              <a:gd name="connsiteY114" fmla="*/ 2613922 h 4895850"/>
              <a:gd name="connsiteX115" fmla="*/ 2434223 w 5819775"/>
              <a:gd name="connsiteY115" fmla="*/ 2613922 h 4895850"/>
              <a:gd name="connsiteX116" fmla="*/ 2147121 w 5819775"/>
              <a:gd name="connsiteY116" fmla="*/ 2326819 h 4895850"/>
              <a:gd name="connsiteX117" fmla="*/ 2139615 w 5819775"/>
              <a:gd name="connsiteY117" fmla="*/ 2311818 h 4895850"/>
              <a:gd name="connsiteX118" fmla="*/ 2147121 w 5819775"/>
              <a:gd name="connsiteY118" fmla="*/ 2296816 h 4895850"/>
              <a:gd name="connsiteX119" fmla="*/ 3436006 w 5819775"/>
              <a:gd name="connsiteY119" fmla="*/ 1007931 h 4895850"/>
              <a:gd name="connsiteX120" fmla="*/ 4201835 w 5819775"/>
              <a:gd name="connsiteY120" fmla="*/ 1773760 h 4895850"/>
              <a:gd name="connsiteX121" fmla="*/ 4812864 w 5819775"/>
              <a:gd name="connsiteY121" fmla="*/ 2384789 h 4895850"/>
              <a:gd name="connsiteX122" fmla="*/ 4194329 w 5819775"/>
              <a:gd name="connsiteY122" fmla="*/ 3003990 h 4895850"/>
              <a:gd name="connsiteX123" fmla="*/ 5534363 w 5819775"/>
              <a:gd name="connsiteY123" fmla="*/ 1663279 h 4895850"/>
              <a:gd name="connsiteX124" fmla="*/ 4996991 w 5819775"/>
              <a:gd name="connsiteY124" fmla="*/ 2200651 h 4895850"/>
              <a:gd name="connsiteX125" fmla="*/ 3884729 w 5819775"/>
              <a:gd name="connsiteY125" fmla="*/ 1088398 h 4895850"/>
              <a:gd name="connsiteX126" fmla="*/ 3619448 w 5819775"/>
              <a:gd name="connsiteY126" fmla="*/ 823117 h 4895850"/>
              <a:gd name="connsiteX127" fmla="*/ 4156820 w 5819775"/>
              <a:gd name="connsiteY127" fmla="*/ 285745 h 4895850"/>
              <a:gd name="connsiteX128" fmla="*/ 4201149 w 5819775"/>
              <a:gd name="connsiteY128" fmla="*/ 270743 h 4895850"/>
              <a:gd name="connsiteX129" fmla="*/ 4245478 w 5819775"/>
              <a:gd name="connsiteY129" fmla="*/ 285745 h 4895850"/>
              <a:gd name="connsiteX130" fmla="*/ 5541860 w 5819775"/>
              <a:gd name="connsiteY130" fmla="*/ 1582126 h 4895850"/>
              <a:gd name="connsiteX131" fmla="*/ 5556861 w 5819775"/>
              <a:gd name="connsiteY131" fmla="*/ 1626456 h 4895850"/>
              <a:gd name="connsiteX132" fmla="*/ 5534363 w 5819775"/>
              <a:gd name="connsiteY132" fmla="*/ 1663279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819775" h="4895850">
                <a:moveTo>
                  <a:pt x="5725987" y="1390502"/>
                </a:moveTo>
                <a:lnTo>
                  <a:pt x="4429606" y="94112"/>
                </a:lnTo>
                <a:cubicBezTo>
                  <a:pt x="4304124" y="-31371"/>
                  <a:pt x="4090678" y="-31371"/>
                  <a:pt x="3965881" y="94112"/>
                </a:cubicBezTo>
                <a:lnTo>
                  <a:pt x="3332355" y="727639"/>
                </a:lnTo>
                <a:lnTo>
                  <a:pt x="2875450" y="1184543"/>
                </a:lnTo>
                <a:lnTo>
                  <a:pt x="2514700" y="823793"/>
                </a:lnTo>
                <a:cubicBezTo>
                  <a:pt x="2514700" y="823793"/>
                  <a:pt x="2514700" y="823793"/>
                  <a:pt x="2507194" y="816288"/>
                </a:cubicBezTo>
                <a:cubicBezTo>
                  <a:pt x="2507194" y="816288"/>
                  <a:pt x="2507194" y="816288"/>
                  <a:pt x="2499689" y="808782"/>
                </a:cubicBezTo>
                <a:lnTo>
                  <a:pt x="1858656" y="167750"/>
                </a:lnTo>
                <a:cubicBezTo>
                  <a:pt x="1726354" y="35447"/>
                  <a:pt x="1505402" y="35447"/>
                  <a:pt x="1372424" y="167750"/>
                </a:cubicBezTo>
                <a:lnTo>
                  <a:pt x="99227" y="1464150"/>
                </a:lnTo>
                <a:cubicBezTo>
                  <a:pt x="-33076" y="1596452"/>
                  <a:pt x="-33076" y="1817403"/>
                  <a:pt x="99227" y="1950382"/>
                </a:cubicBezTo>
                <a:lnTo>
                  <a:pt x="740259" y="2591415"/>
                </a:lnTo>
                <a:cubicBezTo>
                  <a:pt x="740259" y="2591415"/>
                  <a:pt x="740259" y="2591415"/>
                  <a:pt x="747765" y="2598920"/>
                </a:cubicBezTo>
                <a:cubicBezTo>
                  <a:pt x="747765" y="2598920"/>
                  <a:pt x="747765" y="2598920"/>
                  <a:pt x="755271" y="2606426"/>
                </a:cubicBezTo>
                <a:lnTo>
                  <a:pt x="1351974" y="3203129"/>
                </a:lnTo>
                <a:lnTo>
                  <a:pt x="1330152" y="3224951"/>
                </a:lnTo>
                <a:cubicBezTo>
                  <a:pt x="1315150" y="3239953"/>
                  <a:pt x="1308330" y="3254278"/>
                  <a:pt x="1300825" y="3269280"/>
                </a:cubicBezTo>
                <a:cubicBezTo>
                  <a:pt x="1242179" y="3327925"/>
                  <a:pt x="1205355" y="3409079"/>
                  <a:pt x="1205355" y="3497737"/>
                </a:cubicBezTo>
                <a:cubicBezTo>
                  <a:pt x="1205355" y="3586396"/>
                  <a:pt x="1242179" y="3666863"/>
                  <a:pt x="1300825" y="3726194"/>
                </a:cubicBezTo>
                <a:lnTo>
                  <a:pt x="2353756" y="4779126"/>
                </a:lnTo>
                <a:cubicBezTo>
                  <a:pt x="2412402" y="4837772"/>
                  <a:pt x="2501060" y="4874595"/>
                  <a:pt x="2582213" y="4874595"/>
                </a:cubicBezTo>
                <a:cubicBezTo>
                  <a:pt x="2670863" y="4874595"/>
                  <a:pt x="2751339" y="4837772"/>
                  <a:pt x="2810671" y="4779126"/>
                </a:cubicBezTo>
                <a:lnTo>
                  <a:pt x="2869316" y="4720481"/>
                </a:lnTo>
                <a:lnTo>
                  <a:pt x="2972291" y="4823455"/>
                </a:lnTo>
                <a:lnTo>
                  <a:pt x="2979796" y="4830961"/>
                </a:lnTo>
                <a:cubicBezTo>
                  <a:pt x="3016620" y="4867785"/>
                  <a:pt x="3090277" y="4904608"/>
                  <a:pt x="3178926" y="4904608"/>
                </a:cubicBezTo>
                <a:cubicBezTo>
                  <a:pt x="3237572" y="4904608"/>
                  <a:pt x="3318724" y="4889606"/>
                  <a:pt x="3407383" y="4801634"/>
                </a:cubicBezTo>
                <a:lnTo>
                  <a:pt x="4452114" y="3754817"/>
                </a:lnTo>
                <a:cubicBezTo>
                  <a:pt x="4628736" y="3578195"/>
                  <a:pt x="4577596" y="3394067"/>
                  <a:pt x="4473936" y="3276091"/>
                </a:cubicBezTo>
                <a:lnTo>
                  <a:pt x="4392783" y="3194938"/>
                </a:lnTo>
                <a:lnTo>
                  <a:pt x="5099966" y="2488440"/>
                </a:lnTo>
                <a:lnTo>
                  <a:pt x="5733493" y="1854913"/>
                </a:lnTo>
                <a:cubicBezTo>
                  <a:pt x="5792139" y="1796267"/>
                  <a:pt x="5828962" y="1707609"/>
                  <a:pt x="5828962" y="1618960"/>
                </a:cubicBezTo>
                <a:cubicBezTo>
                  <a:pt x="5821466" y="1537797"/>
                  <a:pt x="5784642" y="1449824"/>
                  <a:pt x="5725987" y="1390502"/>
                </a:cubicBezTo>
                <a:close/>
                <a:moveTo>
                  <a:pt x="290860" y="1655774"/>
                </a:moveTo>
                <a:lnTo>
                  <a:pt x="1579736" y="366898"/>
                </a:lnTo>
                <a:cubicBezTo>
                  <a:pt x="1594737" y="351896"/>
                  <a:pt x="1609063" y="345076"/>
                  <a:pt x="1631561" y="345076"/>
                </a:cubicBezTo>
                <a:cubicBezTo>
                  <a:pt x="1654069" y="345076"/>
                  <a:pt x="1668385" y="352582"/>
                  <a:pt x="1683387" y="366898"/>
                </a:cubicBezTo>
                <a:lnTo>
                  <a:pt x="2228264" y="911776"/>
                </a:lnTo>
                <a:lnTo>
                  <a:pt x="828918" y="2296130"/>
                </a:lnTo>
                <a:lnTo>
                  <a:pt x="284040" y="1751252"/>
                </a:lnTo>
                <a:cubicBezTo>
                  <a:pt x="260847" y="1729431"/>
                  <a:pt x="260847" y="1685101"/>
                  <a:pt x="290860" y="1655774"/>
                </a:cubicBezTo>
                <a:close/>
                <a:moveTo>
                  <a:pt x="2574022" y="4601799"/>
                </a:moveTo>
                <a:cubicBezTo>
                  <a:pt x="2566516" y="4601799"/>
                  <a:pt x="2552200" y="4601799"/>
                  <a:pt x="2537198" y="4586798"/>
                </a:cubicBezTo>
                <a:lnTo>
                  <a:pt x="1483581" y="3533866"/>
                </a:lnTo>
                <a:cubicBezTo>
                  <a:pt x="1468579" y="3518864"/>
                  <a:pt x="1468579" y="3504538"/>
                  <a:pt x="1468579" y="3497042"/>
                </a:cubicBezTo>
                <a:cubicBezTo>
                  <a:pt x="1468579" y="3489536"/>
                  <a:pt x="1468579" y="3475220"/>
                  <a:pt x="1483581" y="3460218"/>
                </a:cubicBezTo>
                <a:lnTo>
                  <a:pt x="1520404" y="3423395"/>
                </a:lnTo>
                <a:lnTo>
                  <a:pt x="1520404" y="3423395"/>
                </a:lnTo>
                <a:lnTo>
                  <a:pt x="1594052" y="3349747"/>
                </a:lnTo>
                <a:lnTo>
                  <a:pt x="1763178" y="3180621"/>
                </a:lnTo>
                <a:lnTo>
                  <a:pt x="1770683" y="3173116"/>
                </a:lnTo>
                <a:cubicBezTo>
                  <a:pt x="1778189" y="3165610"/>
                  <a:pt x="1792505" y="3165610"/>
                  <a:pt x="1800011" y="3165610"/>
                </a:cubicBezTo>
                <a:cubicBezTo>
                  <a:pt x="1807516" y="3165610"/>
                  <a:pt x="1821833" y="3165610"/>
                  <a:pt x="1836834" y="3180612"/>
                </a:cubicBezTo>
                <a:lnTo>
                  <a:pt x="2890442" y="4233544"/>
                </a:lnTo>
                <a:cubicBezTo>
                  <a:pt x="2912264" y="4255365"/>
                  <a:pt x="2912264" y="4292189"/>
                  <a:pt x="2890442" y="4307191"/>
                </a:cubicBezTo>
                <a:lnTo>
                  <a:pt x="2764960" y="4432673"/>
                </a:lnTo>
                <a:lnTo>
                  <a:pt x="2610836" y="4587474"/>
                </a:lnTo>
                <a:cubicBezTo>
                  <a:pt x="2595844" y="4601799"/>
                  <a:pt x="2580842" y="4601799"/>
                  <a:pt x="2574022" y="4601799"/>
                </a:cubicBezTo>
                <a:close/>
                <a:moveTo>
                  <a:pt x="4252984" y="3556373"/>
                </a:moveTo>
                <a:lnTo>
                  <a:pt x="3206872" y="4609296"/>
                </a:lnTo>
                <a:cubicBezTo>
                  <a:pt x="3185051" y="4631117"/>
                  <a:pt x="3177545" y="4631117"/>
                  <a:pt x="3170049" y="4631117"/>
                </a:cubicBezTo>
                <a:cubicBezTo>
                  <a:pt x="3170049" y="4631117"/>
                  <a:pt x="3162543" y="4631117"/>
                  <a:pt x="3155047" y="4623612"/>
                </a:cubicBezTo>
                <a:lnTo>
                  <a:pt x="3059578" y="4528142"/>
                </a:lnTo>
                <a:lnTo>
                  <a:pt x="3081400" y="4506321"/>
                </a:lnTo>
                <a:lnTo>
                  <a:pt x="3081400" y="4506321"/>
                </a:lnTo>
                <a:cubicBezTo>
                  <a:pt x="3088905" y="4498815"/>
                  <a:pt x="3096401" y="4491319"/>
                  <a:pt x="3103221" y="4476993"/>
                </a:cubicBezTo>
                <a:cubicBezTo>
                  <a:pt x="3110727" y="4469487"/>
                  <a:pt x="3118223" y="4461991"/>
                  <a:pt x="3125043" y="4455171"/>
                </a:cubicBezTo>
                <a:cubicBezTo>
                  <a:pt x="3132549" y="4447665"/>
                  <a:pt x="3132549" y="4440169"/>
                  <a:pt x="3132549" y="4433349"/>
                </a:cubicBezTo>
                <a:cubicBezTo>
                  <a:pt x="3140055" y="4418348"/>
                  <a:pt x="3147551" y="4411528"/>
                  <a:pt x="3154370" y="4396526"/>
                </a:cubicBezTo>
                <a:lnTo>
                  <a:pt x="3154370" y="4396526"/>
                </a:lnTo>
                <a:cubicBezTo>
                  <a:pt x="3198700" y="4278549"/>
                  <a:pt x="3176192" y="4138751"/>
                  <a:pt x="3080723" y="4043272"/>
                </a:cubicBezTo>
                <a:lnTo>
                  <a:pt x="2028458" y="2981482"/>
                </a:lnTo>
                <a:cubicBezTo>
                  <a:pt x="2013456" y="2966480"/>
                  <a:pt x="1999131" y="2952155"/>
                  <a:pt x="1976633" y="2937153"/>
                </a:cubicBezTo>
                <a:cubicBezTo>
                  <a:pt x="1969127" y="2929647"/>
                  <a:pt x="1961631" y="2929647"/>
                  <a:pt x="1954811" y="2929647"/>
                </a:cubicBezTo>
                <a:cubicBezTo>
                  <a:pt x="1939809" y="2922142"/>
                  <a:pt x="1932989" y="2914645"/>
                  <a:pt x="1917987" y="2907826"/>
                </a:cubicBezTo>
                <a:cubicBezTo>
                  <a:pt x="1910482" y="2907826"/>
                  <a:pt x="1902985" y="2900320"/>
                  <a:pt x="1896166" y="2900320"/>
                </a:cubicBezTo>
                <a:cubicBezTo>
                  <a:pt x="1881164" y="2892814"/>
                  <a:pt x="1874344" y="2892814"/>
                  <a:pt x="1859342" y="2892814"/>
                </a:cubicBezTo>
                <a:cubicBezTo>
                  <a:pt x="1851836" y="2892814"/>
                  <a:pt x="1844340" y="2892814"/>
                  <a:pt x="1837520" y="2892814"/>
                </a:cubicBezTo>
                <a:cubicBezTo>
                  <a:pt x="1822518" y="2892814"/>
                  <a:pt x="1808193" y="2885308"/>
                  <a:pt x="1793191" y="2885308"/>
                </a:cubicBezTo>
                <a:cubicBezTo>
                  <a:pt x="1778189" y="2885308"/>
                  <a:pt x="1771369" y="2885308"/>
                  <a:pt x="1756367" y="2885308"/>
                </a:cubicBezTo>
                <a:cubicBezTo>
                  <a:pt x="1748861" y="2885308"/>
                  <a:pt x="1734545" y="2885308"/>
                  <a:pt x="1727040" y="2885308"/>
                </a:cubicBezTo>
                <a:cubicBezTo>
                  <a:pt x="1705218" y="2885308"/>
                  <a:pt x="1690216" y="2892814"/>
                  <a:pt x="1675214" y="2900310"/>
                </a:cubicBezTo>
                <a:lnTo>
                  <a:pt x="1667709" y="2900310"/>
                </a:lnTo>
                <a:cubicBezTo>
                  <a:pt x="1630885" y="2915312"/>
                  <a:pt x="1594061" y="2937134"/>
                  <a:pt x="1557228" y="2966461"/>
                </a:cubicBezTo>
                <a:lnTo>
                  <a:pt x="1535406" y="2988283"/>
                </a:lnTo>
                <a:lnTo>
                  <a:pt x="1027352" y="2480229"/>
                </a:lnTo>
                <a:lnTo>
                  <a:pt x="2419212" y="1110191"/>
                </a:lnTo>
                <a:lnTo>
                  <a:pt x="2684493" y="1375472"/>
                </a:lnTo>
                <a:lnTo>
                  <a:pt x="1947991" y="2111974"/>
                </a:lnTo>
                <a:cubicBezTo>
                  <a:pt x="1852522" y="2207443"/>
                  <a:pt x="1808193" y="2377254"/>
                  <a:pt x="1947991" y="2517053"/>
                </a:cubicBezTo>
                <a:lnTo>
                  <a:pt x="2235094" y="2804155"/>
                </a:lnTo>
                <a:cubicBezTo>
                  <a:pt x="2250096" y="2819157"/>
                  <a:pt x="2264421" y="2825977"/>
                  <a:pt x="2279423" y="2833483"/>
                </a:cubicBezTo>
                <a:cubicBezTo>
                  <a:pt x="2323752" y="2862810"/>
                  <a:pt x="2374892" y="2877812"/>
                  <a:pt x="2426727" y="2877812"/>
                </a:cubicBezTo>
                <a:cubicBezTo>
                  <a:pt x="2441729" y="2877812"/>
                  <a:pt x="2456055" y="2877812"/>
                  <a:pt x="2478553" y="2870307"/>
                </a:cubicBezTo>
                <a:cubicBezTo>
                  <a:pt x="2478553" y="2870307"/>
                  <a:pt x="2478553" y="2870307"/>
                  <a:pt x="2486058" y="2870307"/>
                </a:cubicBezTo>
                <a:cubicBezTo>
                  <a:pt x="2501060" y="2870307"/>
                  <a:pt x="2515386" y="2862801"/>
                  <a:pt x="2530388" y="2855305"/>
                </a:cubicBezTo>
                <a:lnTo>
                  <a:pt x="2537894" y="2855305"/>
                </a:lnTo>
                <a:cubicBezTo>
                  <a:pt x="2552895" y="2847799"/>
                  <a:pt x="2567221" y="2840303"/>
                  <a:pt x="2582223" y="2833483"/>
                </a:cubicBezTo>
                <a:cubicBezTo>
                  <a:pt x="2582223" y="2833483"/>
                  <a:pt x="2589729" y="2833483"/>
                  <a:pt x="2589729" y="2825977"/>
                </a:cubicBezTo>
                <a:cubicBezTo>
                  <a:pt x="2604730" y="2818471"/>
                  <a:pt x="2619056" y="2804155"/>
                  <a:pt x="2634058" y="2789153"/>
                </a:cubicBezTo>
                <a:lnTo>
                  <a:pt x="3112784" y="2310427"/>
                </a:lnTo>
                <a:lnTo>
                  <a:pt x="4246869" y="3444512"/>
                </a:lnTo>
                <a:lnTo>
                  <a:pt x="4261871" y="3459513"/>
                </a:lnTo>
                <a:cubicBezTo>
                  <a:pt x="4289808" y="3482716"/>
                  <a:pt x="4304810" y="3504538"/>
                  <a:pt x="4252984" y="3556373"/>
                </a:cubicBezTo>
                <a:close/>
                <a:moveTo>
                  <a:pt x="4194329" y="3003990"/>
                </a:moveTo>
                <a:lnTo>
                  <a:pt x="3310523" y="2120184"/>
                </a:lnTo>
                <a:lnTo>
                  <a:pt x="3436006" y="1994702"/>
                </a:lnTo>
                <a:cubicBezTo>
                  <a:pt x="3465333" y="1965374"/>
                  <a:pt x="3472830" y="1936056"/>
                  <a:pt x="3472830" y="1899233"/>
                </a:cubicBezTo>
                <a:cubicBezTo>
                  <a:pt x="3472830" y="1862409"/>
                  <a:pt x="3457828" y="1833082"/>
                  <a:pt x="3436006" y="1803764"/>
                </a:cubicBezTo>
                <a:cubicBezTo>
                  <a:pt x="3384180" y="1751938"/>
                  <a:pt x="3296207" y="1751938"/>
                  <a:pt x="3244382" y="1803764"/>
                </a:cubicBezTo>
                <a:lnTo>
                  <a:pt x="3023431" y="2024715"/>
                </a:lnTo>
                <a:lnTo>
                  <a:pt x="2449225" y="2598920"/>
                </a:lnTo>
                <a:cubicBezTo>
                  <a:pt x="2441720" y="2606426"/>
                  <a:pt x="2434223" y="2606426"/>
                  <a:pt x="2434223" y="2613922"/>
                </a:cubicBezTo>
                <a:lnTo>
                  <a:pt x="2434223" y="2613922"/>
                </a:lnTo>
                <a:lnTo>
                  <a:pt x="2147121" y="2326819"/>
                </a:lnTo>
                <a:cubicBezTo>
                  <a:pt x="2139615" y="2319314"/>
                  <a:pt x="2139615" y="2319314"/>
                  <a:pt x="2139615" y="2311818"/>
                </a:cubicBezTo>
                <a:cubicBezTo>
                  <a:pt x="2139615" y="2304312"/>
                  <a:pt x="2147121" y="2304312"/>
                  <a:pt x="2147121" y="2296816"/>
                </a:cubicBezTo>
                <a:lnTo>
                  <a:pt x="3436006" y="1007931"/>
                </a:lnTo>
                <a:lnTo>
                  <a:pt x="4201835" y="1773760"/>
                </a:lnTo>
                <a:lnTo>
                  <a:pt x="4812864" y="2384789"/>
                </a:lnTo>
                <a:lnTo>
                  <a:pt x="4194329" y="3003990"/>
                </a:lnTo>
                <a:close/>
                <a:moveTo>
                  <a:pt x="5534363" y="1663279"/>
                </a:moveTo>
                <a:lnTo>
                  <a:pt x="4996991" y="2200651"/>
                </a:lnTo>
                <a:lnTo>
                  <a:pt x="3884729" y="1088398"/>
                </a:lnTo>
                <a:lnTo>
                  <a:pt x="3619448" y="823117"/>
                </a:lnTo>
                <a:lnTo>
                  <a:pt x="4156820" y="285745"/>
                </a:lnTo>
                <a:cubicBezTo>
                  <a:pt x="4171821" y="270743"/>
                  <a:pt x="4186147" y="270743"/>
                  <a:pt x="4201149" y="270743"/>
                </a:cubicBezTo>
                <a:cubicBezTo>
                  <a:pt x="4208655" y="270743"/>
                  <a:pt x="4230477" y="270743"/>
                  <a:pt x="4245478" y="285745"/>
                </a:cubicBezTo>
                <a:lnTo>
                  <a:pt x="5541860" y="1582126"/>
                </a:lnTo>
                <a:cubicBezTo>
                  <a:pt x="5556861" y="1597128"/>
                  <a:pt x="5556861" y="1611454"/>
                  <a:pt x="5556861" y="1626456"/>
                </a:cubicBezTo>
                <a:cubicBezTo>
                  <a:pt x="5549365" y="1633952"/>
                  <a:pt x="5549365" y="1648277"/>
                  <a:pt x="5534363" y="166327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8" name="Rectángulo redondeado 40">
            <a:extLst>
              <a:ext uri="{FF2B5EF4-FFF2-40B4-BE49-F238E27FC236}">
                <a16:creationId xmlns:a16="http://schemas.microsoft.com/office/drawing/2014/main" id="{95EBBA20-7C52-E0C6-C0FE-722F73D2434C}"/>
              </a:ext>
            </a:extLst>
          </p:cNvPr>
          <p:cNvSpPr/>
          <p:nvPr/>
        </p:nvSpPr>
        <p:spPr>
          <a:xfrm>
            <a:off x="393264" y="5266069"/>
            <a:ext cx="4014953" cy="986400"/>
          </a:xfrm>
          <a:prstGeom prst="roundRect">
            <a:avLst>
              <a:gd name="adj" fmla="val 7408"/>
            </a:avLst>
          </a:prstGeom>
          <a:solidFill>
            <a:schemeClr val="bg1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74">
            <a:extLst>
              <a:ext uri="{FF2B5EF4-FFF2-40B4-BE49-F238E27FC236}">
                <a16:creationId xmlns:a16="http://schemas.microsoft.com/office/drawing/2014/main" id="{4DEC5B83-1E6E-218C-98AE-6139D05C4846}"/>
              </a:ext>
            </a:extLst>
          </p:cNvPr>
          <p:cNvSpPr txBox="1"/>
          <p:nvPr/>
        </p:nvSpPr>
        <p:spPr>
          <a:xfrm>
            <a:off x="1588183" y="5368327"/>
            <a:ext cx="2259990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мероприятий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solidFill>
                  <a:srgbClr val="E751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1 000 000 рублей</a:t>
            </a:r>
            <a:r>
              <a:rPr lang="es-ES" sz="1400" dirty="0">
                <a:solidFill>
                  <a:srgbClr val="E751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rgbClr val="E751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orma libre 438">
            <a:extLst>
              <a:ext uri="{FF2B5EF4-FFF2-40B4-BE49-F238E27FC236}">
                <a16:creationId xmlns:a16="http://schemas.microsoft.com/office/drawing/2014/main" id="{6CA902FF-816D-B516-4067-A8AB3096E436}"/>
              </a:ext>
            </a:extLst>
          </p:cNvPr>
          <p:cNvSpPr/>
          <p:nvPr/>
        </p:nvSpPr>
        <p:spPr>
          <a:xfrm>
            <a:off x="535548" y="5355033"/>
            <a:ext cx="888862" cy="719073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16200000" scaled="1"/>
          </a:gra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57" name="Rectángulo redondeado 30">
            <a:extLst>
              <a:ext uri="{FF2B5EF4-FFF2-40B4-BE49-F238E27FC236}">
                <a16:creationId xmlns:a16="http://schemas.microsoft.com/office/drawing/2014/main" id="{92143D27-B519-FC2A-22EE-B1A2AB4CD13F}"/>
              </a:ext>
            </a:extLst>
          </p:cNvPr>
          <p:cNvSpPr/>
          <p:nvPr/>
        </p:nvSpPr>
        <p:spPr>
          <a:xfrm>
            <a:off x="394317" y="2107950"/>
            <a:ext cx="1644556" cy="1335425"/>
          </a:xfrm>
          <a:prstGeom prst="roundRect">
            <a:avLst>
              <a:gd name="adj" fmla="val 1795"/>
            </a:avLst>
          </a:prstGeom>
          <a:solidFill>
            <a:schemeClr val="bg1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Rectángulo redondeado 31">
            <a:extLst>
              <a:ext uri="{FF2B5EF4-FFF2-40B4-BE49-F238E27FC236}">
                <a16:creationId xmlns:a16="http://schemas.microsoft.com/office/drawing/2014/main" id="{E3423256-1D62-AA74-5B46-91A6FE492B65}"/>
              </a:ext>
            </a:extLst>
          </p:cNvPr>
          <p:cNvSpPr/>
          <p:nvPr/>
        </p:nvSpPr>
        <p:spPr>
          <a:xfrm>
            <a:off x="2763662" y="2082004"/>
            <a:ext cx="1644556" cy="1335425"/>
          </a:xfrm>
          <a:prstGeom prst="roundRect">
            <a:avLst>
              <a:gd name="adj" fmla="val 1795"/>
            </a:avLst>
          </a:prstGeom>
          <a:solidFill>
            <a:schemeClr val="bg1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9" name="CuadroTexto 36">
            <a:extLst>
              <a:ext uri="{FF2B5EF4-FFF2-40B4-BE49-F238E27FC236}">
                <a16:creationId xmlns:a16="http://schemas.microsoft.com/office/drawing/2014/main" id="{EADC5D60-7E25-AFC3-E1C2-283F2118D9FC}"/>
              </a:ext>
            </a:extLst>
          </p:cNvPr>
          <p:cNvSpPr txBox="1"/>
          <p:nvPr/>
        </p:nvSpPr>
        <p:spPr>
          <a:xfrm>
            <a:off x="393265" y="2501266"/>
            <a:ext cx="1644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endParaRPr lang="es-ES" sz="4400" dirty="0">
              <a:solidFill>
                <a:schemeClr val="tx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" name="CuadroTexto 38">
            <a:extLst>
              <a:ext uri="{FF2B5EF4-FFF2-40B4-BE49-F238E27FC236}">
                <a16:creationId xmlns:a16="http://schemas.microsoft.com/office/drawing/2014/main" id="{4A6E5C19-6F26-6872-A176-28808761B7B8}"/>
              </a:ext>
            </a:extLst>
          </p:cNvPr>
          <p:cNvSpPr txBox="1"/>
          <p:nvPr/>
        </p:nvSpPr>
        <p:spPr>
          <a:xfrm>
            <a:off x="394317" y="2241216"/>
            <a:ext cx="1644555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Оказано услуг</a:t>
            </a:r>
            <a:r>
              <a:rPr lang="es-ES" sz="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62" name="CuadroTexto 39">
            <a:extLst>
              <a:ext uri="{FF2B5EF4-FFF2-40B4-BE49-F238E27FC236}">
                <a16:creationId xmlns:a16="http://schemas.microsoft.com/office/drawing/2014/main" id="{57300F21-D5D9-3847-2FC5-6E41B39CA865}"/>
              </a:ext>
            </a:extLst>
          </p:cNvPr>
          <p:cNvSpPr txBox="1"/>
          <p:nvPr/>
        </p:nvSpPr>
        <p:spPr>
          <a:xfrm>
            <a:off x="2763662" y="2510560"/>
            <a:ext cx="1644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</a:t>
            </a:r>
            <a:endParaRPr lang="es-ES" sz="4400" dirty="0">
              <a:solidFill>
                <a:schemeClr val="tx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CuadroTexto 41">
            <a:extLst>
              <a:ext uri="{FF2B5EF4-FFF2-40B4-BE49-F238E27FC236}">
                <a16:creationId xmlns:a16="http://schemas.microsoft.com/office/drawing/2014/main" id="{EDDDFBE2-2F08-3837-A466-3D055099FF7C}"/>
              </a:ext>
            </a:extLst>
          </p:cNvPr>
          <p:cNvSpPr txBox="1"/>
          <p:nvPr/>
        </p:nvSpPr>
        <p:spPr>
          <a:xfrm>
            <a:off x="2763661" y="2215270"/>
            <a:ext cx="1644556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Количество самозанятых</a:t>
            </a:r>
            <a:r>
              <a:rPr lang="es-ES" sz="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2" name="CuadroTexto 36">
            <a:extLst>
              <a:ext uri="{FF2B5EF4-FFF2-40B4-BE49-F238E27FC236}">
                <a16:creationId xmlns:a16="http://schemas.microsoft.com/office/drawing/2014/main" id="{201459CE-C88A-C5D3-92AF-D76DCCDA094C}"/>
              </a:ext>
            </a:extLst>
          </p:cNvPr>
          <p:cNvSpPr txBox="1"/>
          <p:nvPr/>
        </p:nvSpPr>
        <p:spPr>
          <a:xfrm>
            <a:off x="360974" y="3622017"/>
            <a:ext cx="4117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Мастер класс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флористике,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оформлению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кэндибаров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вечернему макияжу, 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предметной фотосъемке,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съемке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рилс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s-ES" sz="1400" dirty="0">
              <a:solidFill>
                <a:schemeClr val="tx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7D8D70-103C-00CF-D598-61824C607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36" y="1492825"/>
            <a:ext cx="3060857" cy="197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82468B-A59A-147C-75AC-933C15069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385" y="1523104"/>
            <a:ext cx="3149599" cy="2098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BA5368-2923-B0BC-A384-DE09C1416F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92" y="3765087"/>
            <a:ext cx="3139921" cy="209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9C5AB-CA62-CCA5-CB06-F4821211E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05" y="3842705"/>
            <a:ext cx="3023491" cy="201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6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20">
            <a:extLst>
              <a:ext uri="{FF2B5EF4-FFF2-40B4-BE49-F238E27FC236}">
                <a16:creationId xmlns:a16="http://schemas.microsoft.com/office/drawing/2014/main" id="{F83FEF6D-3401-1D7F-7730-DCD7680E4375}"/>
              </a:ext>
            </a:extLst>
          </p:cNvPr>
          <p:cNvSpPr/>
          <p:nvPr/>
        </p:nvSpPr>
        <p:spPr>
          <a:xfrm>
            <a:off x="0" y="-9056"/>
            <a:ext cx="7498081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14">
            <a:extLst>
              <a:ext uri="{FF2B5EF4-FFF2-40B4-BE49-F238E27FC236}">
                <a16:creationId xmlns:a16="http://schemas.microsoft.com/office/drawing/2014/main" id="{963AA0E8-68B7-1FD6-78F8-44AB5D66EEA8}"/>
              </a:ext>
            </a:extLst>
          </p:cNvPr>
          <p:cNvSpPr/>
          <p:nvPr/>
        </p:nvSpPr>
        <p:spPr>
          <a:xfrm>
            <a:off x="377049" y="584936"/>
            <a:ext cx="4441839" cy="1055648"/>
          </a:xfrm>
          <a:prstGeom prst="roundRect">
            <a:avLst>
              <a:gd name="adj" fmla="val 14108"/>
            </a:avLst>
          </a:pr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ángulo redondeado 17">
            <a:extLst>
              <a:ext uri="{FF2B5EF4-FFF2-40B4-BE49-F238E27FC236}">
                <a16:creationId xmlns:a16="http://schemas.microsoft.com/office/drawing/2014/main" id="{DD549406-DE71-D742-6365-1F858C8AE626}"/>
              </a:ext>
            </a:extLst>
          </p:cNvPr>
          <p:cNvSpPr/>
          <p:nvPr/>
        </p:nvSpPr>
        <p:spPr>
          <a:xfrm>
            <a:off x="496642" y="697455"/>
            <a:ext cx="633920" cy="839478"/>
          </a:xfrm>
          <a:prstGeom prst="roundRect">
            <a:avLst>
              <a:gd name="adj" fmla="val 14108"/>
            </a:avLst>
          </a:prstGeom>
          <a:solidFill>
            <a:srgbClr val="A5A5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solidFill>
                <a:srgbClr val="A5A5A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8DC11-AD13-85AA-3255-1C4BCCE2863B}"/>
              </a:ext>
            </a:extLst>
          </p:cNvPr>
          <p:cNvSpPr txBox="1"/>
          <p:nvPr/>
        </p:nvSpPr>
        <p:spPr>
          <a:xfrm>
            <a:off x="1162578" y="728850"/>
            <a:ext cx="3592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«Создание условий для легкого старта и комфортного ведения бизнеса» </a:t>
            </a:r>
          </a:p>
        </p:txBody>
      </p:sp>
      <p:sp>
        <p:nvSpPr>
          <p:cNvPr id="7" name="Forma libre 320">
            <a:extLst>
              <a:ext uri="{FF2B5EF4-FFF2-40B4-BE49-F238E27FC236}">
                <a16:creationId xmlns:a16="http://schemas.microsoft.com/office/drawing/2014/main" id="{3ED36E13-86A3-0526-26B4-16188289F1A0}"/>
              </a:ext>
            </a:extLst>
          </p:cNvPr>
          <p:cNvSpPr/>
          <p:nvPr/>
        </p:nvSpPr>
        <p:spPr>
          <a:xfrm>
            <a:off x="662414" y="902871"/>
            <a:ext cx="302377" cy="428646"/>
          </a:xfrm>
          <a:custGeom>
            <a:avLst/>
            <a:gdLst>
              <a:gd name="connsiteX0" fmla="*/ 4218883 w 4606636"/>
              <a:gd name="connsiteY0" fmla="*/ 2340838 h 6849340"/>
              <a:gd name="connsiteX1" fmla="*/ 3869869 w 4606636"/>
              <a:gd name="connsiteY1" fmla="*/ 2340838 h 6849340"/>
              <a:gd name="connsiteX2" fmla="*/ 3769934 w 4606636"/>
              <a:gd name="connsiteY2" fmla="*/ 2349298 h 6849340"/>
              <a:gd name="connsiteX3" fmla="*/ 3769934 w 4606636"/>
              <a:gd name="connsiteY3" fmla="*/ 2224763 h 6849340"/>
              <a:gd name="connsiteX4" fmla="*/ 3354809 w 4606636"/>
              <a:gd name="connsiteY4" fmla="*/ 1809637 h 6849340"/>
              <a:gd name="connsiteX5" fmla="*/ 3005796 w 4606636"/>
              <a:gd name="connsiteY5" fmla="*/ 1809637 h 6849340"/>
              <a:gd name="connsiteX6" fmla="*/ 2748266 w 4606636"/>
              <a:gd name="connsiteY6" fmla="*/ 1901121 h 6849340"/>
              <a:gd name="connsiteX7" fmla="*/ 2490736 w 4606636"/>
              <a:gd name="connsiteY7" fmla="*/ 1809637 h 6849340"/>
              <a:gd name="connsiteX8" fmla="*/ 2141722 w 4606636"/>
              <a:gd name="connsiteY8" fmla="*/ 1809637 h 6849340"/>
              <a:gd name="connsiteX9" fmla="*/ 2034098 w 4606636"/>
              <a:gd name="connsiteY9" fmla="*/ 1826549 h 6849340"/>
              <a:gd name="connsiteX10" fmla="*/ 2034098 w 4606636"/>
              <a:gd name="connsiteY10" fmla="*/ 415126 h 6849340"/>
              <a:gd name="connsiteX11" fmla="*/ 1618982 w 4606636"/>
              <a:gd name="connsiteY11" fmla="*/ 0 h 6849340"/>
              <a:gd name="connsiteX12" fmla="*/ 1269968 w 4606636"/>
              <a:gd name="connsiteY12" fmla="*/ 0 h 6849340"/>
              <a:gd name="connsiteX13" fmla="*/ 854843 w 4606636"/>
              <a:gd name="connsiteY13" fmla="*/ 415126 h 6849340"/>
              <a:gd name="connsiteX14" fmla="*/ 854843 w 4606636"/>
              <a:gd name="connsiteY14" fmla="*/ 1045499 h 6849340"/>
              <a:gd name="connsiteX15" fmla="*/ 854843 w 4606636"/>
              <a:gd name="connsiteY15" fmla="*/ 1087010 h 6849340"/>
              <a:gd name="connsiteX16" fmla="*/ 854843 w 4606636"/>
              <a:gd name="connsiteY16" fmla="*/ 2283186 h 6849340"/>
              <a:gd name="connsiteX17" fmla="*/ 747219 w 4606636"/>
              <a:gd name="connsiteY17" fmla="*/ 2191703 h 6849340"/>
              <a:gd name="connsiteX18" fmla="*/ 730308 w 4606636"/>
              <a:gd name="connsiteY18" fmla="*/ 2174791 h 6849340"/>
              <a:gd name="connsiteX19" fmla="*/ 705707 w 4606636"/>
              <a:gd name="connsiteY19" fmla="*/ 2157880 h 6849340"/>
              <a:gd name="connsiteX20" fmla="*/ 672655 w 4606636"/>
              <a:gd name="connsiteY20" fmla="*/ 2140969 h 6849340"/>
              <a:gd name="connsiteX21" fmla="*/ 672655 w 4606636"/>
              <a:gd name="connsiteY21" fmla="*/ 2140969 h 6849340"/>
              <a:gd name="connsiteX22" fmla="*/ 672655 w 4606636"/>
              <a:gd name="connsiteY22" fmla="*/ 2140969 h 6849340"/>
              <a:gd name="connsiteX23" fmla="*/ 207567 w 4606636"/>
              <a:gd name="connsiteY23" fmla="*/ 2007974 h 6849340"/>
              <a:gd name="connsiteX24" fmla="*/ 132995 w 4606636"/>
              <a:gd name="connsiteY24" fmla="*/ 2007974 h 6849340"/>
              <a:gd name="connsiteX25" fmla="*/ 0 w 4606636"/>
              <a:gd name="connsiteY25" fmla="*/ 2157110 h 6849340"/>
              <a:gd name="connsiteX26" fmla="*/ 0 w 4606636"/>
              <a:gd name="connsiteY26" fmla="*/ 4506399 h 6849340"/>
              <a:gd name="connsiteX27" fmla="*/ 0 w 4606636"/>
              <a:gd name="connsiteY27" fmla="*/ 4531000 h 6849340"/>
              <a:gd name="connsiteX28" fmla="*/ 0 w 4606636"/>
              <a:gd name="connsiteY28" fmla="*/ 4555600 h 6849340"/>
              <a:gd name="connsiteX29" fmla="*/ 2300097 w 4606636"/>
              <a:gd name="connsiteY29" fmla="*/ 6855697 h 6849340"/>
              <a:gd name="connsiteX30" fmla="*/ 4600194 w 4606636"/>
              <a:gd name="connsiteY30" fmla="*/ 4697055 h 6849340"/>
              <a:gd name="connsiteX31" fmla="*/ 4608654 w 4606636"/>
              <a:gd name="connsiteY31" fmla="*/ 4655543 h 6849340"/>
              <a:gd name="connsiteX32" fmla="*/ 4608654 w 4606636"/>
              <a:gd name="connsiteY32" fmla="*/ 3428619 h 6849340"/>
              <a:gd name="connsiteX33" fmla="*/ 4608654 w 4606636"/>
              <a:gd name="connsiteY33" fmla="*/ 3387107 h 6849340"/>
              <a:gd name="connsiteX34" fmla="*/ 4608654 w 4606636"/>
              <a:gd name="connsiteY34" fmla="*/ 2755964 h 6849340"/>
              <a:gd name="connsiteX35" fmla="*/ 4218883 w 4606636"/>
              <a:gd name="connsiteY35" fmla="*/ 2340838 h 6849340"/>
              <a:gd name="connsiteX36" fmla="*/ 4327277 w 4606636"/>
              <a:gd name="connsiteY36" fmla="*/ 3404019 h 6849340"/>
              <a:gd name="connsiteX37" fmla="*/ 4327277 w 4606636"/>
              <a:gd name="connsiteY37" fmla="*/ 3420930 h 6849340"/>
              <a:gd name="connsiteX38" fmla="*/ 4327277 w 4606636"/>
              <a:gd name="connsiteY38" fmla="*/ 4633246 h 6849340"/>
              <a:gd name="connsiteX39" fmla="*/ 4327277 w 4606636"/>
              <a:gd name="connsiteY39" fmla="*/ 4657846 h 6849340"/>
              <a:gd name="connsiteX40" fmla="*/ 2334681 w 4606636"/>
              <a:gd name="connsiteY40" fmla="*/ 6550507 h 6849340"/>
              <a:gd name="connsiteX41" fmla="*/ 342086 w 4606636"/>
              <a:gd name="connsiteY41" fmla="*/ 4557912 h 6849340"/>
              <a:gd name="connsiteX42" fmla="*/ 342086 w 4606636"/>
              <a:gd name="connsiteY42" fmla="*/ 4533311 h 6849340"/>
              <a:gd name="connsiteX43" fmla="*/ 342086 w 4606636"/>
              <a:gd name="connsiteY43" fmla="*/ 4516400 h 6849340"/>
              <a:gd name="connsiteX44" fmla="*/ 342086 w 4606636"/>
              <a:gd name="connsiteY44" fmla="*/ 2324698 h 6849340"/>
              <a:gd name="connsiteX45" fmla="*/ 541193 w 4606636"/>
              <a:gd name="connsiteY45" fmla="*/ 2399270 h 6849340"/>
              <a:gd name="connsiteX46" fmla="*/ 549653 w 4606636"/>
              <a:gd name="connsiteY46" fmla="*/ 2407730 h 6849340"/>
              <a:gd name="connsiteX47" fmla="*/ 549653 w 4606636"/>
              <a:gd name="connsiteY47" fmla="*/ 2407730 h 6849340"/>
              <a:gd name="connsiteX48" fmla="*/ 599625 w 4606636"/>
              <a:gd name="connsiteY48" fmla="*/ 2440790 h 6849340"/>
              <a:gd name="connsiteX49" fmla="*/ 881755 w 4606636"/>
              <a:gd name="connsiteY49" fmla="*/ 2847456 h 6849340"/>
              <a:gd name="connsiteX50" fmla="*/ 881755 w 4606636"/>
              <a:gd name="connsiteY50" fmla="*/ 2855915 h 6849340"/>
              <a:gd name="connsiteX51" fmla="*/ 881755 w 4606636"/>
              <a:gd name="connsiteY51" fmla="*/ 4009809 h 6849340"/>
              <a:gd name="connsiteX52" fmla="*/ 1030891 w 4606636"/>
              <a:gd name="connsiteY52" fmla="*/ 4158944 h 6849340"/>
              <a:gd name="connsiteX53" fmla="*/ 1180026 w 4606636"/>
              <a:gd name="connsiteY53" fmla="*/ 4009809 h 6849340"/>
              <a:gd name="connsiteX54" fmla="*/ 1180026 w 4606636"/>
              <a:gd name="connsiteY54" fmla="*/ 2864358 h 6849340"/>
              <a:gd name="connsiteX55" fmla="*/ 1180026 w 4606636"/>
              <a:gd name="connsiteY55" fmla="*/ 2831306 h 6849340"/>
              <a:gd name="connsiteX56" fmla="*/ 1180026 w 4606636"/>
              <a:gd name="connsiteY56" fmla="*/ 1079321 h 6849340"/>
              <a:gd name="connsiteX57" fmla="*/ 1180026 w 4606636"/>
              <a:gd name="connsiteY57" fmla="*/ 1062410 h 6849340"/>
              <a:gd name="connsiteX58" fmla="*/ 1180026 w 4606636"/>
              <a:gd name="connsiteY58" fmla="*/ 1053950 h 6849340"/>
              <a:gd name="connsiteX59" fmla="*/ 1180026 w 4606636"/>
              <a:gd name="connsiteY59" fmla="*/ 422815 h 6849340"/>
              <a:gd name="connsiteX60" fmla="*/ 1287650 w 4606636"/>
              <a:gd name="connsiteY60" fmla="*/ 315191 h 6849340"/>
              <a:gd name="connsiteX61" fmla="*/ 1636664 w 4606636"/>
              <a:gd name="connsiteY61" fmla="*/ 315191 h 6849340"/>
              <a:gd name="connsiteX62" fmla="*/ 1744287 w 4606636"/>
              <a:gd name="connsiteY62" fmla="*/ 422815 h 6849340"/>
              <a:gd name="connsiteX63" fmla="*/ 1744287 w 4606636"/>
              <a:gd name="connsiteY63" fmla="*/ 2141731 h 6849340"/>
              <a:gd name="connsiteX64" fmla="*/ 1744287 w 4606636"/>
              <a:gd name="connsiteY64" fmla="*/ 2241666 h 6849340"/>
              <a:gd name="connsiteX65" fmla="*/ 1744287 w 4606636"/>
              <a:gd name="connsiteY65" fmla="*/ 3470131 h 6849340"/>
              <a:gd name="connsiteX66" fmla="*/ 1893423 w 4606636"/>
              <a:gd name="connsiteY66" fmla="*/ 3619266 h 6849340"/>
              <a:gd name="connsiteX67" fmla="*/ 2042558 w 4606636"/>
              <a:gd name="connsiteY67" fmla="*/ 3470131 h 6849340"/>
              <a:gd name="connsiteX68" fmla="*/ 2042558 w 4606636"/>
              <a:gd name="connsiteY68" fmla="*/ 2233214 h 6849340"/>
              <a:gd name="connsiteX69" fmla="*/ 2150182 w 4606636"/>
              <a:gd name="connsiteY69" fmla="*/ 2125591 h 6849340"/>
              <a:gd name="connsiteX70" fmla="*/ 2499195 w 4606636"/>
              <a:gd name="connsiteY70" fmla="*/ 2125591 h 6849340"/>
              <a:gd name="connsiteX71" fmla="*/ 2599130 w 4606636"/>
              <a:gd name="connsiteY71" fmla="*/ 2217074 h 6849340"/>
              <a:gd name="connsiteX72" fmla="*/ 2599130 w 4606636"/>
              <a:gd name="connsiteY72" fmla="*/ 3462442 h 6849340"/>
              <a:gd name="connsiteX73" fmla="*/ 2748266 w 4606636"/>
              <a:gd name="connsiteY73" fmla="*/ 3611577 h 6849340"/>
              <a:gd name="connsiteX74" fmla="*/ 2897401 w 4606636"/>
              <a:gd name="connsiteY74" fmla="*/ 3462442 h 6849340"/>
              <a:gd name="connsiteX75" fmla="*/ 2897401 w 4606636"/>
              <a:gd name="connsiteY75" fmla="*/ 2257815 h 6849340"/>
              <a:gd name="connsiteX76" fmla="*/ 2897401 w 4606636"/>
              <a:gd name="connsiteY76" fmla="*/ 2224754 h 6849340"/>
              <a:gd name="connsiteX77" fmla="*/ 3005025 w 4606636"/>
              <a:gd name="connsiteY77" fmla="*/ 2117131 h 6849340"/>
              <a:gd name="connsiteX78" fmla="*/ 3354038 w 4606636"/>
              <a:gd name="connsiteY78" fmla="*/ 2117131 h 6849340"/>
              <a:gd name="connsiteX79" fmla="*/ 3453973 w 4606636"/>
              <a:gd name="connsiteY79" fmla="*/ 2200154 h 6849340"/>
              <a:gd name="connsiteX80" fmla="*/ 3453973 w 4606636"/>
              <a:gd name="connsiteY80" fmla="*/ 2217065 h 6849340"/>
              <a:gd name="connsiteX81" fmla="*/ 3453973 w 4606636"/>
              <a:gd name="connsiteY81" fmla="*/ 3636177 h 6849340"/>
              <a:gd name="connsiteX82" fmla="*/ 3603108 w 4606636"/>
              <a:gd name="connsiteY82" fmla="*/ 3785313 h 6849340"/>
              <a:gd name="connsiteX83" fmla="*/ 3752244 w 4606636"/>
              <a:gd name="connsiteY83" fmla="*/ 3636177 h 6849340"/>
              <a:gd name="connsiteX84" fmla="*/ 3752244 w 4606636"/>
              <a:gd name="connsiteY84" fmla="*/ 2739814 h 6849340"/>
              <a:gd name="connsiteX85" fmla="*/ 3752244 w 4606636"/>
              <a:gd name="connsiteY85" fmla="*/ 2731355 h 6849340"/>
              <a:gd name="connsiteX86" fmla="*/ 3852179 w 4606636"/>
              <a:gd name="connsiteY86" fmla="*/ 2648331 h 6849340"/>
              <a:gd name="connsiteX87" fmla="*/ 4201192 w 4606636"/>
              <a:gd name="connsiteY87" fmla="*/ 2648331 h 6849340"/>
              <a:gd name="connsiteX88" fmla="*/ 4308816 w 4606636"/>
              <a:gd name="connsiteY88" fmla="*/ 2755955 h 6849340"/>
              <a:gd name="connsiteX89" fmla="*/ 4308816 w 4606636"/>
              <a:gd name="connsiteY89" fmla="*/ 3387099 h 6849340"/>
              <a:gd name="connsiteX90" fmla="*/ 4457951 w 4606636"/>
              <a:gd name="connsiteY90" fmla="*/ 3404010 h 6849340"/>
              <a:gd name="connsiteX91" fmla="*/ 4327277 w 4606636"/>
              <a:gd name="connsiteY91" fmla="*/ 340401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606636" h="6849340">
                <a:moveTo>
                  <a:pt x="4218883" y="2340838"/>
                </a:moveTo>
                <a:lnTo>
                  <a:pt x="3869869" y="2340838"/>
                </a:lnTo>
                <a:cubicBezTo>
                  <a:pt x="3836809" y="2340838"/>
                  <a:pt x="3803757" y="2349298"/>
                  <a:pt x="3769934" y="2349298"/>
                </a:cubicBezTo>
                <a:lnTo>
                  <a:pt x="3769934" y="2224763"/>
                </a:lnTo>
                <a:cubicBezTo>
                  <a:pt x="3769934" y="2000285"/>
                  <a:pt x="3586968" y="1809637"/>
                  <a:pt x="3354809" y="1809637"/>
                </a:cubicBezTo>
                <a:lnTo>
                  <a:pt x="3005796" y="1809637"/>
                </a:lnTo>
                <a:cubicBezTo>
                  <a:pt x="2905861" y="1809637"/>
                  <a:pt x="2815148" y="1842698"/>
                  <a:pt x="2748266" y="1901121"/>
                </a:cubicBezTo>
                <a:cubicBezTo>
                  <a:pt x="2673694" y="1842698"/>
                  <a:pt x="2590670" y="1809637"/>
                  <a:pt x="2490736" y="1809637"/>
                </a:cubicBezTo>
                <a:lnTo>
                  <a:pt x="2141722" y="1809637"/>
                </a:lnTo>
                <a:cubicBezTo>
                  <a:pt x="2108662" y="1809637"/>
                  <a:pt x="2067150" y="1818097"/>
                  <a:pt x="2034098" y="1826549"/>
                </a:cubicBezTo>
                <a:lnTo>
                  <a:pt x="2034098" y="415126"/>
                </a:lnTo>
                <a:cubicBezTo>
                  <a:pt x="2034107" y="190647"/>
                  <a:pt x="1851140" y="0"/>
                  <a:pt x="1618982" y="0"/>
                </a:cubicBezTo>
                <a:lnTo>
                  <a:pt x="1269968" y="0"/>
                </a:lnTo>
                <a:cubicBezTo>
                  <a:pt x="1045490" y="0"/>
                  <a:pt x="854843" y="182958"/>
                  <a:pt x="854843" y="415126"/>
                </a:cubicBezTo>
                <a:lnTo>
                  <a:pt x="854843" y="1045499"/>
                </a:lnTo>
                <a:cubicBezTo>
                  <a:pt x="854843" y="1062410"/>
                  <a:pt x="854843" y="1070099"/>
                  <a:pt x="854843" y="1087010"/>
                </a:cubicBezTo>
                <a:lnTo>
                  <a:pt x="854843" y="2283186"/>
                </a:lnTo>
                <a:cubicBezTo>
                  <a:pt x="813331" y="2250125"/>
                  <a:pt x="780271" y="2217074"/>
                  <a:pt x="747219" y="2191703"/>
                </a:cubicBezTo>
                <a:lnTo>
                  <a:pt x="730308" y="2174791"/>
                </a:lnTo>
                <a:cubicBezTo>
                  <a:pt x="721848" y="2166331"/>
                  <a:pt x="713396" y="2157880"/>
                  <a:pt x="705707" y="2157880"/>
                </a:cubicBezTo>
                <a:cubicBezTo>
                  <a:pt x="688796" y="2149420"/>
                  <a:pt x="681107" y="2140969"/>
                  <a:pt x="672655" y="2140969"/>
                </a:cubicBezTo>
                <a:lnTo>
                  <a:pt x="672655" y="2140969"/>
                </a:lnTo>
                <a:lnTo>
                  <a:pt x="672655" y="2140969"/>
                </a:lnTo>
                <a:cubicBezTo>
                  <a:pt x="489698" y="2024885"/>
                  <a:pt x="299042" y="2007974"/>
                  <a:pt x="207567" y="2007974"/>
                </a:cubicBezTo>
                <a:cubicBezTo>
                  <a:pt x="166055" y="2007974"/>
                  <a:pt x="132995" y="2007974"/>
                  <a:pt x="132995" y="2007974"/>
                </a:cubicBezTo>
                <a:cubicBezTo>
                  <a:pt x="58423" y="2016434"/>
                  <a:pt x="0" y="2082546"/>
                  <a:pt x="0" y="2157110"/>
                </a:cubicBezTo>
                <a:lnTo>
                  <a:pt x="0" y="4506399"/>
                </a:lnTo>
                <a:cubicBezTo>
                  <a:pt x="0" y="4514859"/>
                  <a:pt x="0" y="4523310"/>
                  <a:pt x="0" y="4531000"/>
                </a:cubicBezTo>
                <a:lnTo>
                  <a:pt x="0" y="4555600"/>
                </a:lnTo>
                <a:cubicBezTo>
                  <a:pt x="0" y="5825568"/>
                  <a:pt x="1029349" y="6855697"/>
                  <a:pt x="2300097" y="6855697"/>
                </a:cubicBezTo>
                <a:cubicBezTo>
                  <a:pt x="3520873" y="6855697"/>
                  <a:pt x="4524851" y="5909371"/>
                  <a:pt x="4600194" y="4697055"/>
                </a:cubicBezTo>
                <a:cubicBezTo>
                  <a:pt x="4600194" y="4688595"/>
                  <a:pt x="4608654" y="4672454"/>
                  <a:pt x="4608654" y="4655543"/>
                </a:cubicBezTo>
                <a:lnTo>
                  <a:pt x="4608654" y="3428619"/>
                </a:lnTo>
                <a:cubicBezTo>
                  <a:pt x="4608654" y="3411708"/>
                  <a:pt x="4608654" y="3404019"/>
                  <a:pt x="4608654" y="3387107"/>
                </a:cubicBezTo>
                <a:lnTo>
                  <a:pt x="4608654" y="2755964"/>
                </a:lnTo>
                <a:cubicBezTo>
                  <a:pt x="4634008" y="2532256"/>
                  <a:pt x="4451812" y="2340838"/>
                  <a:pt x="4218883" y="2340838"/>
                </a:cubicBezTo>
                <a:close/>
                <a:moveTo>
                  <a:pt x="4327277" y="3404019"/>
                </a:moveTo>
                <a:cubicBezTo>
                  <a:pt x="4327277" y="3412479"/>
                  <a:pt x="4327277" y="3412479"/>
                  <a:pt x="4327277" y="3420930"/>
                </a:cubicBezTo>
                <a:lnTo>
                  <a:pt x="4327277" y="4633246"/>
                </a:lnTo>
                <a:cubicBezTo>
                  <a:pt x="4327277" y="4641706"/>
                  <a:pt x="4327277" y="4650157"/>
                  <a:pt x="4327277" y="4657846"/>
                </a:cubicBezTo>
                <a:cubicBezTo>
                  <a:pt x="4277305" y="5720256"/>
                  <a:pt x="3397091" y="6550507"/>
                  <a:pt x="2334681" y="6550507"/>
                </a:cubicBezTo>
                <a:cubicBezTo>
                  <a:pt x="1230760" y="6550507"/>
                  <a:pt x="342086" y="5654144"/>
                  <a:pt x="342086" y="4557912"/>
                </a:cubicBezTo>
                <a:lnTo>
                  <a:pt x="342086" y="4533311"/>
                </a:lnTo>
                <a:lnTo>
                  <a:pt x="342086" y="4516400"/>
                </a:lnTo>
                <a:lnTo>
                  <a:pt x="342086" y="2324698"/>
                </a:lnTo>
                <a:cubicBezTo>
                  <a:pt x="400509" y="2333158"/>
                  <a:pt x="475081" y="2357758"/>
                  <a:pt x="541193" y="2399270"/>
                </a:cubicBezTo>
                <a:cubicBezTo>
                  <a:pt x="541193" y="2399270"/>
                  <a:pt x="549653" y="2399270"/>
                  <a:pt x="549653" y="2407730"/>
                </a:cubicBezTo>
                <a:lnTo>
                  <a:pt x="549653" y="2407730"/>
                </a:lnTo>
                <a:lnTo>
                  <a:pt x="599625" y="2440790"/>
                </a:lnTo>
                <a:cubicBezTo>
                  <a:pt x="691108" y="2506902"/>
                  <a:pt x="840244" y="2648349"/>
                  <a:pt x="881755" y="2847456"/>
                </a:cubicBezTo>
                <a:cubicBezTo>
                  <a:pt x="881755" y="2847456"/>
                  <a:pt x="881755" y="2847456"/>
                  <a:pt x="881755" y="2855915"/>
                </a:cubicBezTo>
                <a:lnTo>
                  <a:pt x="881755" y="4009809"/>
                </a:lnTo>
                <a:cubicBezTo>
                  <a:pt x="881755" y="4092832"/>
                  <a:pt x="947867" y="4158944"/>
                  <a:pt x="1030891" y="4158944"/>
                </a:cubicBezTo>
                <a:cubicBezTo>
                  <a:pt x="1113914" y="4158944"/>
                  <a:pt x="1180026" y="4092832"/>
                  <a:pt x="1180026" y="4009809"/>
                </a:cubicBezTo>
                <a:lnTo>
                  <a:pt x="1180026" y="2864358"/>
                </a:lnTo>
                <a:cubicBezTo>
                  <a:pt x="1180026" y="2855898"/>
                  <a:pt x="1180026" y="2847447"/>
                  <a:pt x="1180026" y="2831306"/>
                </a:cubicBezTo>
                <a:lnTo>
                  <a:pt x="1180026" y="1079321"/>
                </a:lnTo>
                <a:cubicBezTo>
                  <a:pt x="1180026" y="1070861"/>
                  <a:pt x="1180026" y="1070861"/>
                  <a:pt x="1180026" y="1062410"/>
                </a:cubicBezTo>
                <a:lnTo>
                  <a:pt x="1180026" y="1053950"/>
                </a:lnTo>
                <a:lnTo>
                  <a:pt x="1180026" y="422815"/>
                </a:lnTo>
                <a:cubicBezTo>
                  <a:pt x="1180026" y="364392"/>
                  <a:pt x="1229998" y="315191"/>
                  <a:pt x="1287650" y="315191"/>
                </a:cubicBezTo>
                <a:lnTo>
                  <a:pt x="1636664" y="315191"/>
                </a:lnTo>
                <a:cubicBezTo>
                  <a:pt x="1695086" y="315191"/>
                  <a:pt x="1744287" y="365163"/>
                  <a:pt x="1744287" y="422815"/>
                </a:cubicBezTo>
                <a:lnTo>
                  <a:pt x="1744287" y="2141731"/>
                </a:lnTo>
                <a:lnTo>
                  <a:pt x="1744287" y="2241666"/>
                </a:lnTo>
                <a:lnTo>
                  <a:pt x="1744287" y="3470131"/>
                </a:lnTo>
                <a:cubicBezTo>
                  <a:pt x="1744287" y="3553154"/>
                  <a:pt x="1810399" y="3619266"/>
                  <a:pt x="1893423" y="3619266"/>
                </a:cubicBezTo>
                <a:cubicBezTo>
                  <a:pt x="1976446" y="3619266"/>
                  <a:pt x="2042558" y="3553154"/>
                  <a:pt x="2042558" y="3470131"/>
                </a:cubicBezTo>
                <a:lnTo>
                  <a:pt x="2042558" y="2233214"/>
                </a:lnTo>
                <a:cubicBezTo>
                  <a:pt x="2042558" y="2174791"/>
                  <a:pt x="2092530" y="2125591"/>
                  <a:pt x="2150182" y="2125591"/>
                </a:cubicBezTo>
                <a:lnTo>
                  <a:pt x="2499195" y="2125591"/>
                </a:lnTo>
                <a:cubicBezTo>
                  <a:pt x="2549167" y="2125591"/>
                  <a:pt x="2590679" y="2167102"/>
                  <a:pt x="2599130" y="2217074"/>
                </a:cubicBezTo>
                <a:lnTo>
                  <a:pt x="2599130" y="3462442"/>
                </a:lnTo>
                <a:cubicBezTo>
                  <a:pt x="2599130" y="3545465"/>
                  <a:pt x="2665242" y="3611577"/>
                  <a:pt x="2748266" y="3611577"/>
                </a:cubicBezTo>
                <a:cubicBezTo>
                  <a:pt x="2831289" y="3611577"/>
                  <a:pt x="2897401" y="3545465"/>
                  <a:pt x="2897401" y="3462442"/>
                </a:cubicBezTo>
                <a:lnTo>
                  <a:pt x="2897401" y="2257815"/>
                </a:lnTo>
                <a:cubicBezTo>
                  <a:pt x="2897401" y="2249355"/>
                  <a:pt x="2897401" y="2240904"/>
                  <a:pt x="2897401" y="2224754"/>
                </a:cubicBezTo>
                <a:cubicBezTo>
                  <a:pt x="2897401" y="2166331"/>
                  <a:pt x="2947373" y="2117131"/>
                  <a:pt x="3005025" y="2117131"/>
                </a:cubicBezTo>
                <a:lnTo>
                  <a:pt x="3354038" y="2117131"/>
                </a:lnTo>
                <a:cubicBezTo>
                  <a:pt x="3404010" y="2117131"/>
                  <a:pt x="3445522" y="2150182"/>
                  <a:pt x="3453973" y="2200154"/>
                </a:cubicBezTo>
                <a:cubicBezTo>
                  <a:pt x="3453973" y="2208614"/>
                  <a:pt x="3453973" y="2217065"/>
                  <a:pt x="3453973" y="2217065"/>
                </a:cubicBezTo>
                <a:lnTo>
                  <a:pt x="3453973" y="3636177"/>
                </a:lnTo>
                <a:cubicBezTo>
                  <a:pt x="3453973" y="3719201"/>
                  <a:pt x="3520085" y="3785313"/>
                  <a:pt x="3603108" y="3785313"/>
                </a:cubicBezTo>
                <a:cubicBezTo>
                  <a:pt x="3686132" y="3785313"/>
                  <a:pt x="3752244" y="3719201"/>
                  <a:pt x="3752244" y="3636177"/>
                </a:cubicBezTo>
                <a:lnTo>
                  <a:pt x="3752244" y="2739814"/>
                </a:lnTo>
                <a:lnTo>
                  <a:pt x="3752244" y="2731355"/>
                </a:lnTo>
                <a:cubicBezTo>
                  <a:pt x="3760704" y="2681383"/>
                  <a:pt x="3802216" y="2648331"/>
                  <a:pt x="3852179" y="2648331"/>
                </a:cubicBezTo>
                <a:lnTo>
                  <a:pt x="4201192" y="2648331"/>
                </a:lnTo>
                <a:cubicBezTo>
                  <a:pt x="4259615" y="2648331"/>
                  <a:pt x="4308816" y="2698303"/>
                  <a:pt x="4308816" y="2755955"/>
                </a:cubicBezTo>
                <a:lnTo>
                  <a:pt x="4308816" y="3387099"/>
                </a:lnTo>
                <a:lnTo>
                  <a:pt x="4457951" y="3404010"/>
                </a:lnTo>
                <a:lnTo>
                  <a:pt x="4327277" y="340401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AEF75-9424-33CF-BA7B-6E0501A7C286}"/>
              </a:ext>
            </a:extLst>
          </p:cNvPr>
          <p:cNvSpPr txBox="1"/>
          <p:nvPr/>
        </p:nvSpPr>
        <p:spPr>
          <a:xfrm>
            <a:off x="270720" y="1781378"/>
            <a:ext cx="7121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ШКОЛА ГОСТЕПРИИМСТВА – РАЗВИТИЕ ТУРИЗМА 3 ДНЯ</a:t>
            </a:r>
          </a:p>
          <a:p>
            <a:endParaRPr lang="ru-RU" sz="2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13" name="Conector recto 11">
            <a:extLst>
              <a:ext uri="{FF2B5EF4-FFF2-40B4-BE49-F238E27FC236}">
                <a16:creationId xmlns:a16="http://schemas.microsoft.com/office/drawing/2014/main" id="{58A9A349-DE6F-3D67-FA37-1D2C0D75D2C6}"/>
              </a:ext>
            </a:extLst>
          </p:cNvPr>
          <p:cNvCxnSpPr>
            <a:cxnSpLocks/>
          </p:cNvCxnSpPr>
          <p:nvPr/>
        </p:nvCxnSpPr>
        <p:spPr>
          <a:xfrm>
            <a:off x="347028" y="2753659"/>
            <a:ext cx="659326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1">
            <a:extLst>
              <a:ext uri="{FF2B5EF4-FFF2-40B4-BE49-F238E27FC236}">
                <a16:creationId xmlns:a16="http://schemas.microsoft.com/office/drawing/2014/main" id="{83BEE590-EE55-962C-F87F-941018066D7C}"/>
              </a:ext>
            </a:extLst>
          </p:cNvPr>
          <p:cNvCxnSpPr>
            <a:cxnSpLocks/>
          </p:cNvCxnSpPr>
          <p:nvPr/>
        </p:nvCxnSpPr>
        <p:spPr>
          <a:xfrm>
            <a:off x="347028" y="5203846"/>
            <a:ext cx="659326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420D56-555A-D644-1C93-492286529B90}"/>
              </a:ext>
            </a:extLst>
          </p:cNvPr>
          <p:cNvSpPr txBox="1"/>
          <p:nvPr/>
        </p:nvSpPr>
        <p:spPr>
          <a:xfrm>
            <a:off x="347027" y="3130984"/>
            <a:ext cx="7121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endParaRPr lang="ru-RU" sz="2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EB8C2-42FA-6806-13F0-7893F0484B78}"/>
              </a:ext>
            </a:extLst>
          </p:cNvPr>
          <p:cNvSpPr txBox="1"/>
          <p:nvPr/>
        </p:nvSpPr>
        <p:spPr>
          <a:xfrm>
            <a:off x="282787" y="2353431"/>
            <a:ext cx="712103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ДЛЯ РУКОВОДИТЕЛЕЙ</a:t>
            </a:r>
          </a:p>
          <a:p>
            <a:endParaRPr lang="ru-RU" sz="20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Продвижение компаний HORECA. </a:t>
            </a:r>
          </a:p>
          <a:p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Поиск и подбор персонала HORECA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Программа обучения шеф-поваров и су-шефов «Да, шеф!»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endParaRPr lang="ru-RU" sz="2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26BA2D-1824-B6C8-ECC6-331ADF056BD3}"/>
              </a:ext>
            </a:extLst>
          </p:cNvPr>
          <p:cNvSpPr txBox="1"/>
          <p:nvPr/>
        </p:nvSpPr>
        <p:spPr>
          <a:xfrm>
            <a:off x="203534" y="4842939"/>
            <a:ext cx="7121031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ДЛЯ ПЕРСОНАЛА</a:t>
            </a:r>
          </a:p>
          <a:p>
            <a:pPr algn="just" fontAlgn="auto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Для сотрудников общепита «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Школа официантов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»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auto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Для сотрудников отелей «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Основы сервиса и гостеприимства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».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auto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Для сотрудников хоз. части отелей «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Мастерская чистоты»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C307E0-EFA0-131A-2A8E-5201C5FB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130" y="669861"/>
            <a:ext cx="3419025" cy="256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4330CC5-4C25-1701-D921-E5E34717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130" y="3838870"/>
            <a:ext cx="3480903" cy="218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7633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20">
            <a:extLst>
              <a:ext uri="{FF2B5EF4-FFF2-40B4-BE49-F238E27FC236}">
                <a16:creationId xmlns:a16="http://schemas.microsoft.com/office/drawing/2014/main" id="{3BCF7E14-6FD4-0D02-EE6F-B1AF7857BFC6}"/>
              </a:ext>
            </a:extLst>
          </p:cNvPr>
          <p:cNvSpPr/>
          <p:nvPr/>
        </p:nvSpPr>
        <p:spPr>
          <a:xfrm>
            <a:off x="0" y="-57604"/>
            <a:ext cx="8241632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redondeado 14">
            <a:extLst>
              <a:ext uri="{FF2B5EF4-FFF2-40B4-BE49-F238E27FC236}">
                <a16:creationId xmlns:a16="http://schemas.microsoft.com/office/drawing/2014/main" id="{D0A0B9E2-E1F6-DACA-1D2B-4485DD32622F}"/>
              </a:ext>
            </a:extLst>
          </p:cNvPr>
          <p:cNvSpPr/>
          <p:nvPr/>
        </p:nvSpPr>
        <p:spPr>
          <a:xfrm>
            <a:off x="322185" y="493496"/>
            <a:ext cx="4441839" cy="1055648"/>
          </a:xfrm>
          <a:prstGeom prst="roundRect">
            <a:avLst>
              <a:gd name="adj" fmla="val 14108"/>
            </a:avLst>
          </a:pr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ángulo redondeado 17">
            <a:extLst>
              <a:ext uri="{FF2B5EF4-FFF2-40B4-BE49-F238E27FC236}">
                <a16:creationId xmlns:a16="http://schemas.microsoft.com/office/drawing/2014/main" id="{89F4245F-7B4D-666B-7DBC-3432151BE83A}"/>
              </a:ext>
            </a:extLst>
          </p:cNvPr>
          <p:cNvSpPr/>
          <p:nvPr/>
        </p:nvSpPr>
        <p:spPr>
          <a:xfrm>
            <a:off x="441778" y="606015"/>
            <a:ext cx="633920" cy="839478"/>
          </a:xfrm>
          <a:prstGeom prst="roundRect">
            <a:avLst>
              <a:gd name="adj" fmla="val 14108"/>
            </a:avLst>
          </a:prstGeom>
          <a:solidFill>
            <a:srgbClr val="A5A5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solidFill>
                <a:srgbClr val="A5A5A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11AF0-A010-A0D1-0B0B-76613F92AF21}"/>
              </a:ext>
            </a:extLst>
          </p:cNvPr>
          <p:cNvSpPr txBox="1"/>
          <p:nvPr/>
        </p:nvSpPr>
        <p:spPr>
          <a:xfrm>
            <a:off x="1114375" y="606015"/>
            <a:ext cx="3592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«Создание условий для легкого старта и комфортного ведения бизнеса» </a:t>
            </a:r>
          </a:p>
        </p:txBody>
      </p:sp>
      <p:sp>
        <p:nvSpPr>
          <p:cNvPr id="6" name="Forma libre 320">
            <a:extLst>
              <a:ext uri="{FF2B5EF4-FFF2-40B4-BE49-F238E27FC236}">
                <a16:creationId xmlns:a16="http://schemas.microsoft.com/office/drawing/2014/main" id="{0F9AC5AE-1277-70BA-09AA-43273E8216AF}"/>
              </a:ext>
            </a:extLst>
          </p:cNvPr>
          <p:cNvSpPr/>
          <p:nvPr/>
        </p:nvSpPr>
        <p:spPr>
          <a:xfrm>
            <a:off x="607550" y="811431"/>
            <a:ext cx="302377" cy="428646"/>
          </a:xfrm>
          <a:custGeom>
            <a:avLst/>
            <a:gdLst>
              <a:gd name="connsiteX0" fmla="*/ 4218883 w 4606636"/>
              <a:gd name="connsiteY0" fmla="*/ 2340838 h 6849340"/>
              <a:gd name="connsiteX1" fmla="*/ 3869869 w 4606636"/>
              <a:gd name="connsiteY1" fmla="*/ 2340838 h 6849340"/>
              <a:gd name="connsiteX2" fmla="*/ 3769934 w 4606636"/>
              <a:gd name="connsiteY2" fmla="*/ 2349298 h 6849340"/>
              <a:gd name="connsiteX3" fmla="*/ 3769934 w 4606636"/>
              <a:gd name="connsiteY3" fmla="*/ 2224763 h 6849340"/>
              <a:gd name="connsiteX4" fmla="*/ 3354809 w 4606636"/>
              <a:gd name="connsiteY4" fmla="*/ 1809637 h 6849340"/>
              <a:gd name="connsiteX5" fmla="*/ 3005796 w 4606636"/>
              <a:gd name="connsiteY5" fmla="*/ 1809637 h 6849340"/>
              <a:gd name="connsiteX6" fmla="*/ 2748266 w 4606636"/>
              <a:gd name="connsiteY6" fmla="*/ 1901121 h 6849340"/>
              <a:gd name="connsiteX7" fmla="*/ 2490736 w 4606636"/>
              <a:gd name="connsiteY7" fmla="*/ 1809637 h 6849340"/>
              <a:gd name="connsiteX8" fmla="*/ 2141722 w 4606636"/>
              <a:gd name="connsiteY8" fmla="*/ 1809637 h 6849340"/>
              <a:gd name="connsiteX9" fmla="*/ 2034098 w 4606636"/>
              <a:gd name="connsiteY9" fmla="*/ 1826549 h 6849340"/>
              <a:gd name="connsiteX10" fmla="*/ 2034098 w 4606636"/>
              <a:gd name="connsiteY10" fmla="*/ 415126 h 6849340"/>
              <a:gd name="connsiteX11" fmla="*/ 1618982 w 4606636"/>
              <a:gd name="connsiteY11" fmla="*/ 0 h 6849340"/>
              <a:gd name="connsiteX12" fmla="*/ 1269968 w 4606636"/>
              <a:gd name="connsiteY12" fmla="*/ 0 h 6849340"/>
              <a:gd name="connsiteX13" fmla="*/ 854843 w 4606636"/>
              <a:gd name="connsiteY13" fmla="*/ 415126 h 6849340"/>
              <a:gd name="connsiteX14" fmla="*/ 854843 w 4606636"/>
              <a:gd name="connsiteY14" fmla="*/ 1045499 h 6849340"/>
              <a:gd name="connsiteX15" fmla="*/ 854843 w 4606636"/>
              <a:gd name="connsiteY15" fmla="*/ 1087010 h 6849340"/>
              <a:gd name="connsiteX16" fmla="*/ 854843 w 4606636"/>
              <a:gd name="connsiteY16" fmla="*/ 2283186 h 6849340"/>
              <a:gd name="connsiteX17" fmla="*/ 747219 w 4606636"/>
              <a:gd name="connsiteY17" fmla="*/ 2191703 h 6849340"/>
              <a:gd name="connsiteX18" fmla="*/ 730308 w 4606636"/>
              <a:gd name="connsiteY18" fmla="*/ 2174791 h 6849340"/>
              <a:gd name="connsiteX19" fmla="*/ 705707 w 4606636"/>
              <a:gd name="connsiteY19" fmla="*/ 2157880 h 6849340"/>
              <a:gd name="connsiteX20" fmla="*/ 672655 w 4606636"/>
              <a:gd name="connsiteY20" fmla="*/ 2140969 h 6849340"/>
              <a:gd name="connsiteX21" fmla="*/ 672655 w 4606636"/>
              <a:gd name="connsiteY21" fmla="*/ 2140969 h 6849340"/>
              <a:gd name="connsiteX22" fmla="*/ 672655 w 4606636"/>
              <a:gd name="connsiteY22" fmla="*/ 2140969 h 6849340"/>
              <a:gd name="connsiteX23" fmla="*/ 207567 w 4606636"/>
              <a:gd name="connsiteY23" fmla="*/ 2007974 h 6849340"/>
              <a:gd name="connsiteX24" fmla="*/ 132995 w 4606636"/>
              <a:gd name="connsiteY24" fmla="*/ 2007974 h 6849340"/>
              <a:gd name="connsiteX25" fmla="*/ 0 w 4606636"/>
              <a:gd name="connsiteY25" fmla="*/ 2157110 h 6849340"/>
              <a:gd name="connsiteX26" fmla="*/ 0 w 4606636"/>
              <a:gd name="connsiteY26" fmla="*/ 4506399 h 6849340"/>
              <a:gd name="connsiteX27" fmla="*/ 0 w 4606636"/>
              <a:gd name="connsiteY27" fmla="*/ 4531000 h 6849340"/>
              <a:gd name="connsiteX28" fmla="*/ 0 w 4606636"/>
              <a:gd name="connsiteY28" fmla="*/ 4555600 h 6849340"/>
              <a:gd name="connsiteX29" fmla="*/ 2300097 w 4606636"/>
              <a:gd name="connsiteY29" fmla="*/ 6855697 h 6849340"/>
              <a:gd name="connsiteX30" fmla="*/ 4600194 w 4606636"/>
              <a:gd name="connsiteY30" fmla="*/ 4697055 h 6849340"/>
              <a:gd name="connsiteX31" fmla="*/ 4608654 w 4606636"/>
              <a:gd name="connsiteY31" fmla="*/ 4655543 h 6849340"/>
              <a:gd name="connsiteX32" fmla="*/ 4608654 w 4606636"/>
              <a:gd name="connsiteY32" fmla="*/ 3428619 h 6849340"/>
              <a:gd name="connsiteX33" fmla="*/ 4608654 w 4606636"/>
              <a:gd name="connsiteY33" fmla="*/ 3387107 h 6849340"/>
              <a:gd name="connsiteX34" fmla="*/ 4608654 w 4606636"/>
              <a:gd name="connsiteY34" fmla="*/ 2755964 h 6849340"/>
              <a:gd name="connsiteX35" fmla="*/ 4218883 w 4606636"/>
              <a:gd name="connsiteY35" fmla="*/ 2340838 h 6849340"/>
              <a:gd name="connsiteX36" fmla="*/ 4327277 w 4606636"/>
              <a:gd name="connsiteY36" fmla="*/ 3404019 h 6849340"/>
              <a:gd name="connsiteX37" fmla="*/ 4327277 w 4606636"/>
              <a:gd name="connsiteY37" fmla="*/ 3420930 h 6849340"/>
              <a:gd name="connsiteX38" fmla="*/ 4327277 w 4606636"/>
              <a:gd name="connsiteY38" fmla="*/ 4633246 h 6849340"/>
              <a:gd name="connsiteX39" fmla="*/ 4327277 w 4606636"/>
              <a:gd name="connsiteY39" fmla="*/ 4657846 h 6849340"/>
              <a:gd name="connsiteX40" fmla="*/ 2334681 w 4606636"/>
              <a:gd name="connsiteY40" fmla="*/ 6550507 h 6849340"/>
              <a:gd name="connsiteX41" fmla="*/ 342086 w 4606636"/>
              <a:gd name="connsiteY41" fmla="*/ 4557912 h 6849340"/>
              <a:gd name="connsiteX42" fmla="*/ 342086 w 4606636"/>
              <a:gd name="connsiteY42" fmla="*/ 4533311 h 6849340"/>
              <a:gd name="connsiteX43" fmla="*/ 342086 w 4606636"/>
              <a:gd name="connsiteY43" fmla="*/ 4516400 h 6849340"/>
              <a:gd name="connsiteX44" fmla="*/ 342086 w 4606636"/>
              <a:gd name="connsiteY44" fmla="*/ 2324698 h 6849340"/>
              <a:gd name="connsiteX45" fmla="*/ 541193 w 4606636"/>
              <a:gd name="connsiteY45" fmla="*/ 2399270 h 6849340"/>
              <a:gd name="connsiteX46" fmla="*/ 549653 w 4606636"/>
              <a:gd name="connsiteY46" fmla="*/ 2407730 h 6849340"/>
              <a:gd name="connsiteX47" fmla="*/ 549653 w 4606636"/>
              <a:gd name="connsiteY47" fmla="*/ 2407730 h 6849340"/>
              <a:gd name="connsiteX48" fmla="*/ 599625 w 4606636"/>
              <a:gd name="connsiteY48" fmla="*/ 2440790 h 6849340"/>
              <a:gd name="connsiteX49" fmla="*/ 881755 w 4606636"/>
              <a:gd name="connsiteY49" fmla="*/ 2847456 h 6849340"/>
              <a:gd name="connsiteX50" fmla="*/ 881755 w 4606636"/>
              <a:gd name="connsiteY50" fmla="*/ 2855915 h 6849340"/>
              <a:gd name="connsiteX51" fmla="*/ 881755 w 4606636"/>
              <a:gd name="connsiteY51" fmla="*/ 4009809 h 6849340"/>
              <a:gd name="connsiteX52" fmla="*/ 1030891 w 4606636"/>
              <a:gd name="connsiteY52" fmla="*/ 4158944 h 6849340"/>
              <a:gd name="connsiteX53" fmla="*/ 1180026 w 4606636"/>
              <a:gd name="connsiteY53" fmla="*/ 4009809 h 6849340"/>
              <a:gd name="connsiteX54" fmla="*/ 1180026 w 4606636"/>
              <a:gd name="connsiteY54" fmla="*/ 2864358 h 6849340"/>
              <a:gd name="connsiteX55" fmla="*/ 1180026 w 4606636"/>
              <a:gd name="connsiteY55" fmla="*/ 2831306 h 6849340"/>
              <a:gd name="connsiteX56" fmla="*/ 1180026 w 4606636"/>
              <a:gd name="connsiteY56" fmla="*/ 1079321 h 6849340"/>
              <a:gd name="connsiteX57" fmla="*/ 1180026 w 4606636"/>
              <a:gd name="connsiteY57" fmla="*/ 1062410 h 6849340"/>
              <a:gd name="connsiteX58" fmla="*/ 1180026 w 4606636"/>
              <a:gd name="connsiteY58" fmla="*/ 1053950 h 6849340"/>
              <a:gd name="connsiteX59" fmla="*/ 1180026 w 4606636"/>
              <a:gd name="connsiteY59" fmla="*/ 422815 h 6849340"/>
              <a:gd name="connsiteX60" fmla="*/ 1287650 w 4606636"/>
              <a:gd name="connsiteY60" fmla="*/ 315191 h 6849340"/>
              <a:gd name="connsiteX61" fmla="*/ 1636664 w 4606636"/>
              <a:gd name="connsiteY61" fmla="*/ 315191 h 6849340"/>
              <a:gd name="connsiteX62" fmla="*/ 1744287 w 4606636"/>
              <a:gd name="connsiteY62" fmla="*/ 422815 h 6849340"/>
              <a:gd name="connsiteX63" fmla="*/ 1744287 w 4606636"/>
              <a:gd name="connsiteY63" fmla="*/ 2141731 h 6849340"/>
              <a:gd name="connsiteX64" fmla="*/ 1744287 w 4606636"/>
              <a:gd name="connsiteY64" fmla="*/ 2241666 h 6849340"/>
              <a:gd name="connsiteX65" fmla="*/ 1744287 w 4606636"/>
              <a:gd name="connsiteY65" fmla="*/ 3470131 h 6849340"/>
              <a:gd name="connsiteX66" fmla="*/ 1893423 w 4606636"/>
              <a:gd name="connsiteY66" fmla="*/ 3619266 h 6849340"/>
              <a:gd name="connsiteX67" fmla="*/ 2042558 w 4606636"/>
              <a:gd name="connsiteY67" fmla="*/ 3470131 h 6849340"/>
              <a:gd name="connsiteX68" fmla="*/ 2042558 w 4606636"/>
              <a:gd name="connsiteY68" fmla="*/ 2233214 h 6849340"/>
              <a:gd name="connsiteX69" fmla="*/ 2150182 w 4606636"/>
              <a:gd name="connsiteY69" fmla="*/ 2125591 h 6849340"/>
              <a:gd name="connsiteX70" fmla="*/ 2499195 w 4606636"/>
              <a:gd name="connsiteY70" fmla="*/ 2125591 h 6849340"/>
              <a:gd name="connsiteX71" fmla="*/ 2599130 w 4606636"/>
              <a:gd name="connsiteY71" fmla="*/ 2217074 h 6849340"/>
              <a:gd name="connsiteX72" fmla="*/ 2599130 w 4606636"/>
              <a:gd name="connsiteY72" fmla="*/ 3462442 h 6849340"/>
              <a:gd name="connsiteX73" fmla="*/ 2748266 w 4606636"/>
              <a:gd name="connsiteY73" fmla="*/ 3611577 h 6849340"/>
              <a:gd name="connsiteX74" fmla="*/ 2897401 w 4606636"/>
              <a:gd name="connsiteY74" fmla="*/ 3462442 h 6849340"/>
              <a:gd name="connsiteX75" fmla="*/ 2897401 w 4606636"/>
              <a:gd name="connsiteY75" fmla="*/ 2257815 h 6849340"/>
              <a:gd name="connsiteX76" fmla="*/ 2897401 w 4606636"/>
              <a:gd name="connsiteY76" fmla="*/ 2224754 h 6849340"/>
              <a:gd name="connsiteX77" fmla="*/ 3005025 w 4606636"/>
              <a:gd name="connsiteY77" fmla="*/ 2117131 h 6849340"/>
              <a:gd name="connsiteX78" fmla="*/ 3354038 w 4606636"/>
              <a:gd name="connsiteY78" fmla="*/ 2117131 h 6849340"/>
              <a:gd name="connsiteX79" fmla="*/ 3453973 w 4606636"/>
              <a:gd name="connsiteY79" fmla="*/ 2200154 h 6849340"/>
              <a:gd name="connsiteX80" fmla="*/ 3453973 w 4606636"/>
              <a:gd name="connsiteY80" fmla="*/ 2217065 h 6849340"/>
              <a:gd name="connsiteX81" fmla="*/ 3453973 w 4606636"/>
              <a:gd name="connsiteY81" fmla="*/ 3636177 h 6849340"/>
              <a:gd name="connsiteX82" fmla="*/ 3603108 w 4606636"/>
              <a:gd name="connsiteY82" fmla="*/ 3785313 h 6849340"/>
              <a:gd name="connsiteX83" fmla="*/ 3752244 w 4606636"/>
              <a:gd name="connsiteY83" fmla="*/ 3636177 h 6849340"/>
              <a:gd name="connsiteX84" fmla="*/ 3752244 w 4606636"/>
              <a:gd name="connsiteY84" fmla="*/ 2739814 h 6849340"/>
              <a:gd name="connsiteX85" fmla="*/ 3752244 w 4606636"/>
              <a:gd name="connsiteY85" fmla="*/ 2731355 h 6849340"/>
              <a:gd name="connsiteX86" fmla="*/ 3852179 w 4606636"/>
              <a:gd name="connsiteY86" fmla="*/ 2648331 h 6849340"/>
              <a:gd name="connsiteX87" fmla="*/ 4201192 w 4606636"/>
              <a:gd name="connsiteY87" fmla="*/ 2648331 h 6849340"/>
              <a:gd name="connsiteX88" fmla="*/ 4308816 w 4606636"/>
              <a:gd name="connsiteY88" fmla="*/ 2755955 h 6849340"/>
              <a:gd name="connsiteX89" fmla="*/ 4308816 w 4606636"/>
              <a:gd name="connsiteY89" fmla="*/ 3387099 h 6849340"/>
              <a:gd name="connsiteX90" fmla="*/ 4457951 w 4606636"/>
              <a:gd name="connsiteY90" fmla="*/ 3404010 h 6849340"/>
              <a:gd name="connsiteX91" fmla="*/ 4327277 w 4606636"/>
              <a:gd name="connsiteY91" fmla="*/ 340401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606636" h="6849340">
                <a:moveTo>
                  <a:pt x="4218883" y="2340838"/>
                </a:moveTo>
                <a:lnTo>
                  <a:pt x="3869869" y="2340838"/>
                </a:lnTo>
                <a:cubicBezTo>
                  <a:pt x="3836809" y="2340838"/>
                  <a:pt x="3803757" y="2349298"/>
                  <a:pt x="3769934" y="2349298"/>
                </a:cubicBezTo>
                <a:lnTo>
                  <a:pt x="3769934" y="2224763"/>
                </a:lnTo>
                <a:cubicBezTo>
                  <a:pt x="3769934" y="2000285"/>
                  <a:pt x="3586968" y="1809637"/>
                  <a:pt x="3354809" y="1809637"/>
                </a:cubicBezTo>
                <a:lnTo>
                  <a:pt x="3005796" y="1809637"/>
                </a:lnTo>
                <a:cubicBezTo>
                  <a:pt x="2905861" y="1809637"/>
                  <a:pt x="2815148" y="1842698"/>
                  <a:pt x="2748266" y="1901121"/>
                </a:cubicBezTo>
                <a:cubicBezTo>
                  <a:pt x="2673694" y="1842698"/>
                  <a:pt x="2590670" y="1809637"/>
                  <a:pt x="2490736" y="1809637"/>
                </a:cubicBezTo>
                <a:lnTo>
                  <a:pt x="2141722" y="1809637"/>
                </a:lnTo>
                <a:cubicBezTo>
                  <a:pt x="2108662" y="1809637"/>
                  <a:pt x="2067150" y="1818097"/>
                  <a:pt x="2034098" y="1826549"/>
                </a:cubicBezTo>
                <a:lnTo>
                  <a:pt x="2034098" y="415126"/>
                </a:lnTo>
                <a:cubicBezTo>
                  <a:pt x="2034107" y="190647"/>
                  <a:pt x="1851140" y="0"/>
                  <a:pt x="1618982" y="0"/>
                </a:cubicBezTo>
                <a:lnTo>
                  <a:pt x="1269968" y="0"/>
                </a:lnTo>
                <a:cubicBezTo>
                  <a:pt x="1045490" y="0"/>
                  <a:pt x="854843" y="182958"/>
                  <a:pt x="854843" y="415126"/>
                </a:cubicBezTo>
                <a:lnTo>
                  <a:pt x="854843" y="1045499"/>
                </a:lnTo>
                <a:cubicBezTo>
                  <a:pt x="854843" y="1062410"/>
                  <a:pt x="854843" y="1070099"/>
                  <a:pt x="854843" y="1087010"/>
                </a:cubicBezTo>
                <a:lnTo>
                  <a:pt x="854843" y="2283186"/>
                </a:lnTo>
                <a:cubicBezTo>
                  <a:pt x="813331" y="2250125"/>
                  <a:pt x="780271" y="2217074"/>
                  <a:pt x="747219" y="2191703"/>
                </a:cubicBezTo>
                <a:lnTo>
                  <a:pt x="730308" y="2174791"/>
                </a:lnTo>
                <a:cubicBezTo>
                  <a:pt x="721848" y="2166331"/>
                  <a:pt x="713396" y="2157880"/>
                  <a:pt x="705707" y="2157880"/>
                </a:cubicBezTo>
                <a:cubicBezTo>
                  <a:pt x="688796" y="2149420"/>
                  <a:pt x="681107" y="2140969"/>
                  <a:pt x="672655" y="2140969"/>
                </a:cubicBezTo>
                <a:lnTo>
                  <a:pt x="672655" y="2140969"/>
                </a:lnTo>
                <a:lnTo>
                  <a:pt x="672655" y="2140969"/>
                </a:lnTo>
                <a:cubicBezTo>
                  <a:pt x="489698" y="2024885"/>
                  <a:pt x="299042" y="2007974"/>
                  <a:pt x="207567" y="2007974"/>
                </a:cubicBezTo>
                <a:cubicBezTo>
                  <a:pt x="166055" y="2007974"/>
                  <a:pt x="132995" y="2007974"/>
                  <a:pt x="132995" y="2007974"/>
                </a:cubicBezTo>
                <a:cubicBezTo>
                  <a:pt x="58423" y="2016434"/>
                  <a:pt x="0" y="2082546"/>
                  <a:pt x="0" y="2157110"/>
                </a:cubicBezTo>
                <a:lnTo>
                  <a:pt x="0" y="4506399"/>
                </a:lnTo>
                <a:cubicBezTo>
                  <a:pt x="0" y="4514859"/>
                  <a:pt x="0" y="4523310"/>
                  <a:pt x="0" y="4531000"/>
                </a:cubicBezTo>
                <a:lnTo>
                  <a:pt x="0" y="4555600"/>
                </a:lnTo>
                <a:cubicBezTo>
                  <a:pt x="0" y="5825568"/>
                  <a:pt x="1029349" y="6855697"/>
                  <a:pt x="2300097" y="6855697"/>
                </a:cubicBezTo>
                <a:cubicBezTo>
                  <a:pt x="3520873" y="6855697"/>
                  <a:pt x="4524851" y="5909371"/>
                  <a:pt x="4600194" y="4697055"/>
                </a:cubicBezTo>
                <a:cubicBezTo>
                  <a:pt x="4600194" y="4688595"/>
                  <a:pt x="4608654" y="4672454"/>
                  <a:pt x="4608654" y="4655543"/>
                </a:cubicBezTo>
                <a:lnTo>
                  <a:pt x="4608654" y="3428619"/>
                </a:lnTo>
                <a:cubicBezTo>
                  <a:pt x="4608654" y="3411708"/>
                  <a:pt x="4608654" y="3404019"/>
                  <a:pt x="4608654" y="3387107"/>
                </a:cubicBezTo>
                <a:lnTo>
                  <a:pt x="4608654" y="2755964"/>
                </a:lnTo>
                <a:cubicBezTo>
                  <a:pt x="4634008" y="2532256"/>
                  <a:pt x="4451812" y="2340838"/>
                  <a:pt x="4218883" y="2340838"/>
                </a:cubicBezTo>
                <a:close/>
                <a:moveTo>
                  <a:pt x="4327277" y="3404019"/>
                </a:moveTo>
                <a:cubicBezTo>
                  <a:pt x="4327277" y="3412479"/>
                  <a:pt x="4327277" y="3412479"/>
                  <a:pt x="4327277" y="3420930"/>
                </a:cubicBezTo>
                <a:lnTo>
                  <a:pt x="4327277" y="4633246"/>
                </a:lnTo>
                <a:cubicBezTo>
                  <a:pt x="4327277" y="4641706"/>
                  <a:pt x="4327277" y="4650157"/>
                  <a:pt x="4327277" y="4657846"/>
                </a:cubicBezTo>
                <a:cubicBezTo>
                  <a:pt x="4277305" y="5720256"/>
                  <a:pt x="3397091" y="6550507"/>
                  <a:pt x="2334681" y="6550507"/>
                </a:cubicBezTo>
                <a:cubicBezTo>
                  <a:pt x="1230760" y="6550507"/>
                  <a:pt x="342086" y="5654144"/>
                  <a:pt x="342086" y="4557912"/>
                </a:cubicBezTo>
                <a:lnTo>
                  <a:pt x="342086" y="4533311"/>
                </a:lnTo>
                <a:lnTo>
                  <a:pt x="342086" y="4516400"/>
                </a:lnTo>
                <a:lnTo>
                  <a:pt x="342086" y="2324698"/>
                </a:lnTo>
                <a:cubicBezTo>
                  <a:pt x="400509" y="2333158"/>
                  <a:pt x="475081" y="2357758"/>
                  <a:pt x="541193" y="2399270"/>
                </a:cubicBezTo>
                <a:cubicBezTo>
                  <a:pt x="541193" y="2399270"/>
                  <a:pt x="549653" y="2399270"/>
                  <a:pt x="549653" y="2407730"/>
                </a:cubicBezTo>
                <a:lnTo>
                  <a:pt x="549653" y="2407730"/>
                </a:lnTo>
                <a:lnTo>
                  <a:pt x="599625" y="2440790"/>
                </a:lnTo>
                <a:cubicBezTo>
                  <a:pt x="691108" y="2506902"/>
                  <a:pt x="840244" y="2648349"/>
                  <a:pt x="881755" y="2847456"/>
                </a:cubicBezTo>
                <a:cubicBezTo>
                  <a:pt x="881755" y="2847456"/>
                  <a:pt x="881755" y="2847456"/>
                  <a:pt x="881755" y="2855915"/>
                </a:cubicBezTo>
                <a:lnTo>
                  <a:pt x="881755" y="4009809"/>
                </a:lnTo>
                <a:cubicBezTo>
                  <a:pt x="881755" y="4092832"/>
                  <a:pt x="947867" y="4158944"/>
                  <a:pt x="1030891" y="4158944"/>
                </a:cubicBezTo>
                <a:cubicBezTo>
                  <a:pt x="1113914" y="4158944"/>
                  <a:pt x="1180026" y="4092832"/>
                  <a:pt x="1180026" y="4009809"/>
                </a:cubicBezTo>
                <a:lnTo>
                  <a:pt x="1180026" y="2864358"/>
                </a:lnTo>
                <a:cubicBezTo>
                  <a:pt x="1180026" y="2855898"/>
                  <a:pt x="1180026" y="2847447"/>
                  <a:pt x="1180026" y="2831306"/>
                </a:cubicBezTo>
                <a:lnTo>
                  <a:pt x="1180026" y="1079321"/>
                </a:lnTo>
                <a:cubicBezTo>
                  <a:pt x="1180026" y="1070861"/>
                  <a:pt x="1180026" y="1070861"/>
                  <a:pt x="1180026" y="1062410"/>
                </a:cubicBezTo>
                <a:lnTo>
                  <a:pt x="1180026" y="1053950"/>
                </a:lnTo>
                <a:lnTo>
                  <a:pt x="1180026" y="422815"/>
                </a:lnTo>
                <a:cubicBezTo>
                  <a:pt x="1180026" y="364392"/>
                  <a:pt x="1229998" y="315191"/>
                  <a:pt x="1287650" y="315191"/>
                </a:cubicBezTo>
                <a:lnTo>
                  <a:pt x="1636664" y="315191"/>
                </a:lnTo>
                <a:cubicBezTo>
                  <a:pt x="1695086" y="315191"/>
                  <a:pt x="1744287" y="365163"/>
                  <a:pt x="1744287" y="422815"/>
                </a:cubicBezTo>
                <a:lnTo>
                  <a:pt x="1744287" y="2141731"/>
                </a:lnTo>
                <a:lnTo>
                  <a:pt x="1744287" y="2241666"/>
                </a:lnTo>
                <a:lnTo>
                  <a:pt x="1744287" y="3470131"/>
                </a:lnTo>
                <a:cubicBezTo>
                  <a:pt x="1744287" y="3553154"/>
                  <a:pt x="1810399" y="3619266"/>
                  <a:pt x="1893423" y="3619266"/>
                </a:cubicBezTo>
                <a:cubicBezTo>
                  <a:pt x="1976446" y="3619266"/>
                  <a:pt x="2042558" y="3553154"/>
                  <a:pt x="2042558" y="3470131"/>
                </a:cubicBezTo>
                <a:lnTo>
                  <a:pt x="2042558" y="2233214"/>
                </a:lnTo>
                <a:cubicBezTo>
                  <a:pt x="2042558" y="2174791"/>
                  <a:pt x="2092530" y="2125591"/>
                  <a:pt x="2150182" y="2125591"/>
                </a:cubicBezTo>
                <a:lnTo>
                  <a:pt x="2499195" y="2125591"/>
                </a:lnTo>
                <a:cubicBezTo>
                  <a:pt x="2549167" y="2125591"/>
                  <a:pt x="2590679" y="2167102"/>
                  <a:pt x="2599130" y="2217074"/>
                </a:cubicBezTo>
                <a:lnTo>
                  <a:pt x="2599130" y="3462442"/>
                </a:lnTo>
                <a:cubicBezTo>
                  <a:pt x="2599130" y="3545465"/>
                  <a:pt x="2665242" y="3611577"/>
                  <a:pt x="2748266" y="3611577"/>
                </a:cubicBezTo>
                <a:cubicBezTo>
                  <a:pt x="2831289" y="3611577"/>
                  <a:pt x="2897401" y="3545465"/>
                  <a:pt x="2897401" y="3462442"/>
                </a:cubicBezTo>
                <a:lnTo>
                  <a:pt x="2897401" y="2257815"/>
                </a:lnTo>
                <a:cubicBezTo>
                  <a:pt x="2897401" y="2249355"/>
                  <a:pt x="2897401" y="2240904"/>
                  <a:pt x="2897401" y="2224754"/>
                </a:cubicBezTo>
                <a:cubicBezTo>
                  <a:pt x="2897401" y="2166331"/>
                  <a:pt x="2947373" y="2117131"/>
                  <a:pt x="3005025" y="2117131"/>
                </a:cubicBezTo>
                <a:lnTo>
                  <a:pt x="3354038" y="2117131"/>
                </a:lnTo>
                <a:cubicBezTo>
                  <a:pt x="3404010" y="2117131"/>
                  <a:pt x="3445522" y="2150182"/>
                  <a:pt x="3453973" y="2200154"/>
                </a:cubicBezTo>
                <a:cubicBezTo>
                  <a:pt x="3453973" y="2208614"/>
                  <a:pt x="3453973" y="2217065"/>
                  <a:pt x="3453973" y="2217065"/>
                </a:cubicBezTo>
                <a:lnTo>
                  <a:pt x="3453973" y="3636177"/>
                </a:lnTo>
                <a:cubicBezTo>
                  <a:pt x="3453973" y="3719201"/>
                  <a:pt x="3520085" y="3785313"/>
                  <a:pt x="3603108" y="3785313"/>
                </a:cubicBezTo>
                <a:cubicBezTo>
                  <a:pt x="3686132" y="3785313"/>
                  <a:pt x="3752244" y="3719201"/>
                  <a:pt x="3752244" y="3636177"/>
                </a:cubicBezTo>
                <a:lnTo>
                  <a:pt x="3752244" y="2739814"/>
                </a:lnTo>
                <a:lnTo>
                  <a:pt x="3752244" y="2731355"/>
                </a:lnTo>
                <a:cubicBezTo>
                  <a:pt x="3760704" y="2681383"/>
                  <a:pt x="3802216" y="2648331"/>
                  <a:pt x="3852179" y="2648331"/>
                </a:cubicBezTo>
                <a:lnTo>
                  <a:pt x="4201192" y="2648331"/>
                </a:lnTo>
                <a:cubicBezTo>
                  <a:pt x="4259615" y="2648331"/>
                  <a:pt x="4308816" y="2698303"/>
                  <a:pt x="4308816" y="2755955"/>
                </a:cubicBezTo>
                <a:lnTo>
                  <a:pt x="4308816" y="3387099"/>
                </a:lnTo>
                <a:lnTo>
                  <a:pt x="4457951" y="3404010"/>
                </a:lnTo>
                <a:lnTo>
                  <a:pt x="4327277" y="340401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F377197-2844-5F39-E2FA-BDAD7EBA2D0D}"/>
              </a:ext>
            </a:extLst>
          </p:cNvPr>
          <p:cNvSpPr txBox="1">
            <a:spLocks/>
          </p:cNvSpPr>
          <p:nvPr/>
        </p:nvSpPr>
        <p:spPr>
          <a:xfrm>
            <a:off x="441778" y="1857357"/>
            <a:ext cx="6736983" cy="3202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6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МАМА – ПРЕДПРИНИМАТЕЛЬ</a:t>
            </a:r>
          </a:p>
          <a:p>
            <a:endParaRPr lang="ru-RU" sz="20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endParaRPr lang="ru-RU" sz="20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endParaRPr lang="ru-RU" sz="20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endParaRPr lang="ru-RU" sz="20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endParaRPr lang="ru-RU" sz="2357" dirty="0"/>
          </a:p>
          <a:p>
            <a:endParaRPr lang="ru-RU" sz="2357" dirty="0"/>
          </a:p>
          <a:p>
            <a:endParaRPr lang="ru-RU" sz="235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08C22-75CD-E708-8FF2-D08E508DA20F}"/>
              </a:ext>
            </a:extLst>
          </p:cNvPr>
          <p:cNvSpPr txBox="1"/>
          <p:nvPr/>
        </p:nvSpPr>
        <p:spPr>
          <a:xfrm>
            <a:off x="441778" y="2606235"/>
            <a:ext cx="658435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Акселератор </a:t>
            </a:r>
            <a:r>
              <a:rPr lang="ru-RU" sz="2000" b="1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«Молодежное предпринимательство» </a:t>
            </a:r>
          </a:p>
          <a:p>
            <a:r>
              <a:rPr lang="ru-RU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sym typeface="Arial"/>
              </a:rPr>
              <a:t>74 участника, </a:t>
            </a:r>
            <a:r>
              <a:rPr lang="ru-RU" sz="2000" b="1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Социальное предпринимательство»  </a:t>
            </a:r>
          </a:p>
          <a:p>
            <a:r>
              <a:rPr lang="ru-RU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sym typeface="Arial"/>
              </a:rPr>
              <a:t>34 участника. </a:t>
            </a:r>
            <a:r>
              <a:rPr lang="ru-RU" sz="2000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Из </a:t>
            </a:r>
            <a:r>
              <a:rPr lang="ru-RU" sz="2000" b="1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108 обучившихся </a:t>
            </a:r>
            <a:r>
              <a:rPr lang="ru-RU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sym typeface="Arial"/>
              </a:rPr>
              <a:t>32 </a:t>
            </a: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sym typeface="Arial"/>
              </a:rPr>
              <a:t>получили гранты</a:t>
            </a:r>
          </a:p>
          <a:p>
            <a:r>
              <a:rPr lang="ru-RU" sz="2000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Основная цель – взять на сопровождение всех участников, не только победителей</a:t>
            </a:r>
          </a:p>
          <a:p>
            <a:endParaRPr lang="ru-RU" sz="2000" kern="0" dirty="0">
              <a:solidFill>
                <a:schemeClr val="bg1"/>
              </a:solidFill>
              <a:latin typeface="Calibri" panose="020F0502020204030204" pitchFamily="34" charset="0"/>
              <a:sym typeface="Arial"/>
            </a:endParaRPr>
          </a:p>
          <a:p>
            <a:r>
              <a:rPr lang="ru-RU" sz="2000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Программа для продвижения туристических продуктов</a:t>
            </a:r>
          </a:p>
          <a:p>
            <a:r>
              <a:rPr lang="ru-RU" sz="2000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(для получателей грантов на развитие тур. маршрутов, пляжей)</a:t>
            </a:r>
            <a:endParaRPr lang="ru-RU" sz="2000" b="1" kern="0" dirty="0">
              <a:solidFill>
                <a:schemeClr val="bg1"/>
              </a:solidFill>
              <a:latin typeface="Calibri" panose="020F0502020204030204" pitchFamily="34" charset="0"/>
              <a:sym typeface="Arial"/>
            </a:endParaRPr>
          </a:p>
          <a:p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0074AF-E2F2-52B9-FA32-6ED9FCE20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676" y="518748"/>
            <a:ext cx="2454281" cy="285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BA3719-0662-ADAD-EC3D-6AD236BB4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676" y="3632413"/>
            <a:ext cx="4285186" cy="285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8212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20">
            <a:extLst>
              <a:ext uri="{FF2B5EF4-FFF2-40B4-BE49-F238E27FC236}">
                <a16:creationId xmlns:a16="http://schemas.microsoft.com/office/drawing/2014/main" id="{3BCF7E14-6FD4-0D02-EE6F-B1AF7857BFC6}"/>
              </a:ext>
            </a:extLst>
          </p:cNvPr>
          <p:cNvSpPr/>
          <p:nvPr/>
        </p:nvSpPr>
        <p:spPr>
          <a:xfrm>
            <a:off x="0" y="0"/>
            <a:ext cx="5466080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kern="0" dirty="0">
              <a:solidFill>
                <a:schemeClr val="bg1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" name="Rectángulo redondeado 14">
            <a:extLst>
              <a:ext uri="{FF2B5EF4-FFF2-40B4-BE49-F238E27FC236}">
                <a16:creationId xmlns:a16="http://schemas.microsoft.com/office/drawing/2014/main" id="{D0A0B9E2-E1F6-DACA-1D2B-4485DD32622F}"/>
              </a:ext>
            </a:extLst>
          </p:cNvPr>
          <p:cNvSpPr/>
          <p:nvPr/>
        </p:nvSpPr>
        <p:spPr>
          <a:xfrm>
            <a:off x="322185" y="493496"/>
            <a:ext cx="4441839" cy="1055648"/>
          </a:xfrm>
          <a:prstGeom prst="roundRect">
            <a:avLst>
              <a:gd name="adj" fmla="val 14108"/>
            </a:avLst>
          </a:pr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ángulo redondeado 17">
            <a:extLst>
              <a:ext uri="{FF2B5EF4-FFF2-40B4-BE49-F238E27FC236}">
                <a16:creationId xmlns:a16="http://schemas.microsoft.com/office/drawing/2014/main" id="{89F4245F-7B4D-666B-7DBC-3432151BE83A}"/>
              </a:ext>
            </a:extLst>
          </p:cNvPr>
          <p:cNvSpPr/>
          <p:nvPr/>
        </p:nvSpPr>
        <p:spPr>
          <a:xfrm>
            <a:off x="441778" y="606015"/>
            <a:ext cx="633920" cy="839478"/>
          </a:xfrm>
          <a:prstGeom prst="roundRect">
            <a:avLst>
              <a:gd name="adj" fmla="val 14108"/>
            </a:avLst>
          </a:prstGeom>
          <a:solidFill>
            <a:srgbClr val="A5A5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>
              <a:solidFill>
                <a:srgbClr val="A5A5A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11AF0-A010-A0D1-0B0B-76613F92AF21}"/>
              </a:ext>
            </a:extLst>
          </p:cNvPr>
          <p:cNvSpPr txBox="1"/>
          <p:nvPr/>
        </p:nvSpPr>
        <p:spPr>
          <a:xfrm>
            <a:off x="1114375" y="606015"/>
            <a:ext cx="35923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«Акселерация субъектов МСП» </a:t>
            </a:r>
          </a:p>
        </p:txBody>
      </p:sp>
      <p:sp>
        <p:nvSpPr>
          <p:cNvPr id="6" name="Forma libre 320">
            <a:extLst>
              <a:ext uri="{FF2B5EF4-FFF2-40B4-BE49-F238E27FC236}">
                <a16:creationId xmlns:a16="http://schemas.microsoft.com/office/drawing/2014/main" id="{0F9AC5AE-1277-70BA-09AA-43273E8216AF}"/>
              </a:ext>
            </a:extLst>
          </p:cNvPr>
          <p:cNvSpPr/>
          <p:nvPr/>
        </p:nvSpPr>
        <p:spPr>
          <a:xfrm>
            <a:off x="607550" y="811431"/>
            <a:ext cx="302377" cy="428646"/>
          </a:xfrm>
          <a:custGeom>
            <a:avLst/>
            <a:gdLst>
              <a:gd name="connsiteX0" fmla="*/ 4218883 w 4606636"/>
              <a:gd name="connsiteY0" fmla="*/ 2340838 h 6849340"/>
              <a:gd name="connsiteX1" fmla="*/ 3869869 w 4606636"/>
              <a:gd name="connsiteY1" fmla="*/ 2340838 h 6849340"/>
              <a:gd name="connsiteX2" fmla="*/ 3769934 w 4606636"/>
              <a:gd name="connsiteY2" fmla="*/ 2349298 h 6849340"/>
              <a:gd name="connsiteX3" fmla="*/ 3769934 w 4606636"/>
              <a:gd name="connsiteY3" fmla="*/ 2224763 h 6849340"/>
              <a:gd name="connsiteX4" fmla="*/ 3354809 w 4606636"/>
              <a:gd name="connsiteY4" fmla="*/ 1809637 h 6849340"/>
              <a:gd name="connsiteX5" fmla="*/ 3005796 w 4606636"/>
              <a:gd name="connsiteY5" fmla="*/ 1809637 h 6849340"/>
              <a:gd name="connsiteX6" fmla="*/ 2748266 w 4606636"/>
              <a:gd name="connsiteY6" fmla="*/ 1901121 h 6849340"/>
              <a:gd name="connsiteX7" fmla="*/ 2490736 w 4606636"/>
              <a:gd name="connsiteY7" fmla="*/ 1809637 h 6849340"/>
              <a:gd name="connsiteX8" fmla="*/ 2141722 w 4606636"/>
              <a:gd name="connsiteY8" fmla="*/ 1809637 h 6849340"/>
              <a:gd name="connsiteX9" fmla="*/ 2034098 w 4606636"/>
              <a:gd name="connsiteY9" fmla="*/ 1826549 h 6849340"/>
              <a:gd name="connsiteX10" fmla="*/ 2034098 w 4606636"/>
              <a:gd name="connsiteY10" fmla="*/ 415126 h 6849340"/>
              <a:gd name="connsiteX11" fmla="*/ 1618982 w 4606636"/>
              <a:gd name="connsiteY11" fmla="*/ 0 h 6849340"/>
              <a:gd name="connsiteX12" fmla="*/ 1269968 w 4606636"/>
              <a:gd name="connsiteY12" fmla="*/ 0 h 6849340"/>
              <a:gd name="connsiteX13" fmla="*/ 854843 w 4606636"/>
              <a:gd name="connsiteY13" fmla="*/ 415126 h 6849340"/>
              <a:gd name="connsiteX14" fmla="*/ 854843 w 4606636"/>
              <a:gd name="connsiteY14" fmla="*/ 1045499 h 6849340"/>
              <a:gd name="connsiteX15" fmla="*/ 854843 w 4606636"/>
              <a:gd name="connsiteY15" fmla="*/ 1087010 h 6849340"/>
              <a:gd name="connsiteX16" fmla="*/ 854843 w 4606636"/>
              <a:gd name="connsiteY16" fmla="*/ 2283186 h 6849340"/>
              <a:gd name="connsiteX17" fmla="*/ 747219 w 4606636"/>
              <a:gd name="connsiteY17" fmla="*/ 2191703 h 6849340"/>
              <a:gd name="connsiteX18" fmla="*/ 730308 w 4606636"/>
              <a:gd name="connsiteY18" fmla="*/ 2174791 h 6849340"/>
              <a:gd name="connsiteX19" fmla="*/ 705707 w 4606636"/>
              <a:gd name="connsiteY19" fmla="*/ 2157880 h 6849340"/>
              <a:gd name="connsiteX20" fmla="*/ 672655 w 4606636"/>
              <a:gd name="connsiteY20" fmla="*/ 2140969 h 6849340"/>
              <a:gd name="connsiteX21" fmla="*/ 672655 w 4606636"/>
              <a:gd name="connsiteY21" fmla="*/ 2140969 h 6849340"/>
              <a:gd name="connsiteX22" fmla="*/ 672655 w 4606636"/>
              <a:gd name="connsiteY22" fmla="*/ 2140969 h 6849340"/>
              <a:gd name="connsiteX23" fmla="*/ 207567 w 4606636"/>
              <a:gd name="connsiteY23" fmla="*/ 2007974 h 6849340"/>
              <a:gd name="connsiteX24" fmla="*/ 132995 w 4606636"/>
              <a:gd name="connsiteY24" fmla="*/ 2007974 h 6849340"/>
              <a:gd name="connsiteX25" fmla="*/ 0 w 4606636"/>
              <a:gd name="connsiteY25" fmla="*/ 2157110 h 6849340"/>
              <a:gd name="connsiteX26" fmla="*/ 0 w 4606636"/>
              <a:gd name="connsiteY26" fmla="*/ 4506399 h 6849340"/>
              <a:gd name="connsiteX27" fmla="*/ 0 w 4606636"/>
              <a:gd name="connsiteY27" fmla="*/ 4531000 h 6849340"/>
              <a:gd name="connsiteX28" fmla="*/ 0 w 4606636"/>
              <a:gd name="connsiteY28" fmla="*/ 4555600 h 6849340"/>
              <a:gd name="connsiteX29" fmla="*/ 2300097 w 4606636"/>
              <a:gd name="connsiteY29" fmla="*/ 6855697 h 6849340"/>
              <a:gd name="connsiteX30" fmla="*/ 4600194 w 4606636"/>
              <a:gd name="connsiteY30" fmla="*/ 4697055 h 6849340"/>
              <a:gd name="connsiteX31" fmla="*/ 4608654 w 4606636"/>
              <a:gd name="connsiteY31" fmla="*/ 4655543 h 6849340"/>
              <a:gd name="connsiteX32" fmla="*/ 4608654 w 4606636"/>
              <a:gd name="connsiteY32" fmla="*/ 3428619 h 6849340"/>
              <a:gd name="connsiteX33" fmla="*/ 4608654 w 4606636"/>
              <a:gd name="connsiteY33" fmla="*/ 3387107 h 6849340"/>
              <a:gd name="connsiteX34" fmla="*/ 4608654 w 4606636"/>
              <a:gd name="connsiteY34" fmla="*/ 2755964 h 6849340"/>
              <a:gd name="connsiteX35" fmla="*/ 4218883 w 4606636"/>
              <a:gd name="connsiteY35" fmla="*/ 2340838 h 6849340"/>
              <a:gd name="connsiteX36" fmla="*/ 4327277 w 4606636"/>
              <a:gd name="connsiteY36" fmla="*/ 3404019 h 6849340"/>
              <a:gd name="connsiteX37" fmla="*/ 4327277 w 4606636"/>
              <a:gd name="connsiteY37" fmla="*/ 3420930 h 6849340"/>
              <a:gd name="connsiteX38" fmla="*/ 4327277 w 4606636"/>
              <a:gd name="connsiteY38" fmla="*/ 4633246 h 6849340"/>
              <a:gd name="connsiteX39" fmla="*/ 4327277 w 4606636"/>
              <a:gd name="connsiteY39" fmla="*/ 4657846 h 6849340"/>
              <a:gd name="connsiteX40" fmla="*/ 2334681 w 4606636"/>
              <a:gd name="connsiteY40" fmla="*/ 6550507 h 6849340"/>
              <a:gd name="connsiteX41" fmla="*/ 342086 w 4606636"/>
              <a:gd name="connsiteY41" fmla="*/ 4557912 h 6849340"/>
              <a:gd name="connsiteX42" fmla="*/ 342086 w 4606636"/>
              <a:gd name="connsiteY42" fmla="*/ 4533311 h 6849340"/>
              <a:gd name="connsiteX43" fmla="*/ 342086 w 4606636"/>
              <a:gd name="connsiteY43" fmla="*/ 4516400 h 6849340"/>
              <a:gd name="connsiteX44" fmla="*/ 342086 w 4606636"/>
              <a:gd name="connsiteY44" fmla="*/ 2324698 h 6849340"/>
              <a:gd name="connsiteX45" fmla="*/ 541193 w 4606636"/>
              <a:gd name="connsiteY45" fmla="*/ 2399270 h 6849340"/>
              <a:gd name="connsiteX46" fmla="*/ 549653 w 4606636"/>
              <a:gd name="connsiteY46" fmla="*/ 2407730 h 6849340"/>
              <a:gd name="connsiteX47" fmla="*/ 549653 w 4606636"/>
              <a:gd name="connsiteY47" fmla="*/ 2407730 h 6849340"/>
              <a:gd name="connsiteX48" fmla="*/ 599625 w 4606636"/>
              <a:gd name="connsiteY48" fmla="*/ 2440790 h 6849340"/>
              <a:gd name="connsiteX49" fmla="*/ 881755 w 4606636"/>
              <a:gd name="connsiteY49" fmla="*/ 2847456 h 6849340"/>
              <a:gd name="connsiteX50" fmla="*/ 881755 w 4606636"/>
              <a:gd name="connsiteY50" fmla="*/ 2855915 h 6849340"/>
              <a:gd name="connsiteX51" fmla="*/ 881755 w 4606636"/>
              <a:gd name="connsiteY51" fmla="*/ 4009809 h 6849340"/>
              <a:gd name="connsiteX52" fmla="*/ 1030891 w 4606636"/>
              <a:gd name="connsiteY52" fmla="*/ 4158944 h 6849340"/>
              <a:gd name="connsiteX53" fmla="*/ 1180026 w 4606636"/>
              <a:gd name="connsiteY53" fmla="*/ 4009809 h 6849340"/>
              <a:gd name="connsiteX54" fmla="*/ 1180026 w 4606636"/>
              <a:gd name="connsiteY54" fmla="*/ 2864358 h 6849340"/>
              <a:gd name="connsiteX55" fmla="*/ 1180026 w 4606636"/>
              <a:gd name="connsiteY55" fmla="*/ 2831306 h 6849340"/>
              <a:gd name="connsiteX56" fmla="*/ 1180026 w 4606636"/>
              <a:gd name="connsiteY56" fmla="*/ 1079321 h 6849340"/>
              <a:gd name="connsiteX57" fmla="*/ 1180026 w 4606636"/>
              <a:gd name="connsiteY57" fmla="*/ 1062410 h 6849340"/>
              <a:gd name="connsiteX58" fmla="*/ 1180026 w 4606636"/>
              <a:gd name="connsiteY58" fmla="*/ 1053950 h 6849340"/>
              <a:gd name="connsiteX59" fmla="*/ 1180026 w 4606636"/>
              <a:gd name="connsiteY59" fmla="*/ 422815 h 6849340"/>
              <a:gd name="connsiteX60" fmla="*/ 1287650 w 4606636"/>
              <a:gd name="connsiteY60" fmla="*/ 315191 h 6849340"/>
              <a:gd name="connsiteX61" fmla="*/ 1636664 w 4606636"/>
              <a:gd name="connsiteY61" fmla="*/ 315191 h 6849340"/>
              <a:gd name="connsiteX62" fmla="*/ 1744287 w 4606636"/>
              <a:gd name="connsiteY62" fmla="*/ 422815 h 6849340"/>
              <a:gd name="connsiteX63" fmla="*/ 1744287 w 4606636"/>
              <a:gd name="connsiteY63" fmla="*/ 2141731 h 6849340"/>
              <a:gd name="connsiteX64" fmla="*/ 1744287 w 4606636"/>
              <a:gd name="connsiteY64" fmla="*/ 2241666 h 6849340"/>
              <a:gd name="connsiteX65" fmla="*/ 1744287 w 4606636"/>
              <a:gd name="connsiteY65" fmla="*/ 3470131 h 6849340"/>
              <a:gd name="connsiteX66" fmla="*/ 1893423 w 4606636"/>
              <a:gd name="connsiteY66" fmla="*/ 3619266 h 6849340"/>
              <a:gd name="connsiteX67" fmla="*/ 2042558 w 4606636"/>
              <a:gd name="connsiteY67" fmla="*/ 3470131 h 6849340"/>
              <a:gd name="connsiteX68" fmla="*/ 2042558 w 4606636"/>
              <a:gd name="connsiteY68" fmla="*/ 2233214 h 6849340"/>
              <a:gd name="connsiteX69" fmla="*/ 2150182 w 4606636"/>
              <a:gd name="connsiteY69" fmla="*/ 2125591 h 6849340"/>
              <a:gd name="connsiteX70" fmla="*/ 2499195 w 4606636"/>
              <a:gd name="connsiteY70" fmla="*/ 2125591 h 6849340"/>
              <a:gd name="connsiteX71" fmla="*/ 2599130 w 4606636"/>
              <a:gd name="connsiteY71" fmla="*/ 2217074 h 6849340"/>
              <a:gd name="connsiteX72" fmla="*/ 2599130 w 4606636"/>
              <a:gd name="connsiteY72" fmla="*/ 3462442 h 6849340"/>
              <a:gd name="connsiteX73" fmla="*/ 2748266 w 4606636"/>
              <a:gd name="connsiteY73" fmla="*/ 3611577 h 6849340"/>
              <a:gd name="connsiteX74" fmla="*/ 2897401 w 4606636"/>
              <a:gd name="connsiteY74" fmla="*/ 3462442 h 6849340"/>
              <a:gd name="connsiteX75" fmla="*/ 2897401 w 4606636"/>
              <a:gd name="connsiteY75" fmla="*/ 2257815 h 6849340"/>
              <a:gd name="connsiteX76" fmla="*/ 2897401 w 4606636"/>
              <a:gd name="connsiteY76" fmla="*/ 2224754 h 6849340"/>
              <a:gd name="connsiteX77" fmla="*/ 3005025 w 4606636"/>
              <a:gd name="connsiteY77" fmla="*/ 2117131 h 6849340"/>
              <a:gd name="connsiteX78" fmla="*/ 3354038 w 4606636"/>
              <a:gd name="connsiteY78" fmla="*/ 2117131 h 6849340"/>
              <a:gd name="connsiteX79" fmla="*/ 3453973 w 4606636"/>
              <a:gd name="connsiteY79" fmla="*/ 2200154 h 6849340"/>
              <a:gd name="connsiteX80" fmla="*/ 3453973 w 4606636"/>
              <a:gd name="connsiteY80" fmla="*/ 2217065 h 6849340"/>
              <a:gd name="connsiteX81" fmla="*/ 3453973 w 4606636"/>
              <a:gd name="connsiteY81" fmla="*/ 3636177 h 6849340"/>
              <a:gd name="connsiteX82" fmla="*/ 3603108 w 4606636"/>
              <a:gd name="connsiteY82" fmla="*/ 3785313 h 6849340"/>
              <a:gd name="connsiteX83" fmla="*/ 3752244 w 4606636"/>
              <a:gd name="connsiteY83" fmla="*/ 3636177 h 6849340"/>
              <a:gd name="connsiteX84" fmla="*/ 3752244 w 4606636"/>
              <a:gd name="connsiteY84" fmla="*/ 2739814 h 6849340"/>
              <a:gd name="connsiteX85" fmla="*/ 3752244 w 4606636"/>
              <a:gd name="connsiteY85" fmla="*/ 2731355 h 6849340"/>
              <a:gd name="connsiteX86" fmla="*/ 3852179 w 4606636"/>
              <a:gd name="connsiteY86" fmla="*/ 2648331 h 6849340"/>
              <a:gd name="connsiteX87" fmla="*/ 4201192 w 4606636"/>
              <a:gd name="connsiteY87" fmla="*/ 2648331 h 6849340"/>
              <a:gd name="connsiteX88" fmla="*/ 4308816 w 4606636"/>
              <a:gd name="connsiteY88" fmla="*/ 2755955 h 6849340"/>
              <a:gd name="connsiteX89" fmla="*/ 4308816 w 4606636"/>
              <a:gd name="connsiteY89" fmla="*/ 3387099 h 6849340"/>
              <a:gd name="connsiteX90" fmla="*/ 4457951 w 4606636"/>
              <a:gd name="connsiteY90" fmla="*/ 3404010 h 6849340"/>
              <a:gd name="connsiteX91" fmla="*/ 4327277 w 4606636"/>
              <a:gd name="connsiteY91" fmla="*/ 340401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606636" h="6849340">
                <a:moveTo>
                  <a:pt x="4218883" y="2340838"/>
                </a:moveTo>
                <a:lnTo>
                  <a:pt x="3869869" y="2340838"/>
                </a:lnTo>
                <a:cubicBezTo>
                  <a:pt x="3836809" y="2340838"/>
                  <a:pt x="3803757" y="2349298"/>
                  <a:pt x="3769934" y="2349298"/>
                </a:cubicBezTo>
                <a:lnTo>
                  <a:pt x="3769934" y="2224763"/>
                </a:lnTo>
                <a:cubicBezTo>
                  <a:pt x="3769934" y="2000285"/>
                  <a:pt x="3586968" y="1809637"/>
                  <a:pt x="3354809" y="1809637"/>
                </a:cubicBezTo>
                <a:lnTo>
                  <a:pt x="3005796" y="1809637"/>
                </a:lnTo>
                <a:cubicBezTo>
                  <a:pt x="2905861" y="1809637"/>
                  <a:pt x="2815148" y="1842698"/>
                  <a:pt x="2748266" y="1901121"/>
                </a:cubicBezTo>
                <a:cubicBezTo>
                  <a:pt x="2673694" y="1842698"/>
                  <a:pt x="2590670" y="1809637"/>
                  <a:pt x="2490736" y="1809637"/>
                </a:cubicBezTo>
                <a:lnTo>
                  <a:pt x="2141722" y="1809637"/>
                </a:lnTo>
                <a:cubicBezTo>
                  <a:pt x="2108662" y="1809637"/>
                  <a:pt x="2067150" y="1818097"/>
                  <a:pt x="2034098" y="1826549"/>
                </a:cubicBezTo>
                <a:lnTo>
                  <a:pt x="2034098" y="415126"/>
                </a:lnTo>
                <a:cubicBezTo>
                  <a:pt x="2034107" y="190647"/>
                  <a:pt x="1851140" y="0"/>
                  <a:pt x="1618982" y="0"/>
                </a:cubicBezTo>
                <a:lnTo>
                  <a:pt x="1269968" y="0"/>
                </a:lnTo>
                <a:cubicBezTo>
                  <a:pt x="1045490" y="0"/>
                  <a:pt x="854843" y="182958"/>
                  <a:pt x="854843" y="415126"/>
                </a:cubicBezTo>
                <a:lnTo>
                  <a:pt x="854843" y="1045499"/>
                </a:lnTo>
                <a:cubicBezTo>
                  <a:pt x="854843" y="1062410"/>
                  <a:pt x="854843" y="1070099"/>
                  <a:pt x="854843" y="1087010"/>
                </a:cubicBezTo>
                <a:lnTo>
                  <a:pt x="854843" y="2283186"/>
                </a:lnTo>
                <a:cubicBezTo>
                  <a:pt x="813331" y="2250125"/>
                  <a:pt x="780271" y="2217074"/>
                  <a:pt x="747219" y="2191703"/>
                </a:cubicBezTo>
                <a:lnTo>
                  <a:pt x="730308" y="2174791"/>
                </a:lnTo>
                <a:cubicBezTo>
                  <a:pt x="721848" y="2166331"/>
                  <a:pt x="713396" y="2157880"/>
                  <a:pt x="705707" y="2157880"/>
                </a:cubicBezTo>
                <a:cubicBezTo>
                  <a:pt x="688796" y="2149420"/>
                  <a:pt x="681107" y="2140969"/>
                  <a:pt x="672655" y="2140969"/>
                </a:cubicBezTo>
                <a:lnTo>
                  <a:pt x="672655" y="2140969"/>
                </a:lnTo>
                <a:lnTo>
                  <a:pt x="672655" y="2140969"/>
                </a:lnTo>
                <a:cubicBezTo>
                  <a:pt x="489698" y="2024885"/>
                  <a:pt x="299042" y="2007974"/>
                  <a:pt x="207567" y="2007974"/>
                </a:cubicBezTo>
                <a:cubicBezTo>
                  <a:pt x="166055" y="2007974"/>
                  <a:pt x="132995" y="2007974"/>
                  <a:pt x="132995" y="2007974"/>
                </a:cubicBezTo>
                <a:cubicBezTo>
                  <a:pt x="58423" y="2016434"/>
                  <a:pt x="0" y="2082546"/>
                  <a:pt x="0" y="2157110"/>
                </a:cubicBezTo>
                <a:lnTo>
                  <a:pt x="0" y="4506399"/>
                </a:lnTo>
                <a:cubicBezTo>
                  <a:pt x="0" y="4514859"/>
                  <a:pt x="0" y="4523310"/>
                  <a:pt x="0" y="4531000"/>
                </a:cubicBezTo>
                <a:lnTo>
                  <a:pt x="0" y="4555600"/>
                </a:lnTo>
                <a:cubicBezTo>
                  <a:pt x="0" y="5825568"/>
                  <a:pt x="1029349" y="6855697"/>
                  <a:pt x="2300097" y="6855697"/>
                </a:cubicBezTo>
                <a:cubicBezTo>
                  <a:pt x="3520873" y="6855697"/>
                  <a:pt x="4524851" y="5909371"/>
                  <a:pt x="4600194" y="4697055"/>
                </a:cubicBezTo>
                <a:cubicBezTo>
                  <a:pt x="4600194" y="4688595"/>
                  <a:pt x="4608654" y="4672454"/>
                  <a:pt x="4608654" y="4655543"/>
                </a:cubicBezTo>
                <a:lnTo>
                  <a:pt x="4608654" y="3428619"/>
                </a:lnTo>
                <a:cubicBezTo>
                  <a:pt x="4608654" y="3411708"/>
                  <a:pt x="4608654" y="3404019"/>
                  <a:pt x="4608654" y="3387107"/>
                </a:cubicBezTo>
                <a:lnTo>
                  <a:pt x="4608654" y="2755964"/>
                </a:lnTo>
                <a:cubicBezTo>
                  <a:pt x="4634008" y="2532256"/>
                  <a:pt x="4451812" y="2340838"/>
                  <a:pt x="4218883" y="2340838"/>
                </a:cubicBezTo>
                <a:close/>
                <a:moveTo>
                  <a:pt x="4327277" y="3404019"/>
                </a:moveTo>
                <a:cubicBezTo>
                  <a:pt x="4327277" y="3412479"/>
                  <a:pt x="4327277" y="3412479"/>
                  <a:pt x="4327277" y="3420930"/>
                </a:cubicBezTo>
                <a:lnTo>
                  <a:pt x="4327277" y="4633246"/>
                </a:lnTo>
                <a:cubicBezTo>
                  <a:pt x="4327277" y="4641706"/>
                  <a:pt x="4327277" y="4650157"/>
                  <a:pt x="4327277" y="4657846"/>
                </a:cubicBezTo>
                <a:cubicBezTo>
                  <a:pt x="4277305" y="5720256"/>
                  <a:pt x="3397091" y="6550507"/>
                  <a:pt x="2334681" y="6550507"/>
                </a:cubicBezTo>
                <a:cubicBezTo>
                  <a:pt x="1230760" y="6550507"/>
                  <a:pt x="342086" y="5654144"/>
                  <a:pt x="342086" y="4557912"/>
                </a:cubicBezTo>
                <a:lnTo>
                  <a:pt x="342086" y="4533311"/>
                </a:lnTo>
                <a:lnTo>
                  <a:pt x="342086" y="4516400"/>
                </a:lnTo>
                <a:lnTo>
                  <a:pt x="342086" y="2324698"/>
                </a:lnTo>
                <a:cubicBezTo>
                  <a:pt x="400509" y="2333158"/>
                  <a:pt x="475081" y="2357758"/>
                  <a:pt x="541193" y="2399270"/>
                </a:cubicBezTo>
                <a:cubicBezTo>
                  <a:pt x="541193" y="2399270"/>
                  <a:pt x="549653" y="2399270"/>
                  <a:pt x="549653" y="2407730"/>
                </a:cubicBezTo>
                <a:lnTo>
                  <a:pt x="549653" y="2407730"/>
                </a:lnTo>
                <a:lnTo>
                  <a:pt x="599625" y="2440790"/>
                </a:lnTo>
                <a:cubicBezTo>
                  <a:pt x="691108" y="2506902"/>
                  <a:pt x="840244" y="2648349"/>
                  <a:pt x="881755" y="2847456"/>
                </a:cubicBezTo>
                <a:cubicBezTo>
                  <a:pt x="881755" y="2847456"/>
                  <a:pt x="881755" y="2847456"/>
                  <a:pt x="881755" y="2855915"/>
                </a:cubicBezTo>
                <a:lnTo>
                  <a:pt x="881755" y="4009809"/>
                </a:lnTo>
                <a:cubicBezTo>
                  <a:pt x="881755" y="4092832"/>
                  <a:pt x="947867" y="4158944"/>
                  <a:pt x="1030891" y="4158944"/>
                </a:cubicBezTo>
                <a:cubicBezTo>
                  <a:pt x="1113914" y="4158944"/>
                  <a:pt x="1180026" y="4092832"/>
                  <a:pt x="1180026" y="4009809"/>
                </a:cubicBezTo>
                <a:lnTo>
                  <a:pt x="1180026" y="2864358"/>
                </a:lnTo>
                <a:cubicBezTo>
                  <a:pt x="1180026" y="2855898"/>
                  <a:pt x="1180026" y="2847447"/>
                  <a:pt x="1180026" y="2831306"/>
                </a:cubicBezTo>
                <a:lnTo>
                  <a:pt x="1180026" y="1079321"/>
                </a:lnTo>
                <a:cubicBezTo>
                  <a:pt x="1180026" y="1070861"/>
                  <a:pt x="1180026" y="1070861"/>
                  <a:pt x="1180026" y="1062410"/>
                </a:cubicBezTo>
                <a:lnTo>
                  <a:pt x="1180026" y="1053950"/>
                </a:lnTo>
                <a:lnTo>
                  <a:pt x="1180026" y="422815"/>
                </a:lnTo>
                <a:cubicBezTo>
                  <a:pt x="1180026" y="364392"/>
                  <a:pt x="1229998" y="315191"/>
                  <a:pt x="1287650" y="315191"/>
                </a:cubicBezTo>
                <a:lnTo>
                  <a:pt x="1636664" y="315191"/>
                </a:lnTo>
                <a:cubicBezTo>
                  <a:pt x="1695086" y="315191"/>
                  <a:pt x="1744287" y="365163"/>
                  <a:pt x="1744287" y="422815"/>
                </a:cubicBezTo>
                <a:lnTo>
                  <a:pt x="1744287" y="2141731"/>
                </a:lnTo>
                <a:lnTo>
                  <a:pt x="1744287" y="2241666"/>
                </a:lnTo>
                <a:lnTo>
                  <a:pt x="1744287" y="3470131"/>
                </a:lnTo>
                <a:cubicBezTo>
                  <a:pt x="1744287" y="3553154"/>
                  <a:pt x="1810399" y="3619266"/>
                  <a:pt x="1893423" y="3619266"/>
                </a:cubicBezTo>
                <a:cubicBezTo>
                  <a:pt x="1976446" y="3619266"/>
                  <a:pt x="2042558" y="3553154"/>
                  <a:pt x="2042558" y="3470131"/>
                </a:cubicBezTo>
                <a:lnTo>
                  <a:pt x="2042558" y="2233214"/>
                </a:lnTo>
                <a:cubicBezTo>
                  <a:pt x="2042558" y="2174791"/>
                  <a:pt x="2092530" y="2125591"/>
                  <a:pt x="2150182" y="2125591"/>
                </a:cubicBezTo>
                <a:lnTo>
                  <a:pt x="2499195" y="2125591"/>
                </a:lnTo>
                <a:cubicBezTo>
                  <a:pt x="2549167" y="2125591"/>
                  <a:pt x="2590679" y="2167102"/>
                  <a:pt x="2599130" y="2217074"/>
                </a:cubicBezTo>
                <a:lnTo>
                  <a:pt x="2599130" y="3462442"/>
                </a:lnTo>
                <a:cubicBezTo>
                  <a:pt x="2599130" y="3545465"/>
                  <a:pt x="2665242" y="3611577"/>
                  <a:pt x="2748266" y="3611577"/>
                </a:cubicBezTo>
                <a:cubicBezTo>
                  <a:pt x="2831289" y="3611577"/>
                  <a:pt x="2897401" y="3545465"/>
                  <a:pt x="2897401" y="3462442"/>
                </a:cubicBezTo>
                <a:lnTo>
                  <a:pt x="2897401" y="2257815"/>
                </a:lnTo>
                <a:cubicBezTo>
                  <a:pt x="2897401" y="2249355"/>
                  <a:pt x="2897401" y="2240904"/>
                  <a:pt x="2897401" y="2224754"/>
                </a:cubicBezTo>
                <a:cubicBezTo>
                  <a:pt x="2897401" y="2166331"/>
                  <a:pt x="2947373" y="2117131"/>
                  <a:pt x="3005025" y="2117131"/>
                </a:cubicBezTo>
                <a:lnTo>
                  <a:pt x="3354038" y="2117131"/>
                </a:lnTo>
                <a:cubicBezTo>
                  <a:pt x="3404010" y="2117131"/>
                  <a:pt x="3445522" y="2150182"/>
                  <a:pt x="3453973" y="2200154"/>
                </a:cubicBezTo>
                <a:cubicBezTo>
                  <a:pt x="3453973" y="2208614"/>
                  <a:pt x="3453973" y="2217065"/>
                  <a:pt x="3453973" y="2217065"/>
                </a:cubicBezTo>
                <a:lnTo>
                  <a:pt x="3453973" y="3636177"/>
                </a:lnTo>
                <a:cubicBezTo>
                  <a:pt x="3453973" y="3719201"/>
                  <a:pt x="3520085" y="3785313"/>
                  <a:pt x="3603108" y="3785313"/>
                </a:cubicBezTo>
                <a:cubicBezTo>
                  <a:pt x="3686132" y="3785313"/>
                  <a:pt x="3752244" y="3719201"/>
                  <a:pt x="3752244" y="3636177"/>
                </a:cubicBezTo>
                <a:lnTo>
                  <a:pt x="3752244" y="2739814"/>
                </a:lnTo>
                <a:lnTo>
                  <a:pt x="3752244" y="2731355"/>
                </a:lnTo>
                <a:cubicBezTo>
                  <a:pt x="3760704" y="2681383"/>
                  <a:pt x="3802216" y="2648331"/>
                  <a:pt x="3852179" y="2648331"/>
                </a:cubicBezTo>
                <a:lnTo>
                  <a:pt x="4201192" y="2648331"/>
                </a:lnTo>
                <a:cubicBezTo>
                  <a:pt x="4259615" y="2648331"/>
                  <a:pt x="4308816" y="2698303"/>
                  <a:pt x="4308816" y="2755955"/>
                </a:cubicBezTo>
                <a:lnTo>
                  <a:pt x="4308816" y="3387099"/>
                </a:lnTo>
                <a:lnTo>
                  <a:pt x="4457951" y="3404010"/>
                </a:lnTo>
                <a:lnTo>
                  <a:pt x="4327277" y="340401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5CFCF-9A91-9A72-A646-EB61E3C436D0}"/>
              </a:ext>
            </a:extLst>
          </p:cNvPr>
          <p:cNvSpPr txBox="1"/>
          <p:nvPr/>
        </p:nvSpPr>
        <p:spPr>
          <a:xfrm>
            <a:off x="441778" y="2042640"/>
            <a:ext cx="453662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solidFill>
                  <a:schemeClr val="bg1"/>
                </a:solidFill>
                <a:latin typeface="Calibri" panose="020F0502020204030204" pitchFamily="34" charset="0"/>
              </a:rPr>
              <a:t>В рамках взаимодействия с АУ Технопарк Мордовия – оператор инновационного центра «Сколково» </a:t>
            </a:r>
            <a:r>
              <a:rPr lang="ru-RU" sz="2000" b="1" kern="0" dirty="0">
                <a:solidFill>
                  <a:srgbClr val="F6563A"/>
                </a:solidFill>
                <a:latin typeface="Calibri" panose="020F0502020204030204" pitchFamily="34" charset="0"/>
              </a:rPr>
              <a:t>10  республиканских стартапов </a:t>
            </a:r>
            <a:r>
              <a:rPr lang="ru-RU" kern="0" dirty="0">
                <a:solidFill>
                  <a:schemeClr val="bg1"/>
                </a:solidFill>
                <a:latin typeface="Calibri" panose="020F0502020204030204" pitchFamily="34" charset="0"/>
              </a:rPr>
              <a:t>прошли акселератор и получили высокую оценку инновационного центра.</a:t>
            </a:r>
          </a:p>
          <a:p>
            <a:endParaRPr lang="ru-RU" kern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ru-RU" sz="1400" kern="0" dirty="0">
                <a:solidFill>
                  <a:schemeClr val="bg1"/>
                </a:solidFill>
                <a:latin typeface="Calibri" panose="020F0502020204030204" pitchFamily="34" charset="0"/>
              </a:rPr>
              <a:t>Проект системы контроля ранней утечки воды Андрея Казакова занял 2 место среди регионов</a:t>
            </a:r>
          </a:p>
          <a:p>
            <a:endParaRPr lang="ru-RU" sz="1400" kern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ru-RU" sz="1400" kern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ru-RU" sz="1400" kern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1800" kern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Программа для субъектов МСП по привлечению средств из Фондов (Бортника, ФПКИ)</a:t>
            </a:r>
          </a:p>
          <a:p>
            <a:br>
              <a:rPr lang="ru-RU" kern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ru-RU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AD94D5-A673-2881-1A32-91DBFF95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056" y="618914"/>
            <a:ext cx="5048064" cy="336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FFC941-9614-5531-DA57-5AC5E34F9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00" y="3617806"/>
            <a:ext cx="4238376" cy="282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1696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12">
            <a:extLst>
              <a:ext uri="{FF2B5EF4-FFF2-40B4-BE49-F238E27FC236}">
                <a16:creationId xmlns:a16="http://schemas.microsoft.com/office/drawing/2014/main" id="{1B7B5EF7-9940-D8D3-8A4C-A1B1FA33223F}"/>
              </a:ext>
            </a:extLst>
          </p:cNvPr>
          <p:cNvSpPr/>
          <p:nvPr/>
        </p:nvSpPr>
        <p:spPr>
          <a:xfrm>
            <a:off x="-100689" y="0"/>
            <a:ext cx="12292689" cy="1584960"/>
          </a:xfrm>
          <a:prstGeom prst="roundRect">
            <a:avLst>
              <a:gd name="adj" fmla="val 0"/>
            </a:avLst>
          </a:prstGeom>
          <a:solidFill>
            <a:srgbClr val="333F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333F5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3105A-BC73-D1C9-80F7-4B579C8F167A}"/>
              </a:ext>
            </a:extLst>
          </p:cNvPr>
          <p:cNvSpPr txBox="1"/>
          <p:nvPr/>
        </p:nvSpPr>
        <p:spPr>
          <a:xfrm>
            <a:off x="878524" y="367544"/>
            <a:ext cx="10157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СОТРУДНИЧЕСТВО, А НЕ КОНКУРЕНЦИЯ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793C3-F681-5BD5-68D3-62D6A6CE5101}"/>
              </a:ext>
            </a:extLst>
          </p:cNvPr>
          <p:cNvSpPr txBox="1"/>
          <p:nvPr/>
        </p:nvSpPr>
        <p:spPr>
          <a:xfrm>
            <a:off x="573724" y="1949658"/>
            <a:ext cx="620904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между всеми организациями инфраструктуры поддержки региона:</a:t>
            </a:r>
          </a:p>
          <a:p>
            <a:pPr algn="just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взаимное размещение информационных материалов на сайтах, в чатах, в офисах информации о мерах поддержки</a:t>
            </a:r>
          </a:p>
          <a:p>
            <a:pPr algn="just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личное взаимодействие руководителей и сотрудников министерств и организаций инфраструктуры поддержки при решении вопросов Клиента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924FAB-E507-1D5B-B007-F7D8389BF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969" y="2678864"/>
            <a:ext cx="4640082" cy="309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571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">
            <a:extLst>
              <a:ext uri="{FF2B5EF4-FFF2-40B4-BE49-F238E27FC236}">
                <a16:creationId xmlns:a16="http://schemas.microsoft.com/office/drawing/2014/main" id="{8B81FC2A-DA55-998F-4C3F-C7D167E85CEC}"/>
              </a:ext>
            </a:extLst>
          </p:cNvPr>
          <p:cNvSpPr/>
          <p:nvPr/>
        </p:nvSpPr>
        <p:spPr>
          <a:xfrm>
            <a:off x="-33517" y="0"/>
            <a:ext cx="5886194" cy="7133582"/>
          </a:xfrm>
          <a:prstGeom prst="roundRect">
            <a:avLst>
              <a:gd name="adj" fmla="val 1795"/>
            </a:avLst>
          </a:prstGeom>
          <a:solidFill>
            <a:srgbClr val="333F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4" name="Google Shape;438;p8">
            <a:extLst>
              <a:ext uri="{FF2B5EF4-FFF2-40B4-BE49-F238E27FC236}">
                <a16:creationId xmlns:a16="http://schemas.microsoft.com/office/drawing/2014/main" id="{E3381B4B-F236-9332-ECEB-687E81C51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0199240"/>
              </p:ext>
            </p:extLst>
          </p:nvPr>
        </p:nvGraphicFramePr>
        <p:xfrm>
          <a:off x="-174896" y="1291472"/>
          <a:ext cx="6589335" cy="5283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uadroTexto 24">
            <a:extLst>
              <a:ext uri="{FF2B5EF4-FFF2-40B4-BE49-F238E27FC236}">
                <a16:creationId xmlns:a16="http://schemas.microsoft.com/office/drawing/2014/main" id="{B4B2B219-06E6-9749-D5CA-71E2C773653C}"/>
              </a:ext>
            </a:extLst>
          </p:cNvPr>
          <p:cNvSpPr txBox="1"/>
          <p:nvPr/>
        </p:nvSpPr>
        <p:spPr>
          <a:xfrm>
            <a:off x="476908" y="1028594"/>
            <a:ext cx="4820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субъектов МСП и самозанятых</a:t>
            </a:r>
            <a:endParaRPr lang="es-E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uadroTexto 25">
            <a:extLst>
              <a:ext uri="{FF2B5EF4-FFF2-40B4-BE49-F238E27FC236}">
                <a16:creationId xmlns:a16="http://schemas.microsoft.com/office/drawing/2014/main" id="{92971742-863B-FA23-0B87-9C33B0AB3BEF}"/>
              </a:ext>
            </a:extLst>
          </p:cNvPr>
          <p:cNvSpPr txBox="1"/>
          <p:nvPr/>
        </p:nvSpPr>
        <p:spPr>
          <a:xfrm>
            <a:off x="988717" y="2741986"/>
            <a:ext cx="37835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spc="-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23,2 </a:t>
            </a:r>
            <a:r>
              <a:rPr lang="ru-RU" sz="3600" b="1" spc="-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тыс.</a:t>
            </a:r>
          </a:p>
          <a:p>
            <a:pPr algn="ctr"/>
            <a:r>
              <a:rPr lang="ru-RU" sz="6600" b="1" spc="-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22,2</a:t>
            </a:r>
            <a:r>
              <a:rPr lang="ru-RU" sz="40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sz="3600" b="1" spc="-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тыс.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BBD5EF7-F1A7-E8D8-BAB6-DAB3464943F2}"/>
              </a:ext>
            </a:extLst>
          </p:cNvPr>
          <p:cNvSpPr/>
          <p:nvPr/>
        </p:nvSpPr>
        <p:spPr>
          <a:xfrm>
            <a:off x="6224225" y="1368032"/>
            <a:ext cx="560596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Индивидуальные предприниматели </a:t>
            </a:r>
            <a:r>
              <a:rPr lang="ru-RU" b="1" dirty="0">
                <a:gradFill>
                  <a:gsLst>
                    <a:gs pos="0">
                      <a:srgbClr val="FF0000"/>
                    </a:gs>
                    <a:gs pos="100000">
                      <a:srgbClr val="ED7551"/>
                    </a:gs>
                  </a:gsLst>
                  <a:lin ang="5400000" scaled="1"/>
                </a:gra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17,6 тыс. 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ru-RU" sz="1400" dirty="0">
                <a:solidFill>
                  <a:srgbClr val="333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    рост 2023 к 2022 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114 %</a:t>
            </a:r>
          </a:p>
          <a:p>
            <a:pPr marL="171450" indent="-17145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Юридические лица </a:t>
            </a:r>
            <a:r>
              <a:rPr lang="ru-RU" sz="1400" b="1" dirty="0">
                <a:gradFill>
                  <a:gsLst>
                    <a:gs pos="0">
                      <a:srgbClr val="FF0000"/>
                    </a:gs>
                    <a:gs pos="100000">
                      <a:srgbClr val="ED7551"/>
                    </a:gs>
                  </a:gsLst>
                  <a:lin ang="5400000" scaled="1"/>
                </a:gra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6,2 тыс.</a:t>
            </a:r>
            <a:endParaRPr lang="ru-RU" sz="1400" dirty="0">
              <a:solidFill>
                <a:srgbClr val="333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uli"/>
            </a:endParaRPr>
          </a:p>
          <a:p>
            <a:pPr algn="just">
              <a:spcBef>
                <a:spcPts val="0"/>
              </a:spcBef>
            </a:pPr>
            <a:r>
              <a:rPr lang="ru-RU" sz="1200" b="1" dirty="0">
                <a:solidFill>
                  <a:srgbClr val="07FFB3"/>
                </a:solidFill>
                <a:ea typeface="Muli"/>
                <a:cs typeface="Muli"/>
                <a:sym typeface="Muli"/>
              </a:rPr>
              <a:t>        </a:t>
            </a:r>
            <a:r>
              <a:rPr lang="en-US" sz="1200" b="1" dirty="0">
                <a:solidFill>
                  <a:srgbClr val="07FFB3"/>
                </a:solidFill>
                <a:ea typeface="Muli"/>
                <a:cs typeface="Muli"/>
                <a:sym typeface="Muli"/>
              </a:rPr>
              <a:t> 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C7A4761-A533-6A72-3EC6-03344D0DD3C8}"/>
              </a:ext>
            </a:extLst>
          </p:cNvPr>
          <p:cNvSpPr/>
          <p:nvPr/>
        </p:nvSpPr>
        <p:spPr>
          <a:xfrm>
            <a:off x="6339324" y="3819827"/>
            <a:ext cx="53757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Количество </a:t>
            </a:r>
            <a:r>
              <a:rPr lang="ru-RU" b="1" dirty="0">
                <a:gradFill>
                  <a:gsLst>
                    <a:gs pos="0">
                      <a:srgbClr val="FF0000"/>
                    </a:gs>
                    <a:gs pos="100000">
                      <a:srgbClr val="ED7551"/>
                    </a:gs>
                  </a:gsLst>
                  <a:lin ang="5400000" scaled="1"/>
                </a:gra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22,2 тыс.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solidFill>
                  <a:srgbClr val="333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    рост 2023 к 2022 году + 7,3 тыс. или 150%  </a:t>
            </a:r>
            <a:endParaRPr lang="ru-RU" sz="1400" dirty="0">
              <a:solidFill>
                <a:srgbClr val="3F3F4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uli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sz="1400" b="1" dirty="0">
              <a:solidFill>
                <a:srgbClr val="3F3F4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uli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73CE75EA-9ABD-0AA9-227E-36A8ED6C0F40}"/>
              </a:ext>
            </a:extLst>
          </p:cNvPr>
          <p:cNvSpPr/>
          <p:nvPr/>
        </p:nvSpPr>
        <p:spPr>
          <a:xfrm>
            <a:off x="6339324" y="836546"/>
            <a:ext cx="481694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b="1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  <a:sym typeface="Muli"/>
              </a:rPr>
              <a:t>Субъекты МСП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solidFill>
                  <a:srgbClr val="3F3F41"/>
                </a:solidFill>
                <a:ea typeface="Muli"/>
                <a:cs typeface="Muli"/>
                <a:sym typeface="Muli"/>
              </a:rPr>
              <a:t>        </a:t>
            </a:r>
            <a:r>
              <a:rPr lang="en-US" sz="1200" dirty="0">
                <a:solidFill>
                  <a:srgbClr val="3F3F41"/>
                </a:solidFill>
                <a:ea typeface="Muli"/>
                <a:cs typeface="Muli"/>
                <a:sym typeface="Muli"/>
              </a:rPr>
              <a:t> 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24B6B6A-A70A-23C1-6DC9-C7E8591871E2}"/>
              </a:ext>
            </a:extLst>
          </p:cNvPr>
          <p:cNvSpPr/>
          <p:nvPr/>
        </p:nvSpPr>
        <p:spPr>
          <a:xfrm>
            <a:off x="6414439" y="3152541"/>
            <a:ext cx="537576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b="1" dirty="0">
                <a:solidFill>
                  <a:srgbClr val="333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Самозанятые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solidFill>
                  <a:srgbClr val="3F3F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        </a:t>
            </a:r>
            <a:r>
              <a:rPr lang="en-US" sz="1200" dirty="0">
                <a:solidFill>
                  <a:srgbClr val="3F3F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ul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8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redondeado 2">
            <a:extLst>
              <a:ext uri="{FF2B5EF4-FFF2-40B4-BE49-F238E27FC236}">
                <a16:creationId xmlns:a16="http://schemas.microsoft.com/office/drawing/2014/main" id="{1B87D735-CB81-6886-0401-C9F60EA025B9}"/>
              </a:ext>
            </a:extLst>
          </p:cNvPr>
          <p:cNvSpPr/>
          <p:nvPr/>
        </p:nvSpPr>
        <p:spPr>
          <a:xfrm>
            <a:off x="4618653" y="-233265"/>
            <a:ext cx="7744407" cy="7277877"/>
          </a:xfrm>
          <a:prstGeom prst="roundRect">
            <a:avLst>
              <a:gd name="adj" fmla="val 2554"/>
            </a:avLst>
          </a:prstGeom>
          <a:solidFill>
            <a:srgbClr val="333F50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bg1"/>
              </a:buClr>
            </a:pPr>
            <a:endParaRPr lang="ru-RU" sz="1800" dirty="0">
              <a:solidFill>
                <a:srgbClr val="ADB9C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FF838-69AC-F4CF-D1D7-3E9B230DDEC2}"/>
              </a:ext>
            </a:extLst>
          </p:cNvPr>
          <p:cNvSpPr txBox="1"/>
          <p:nvPr/>
        </p:nvSpPr>
        <p:spPr>
          <a:xfrm>
            <a:off x="5608159" y="1472613"/>
            <a:ext cx="487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DB9CA"/>
              </a:buClr>
              <a:buFont typeface="+mj-lt"/>
              <a:buAutoNum type="arabicPeriod"/>
            </a:pPr>
            <a:r>
              <a:rPr lang="ru-RU" dirty="0">
                <a:solidFill>
                  <a:srgbClr val="ADB9C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Микрофинансовые организации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BC421-4D2E-245E-2D40-287192DCF2F9}"/>
              </a:ext>
            </a:extLst>
          </p:cNvPr>
          <p:cNvSpPr txBox="1"/>
          <p:nvPr/>
        </p:nvSpPr>
        <p:spPr>
          <a:xfrm>
            <a:off x="5608159" y="3968087"/>
            <a:ext cx="551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Clr>
                <a:schemeClr val="bg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>
                <a:srgbClr val="ADB9CA"/>
              </a:buClr>
              <a:buFont typeface="+mj-lt"/>
              <a:buAutoNum type="arabicPeriod" startAt="4"/>
            </a:pPr>
            <a:r>
              <a:rPr lang="ru-RU" sz="1800" dirty="0">
                <a:solidFill>
                  <a:srgbClr val="ADB9CA"/>
                </a:solidFill>
              </a:rPr>
              <a:t>Региональный гарантийный фонд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23B56-01E0-052E-0021-D0AC7417DC20}"/>
              </a:ext>
            </a:extLst>
          </p:cNvPr>
          <p:cNvSpPr txBox="1"/>
          <p:nvPr/>
        </p:nvSpPr>
        <p:spPr>
          <a:xfrm>
            <a:off x="5593074" y="3146739"/>
            <a:ext cx="589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Clr>
                <a:schemeClr val="bg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>
                <a:srgbClr val="ADB9CA"/>
              </a:buClr>
              <a:buFont typeface="+mj-lt"/>
              <a:buAutoNum type="arabicPeriod" startAt="3"/>
            </a:pPr>
            <a:r>
              <a:rPr lang="ru-RU" sz="1800" dirty="0">
                <a:solidFill>
                  <a:srgbClr val="ADB9CA"/>
                </a:solidFill>
              </a:rPr>
              <a:t>Центр инноваций социальной сферы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CEDFD-AC8B-FBF0-6E84-67AD5E356B90}"/>
              </a:ext>
            </a:extLst>
          </p:cNvPr>
          <p:cNvSpPr txBox="1"/>
          <p:nvPr/>
        </p:nvSpPr>
        <p:spPr>
          <a:xfrm>
            <a:off x="5593074" y="2276246"/>
            <a:ext cx="570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Clr>
                <a:schemeClr val="bg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>
                <a:srgbClr val="ADB9CA"/>
              </a:buClr>
              <a:buFont typeface="+mj-lt"/>
              <a:buAutoNum type="arabicPeriod" startAt="2"/>
            </a:pPr>
            <a:r>
              <a:rPr lang="ru-RU" sz="1800" dirty="0">
                <a:solidFill>
                  <a:srgbClr val="ADB9CA"/>
                </a:solidFill>
              </a:rPr>
              <a:t>Центр поддержки предпринимательства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35E1BF1-2963-3A46-92CF-EDEEC291669B}"/>
              </a:ext>
            </a:extLst>
          </p:cNvPr>
          <p:cNvSpPr txBox="1">
            <a:spLocks/>
          </p:cNvSpPr>
          <p:nvPr/>
        </p:nvSpPr>
        <p:spPr>
          <a:xfrm>
            <a:off x="5498937" y="516245"/>
            <a:ext cx="7901710" cy="7446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dirty="0">
                <a:gradFill>
                  <a:gsLst>
                    <a:gs pos="0">
                      <a:srgbClr val="FF0000"/>
                    </a:gs>
                    <a:gs pos="100000">
                      <a:srgbClr val="ED7551"/>
                    </a:gs>
                  </a:gsLst>
                  <a:lin ang="54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структуре центра</a:t>
            </a:r>
            <a:endParaRPr lang="en" sz="2400" dirty="0">
              <a:gradFill>
                <a:gsLst>
                  <a:gs pos="0">
                    <a:srgbClr val="FF0000"/>
                  </a:gs>
                  <a:gs pos="100000">
                    <a:srgbClr val="ED7551"/>
                  </a:gs>
                </a:gsLst>
                <a:lin ang="5400000" scaled="1"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Conector recto 34">
            <a:extLst>
              <a:ext uri="{FF2B5EF4-FFF2-40B4-BE49-F238E27FC236}">
                <a16:creationId xmlns:a16="http://schemas.microsoft.com/office/drawing/2014/main" id="{1292E8B5-83D4-ACBA-2E40-92A159E47C12}"/>
              </a:ext>
            </a:extLst>
          </p:cNvPr>
          <p:cNvCxnSpPr>
            <a:cxnSpLocks/>
          </p:cNvCxnSpPr>
          <p:nvPr/>
        </p:nvCxnSpPr>
        <p:spPr>
          <a:xfrm>
            <a:off x="4991879" y="1175657"/>
            <a:ext cx="6445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DF9001E-4A87-ACBA-ADAB-0E6E5D423B3B}"/>
              </a:ext>
            </a:extLst>
          </p:cNvPr>
          <p:cNvSpPr txBox="1"/>
          <p:nvPr/>
        </p:nvSpPr>
        <p:spPr>
          <a:xfrm>
            <a:off x="360774" y="2015633"/>
            <a:ext cx="487183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DB9CA"/>
              </a:buClr>
            </a:pPr>
            <a:r>
              <a:rPr lang="ru-RU" sz="2400" b="1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МОЙ БИЗНЕС</a:t>
            </a:r>
          </a:p>
          <a:p>
            <a:pPr>
              <a:buClr>
                <a:srgbClr val="ADB9CA"/>
              </a:buClr>
            </a:pPr>
            <a:endParaRPr lang="ru-RU" sz="2400" b="1" dirty="0">
              <a:solidFill>
                <a:srgbClr val="333F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ADB9CA"/>
              </a:buClr>
            </a:pPr>
            <a:r>
              <a:rPr lang="ru-RU" sz="1200" b="1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БАЗЕ ДЕЙСТВУЮЩЕГО</a:t>
            </a:r>
          </a:p>
          <a:p>
            <a:pPr>
              <a:buClr>
                <a:srgbClr val="ADB9CA"/>
              </a:buClr>
            </a:pPr>
            <a:endParaRPr lang="ru-RU" sz="2400" b="1" dirty="0">
              <a:solidFill>
                <a:srgbClr val="333F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ADB9CA"/>
              </a:buClr>
            </a:pPr>
            <a:r>
              <a:rPr lang="ru-RU" sz="2400" b="1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Фонда поддержки </a:t>
            </a:r>
          </a:p>
          <a:p>
            <a:pPr>
              <a:buClr>
                <a:srgbClr val="ADB9CA"/>
              </a:buClr>
            </a:pPr>
            <a:r>
              <a:rPr lang="ru-RU" sz="2400" b="1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предпринимательства </a:t>
            </a:r>
          </a:p>
          <a:p>
            <a:pPr>
              <a:buClr>
                <a:srgbClr val="ADB9CA"/>
              </a:buClr>
            </a:pPr>
            <a:r>
              <a:rPr lang="ru-RU" sz="2400" b="1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Мордовия</a:t>
            </a:r>
          </a:p>
          <a:p>
            <a:pPr>
              <a:buClr>
                <a:srgbClr val="ADB9CA"/>
              </a:buClr>
            </a:pPr>
            <a:r>
              <a:rPr lang="ru-RU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Микрокредитная компания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ADE426-B413-4191-BBA9-DA073578FB57}"/>
              </a:ext>
            </a:extLst>
          </p:cNvPr>
          <p:cNvSpPr txBox="1"/>
          <p:nvPr/>
        </p:nvSpPr>
        <p:spPr>
          <a:xfrm>
            <a:off x="5608159" y="4785622"/>
            <a:ext cx="5515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Clr>
                <a:schemeClr val="bg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indent="0">
              <a:buClr>
                <a:srgbClr val="ADB9CA"/>
              </a:buClr>
              <a:buNone/>
            </a:pPr>
            <a:r>
              <a:rPr lang="ru-RU" sz="1800" dirty="0">
                <a:solidFill>
                  <a:srgbClr val="ADB9CA"/>
                </a:solidFill>
              </a:rPr>
              <a:t>5.  Заключены Соглашения с другими ОИП, специалистам предоставляются рабочие места во фронт-офисе (всего – 9 окон)</a:t>
            </a:r>
          </a:p>
        </p:txBody>
      </p:sp>
    </p:spTree>
    <p:extLst>
      <p:ext uri="{BB962C8B-B14F-4D97-AF65-F5344CB8AC3E}">
        <p14:creationId xmlns:p14="http://schemas.microsoft.com/office/powerpoint/2010/main" val="12230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redondeado 20">
            <a:extLst>
              <a:ext uri="{FF2B5EF4-FFF2-40B4-BE49-F238E27FC236}">
                <a16:creationId xmlns:a16="http://schemas.microsoft.com/office/drawing/2014/main" id="{5BCFCDDD-4A20-AB3F-6EE9-78656C8E8795}"/>
              </a:ext>
            </a:extLst>
          </p:cNvPr>
          <p:cNvSpPr/>
          <p:nvPr/>
        </p:nvSpPr>
        <p:spPr>
          <a:xfrm>
            <a:off x="0" y="-18147"/>
            <a:ext cx="12192000" cy="3197752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redondeado 1">
            <a:extLst>
              <a:ext uri="{FF2B5EF4-FFF2-40B4-BE49-F238E27FC236}">
                <a16:creationId xmlns:a16="http://schemas.microsoft.com/office/drawing/2014/main" id="{7F3C468D-0E36-CC36-7C07-EFC541447E7E}"/>
              </a:ext>
            </a:extLst>
          </p:cNvPr>
          <p:cNvSpPr/>
          <p:nvPr/>
        </p:nvSpPr>
        <p:spPr>
          <a:xfrm>
            <a:off x="8165456" y="942680"/>
            <a:ext cx="3547098" cy="5708851"/>
          </a:xfrm>
          <a:prstGeom prst="roundRect">
            <a:avLst>
              <a:gd name="adj" fmla="val 1795"/>
            </a:avLst>
          </a:prstGeom>
          <a:solidFill>
            <a:schemeClr val="bg1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Rectángulo redondeado 1">
            <a:extLst>
              <a:ext uri="{FF2B5EF4-FFF2-40B4-BE49-F238E27FC236}">
                <a16:creationId xmlns:a16="http://schemas.microsoft.com/office/drawing/2014/main" id="{DB30B0ED-F445-B46B-1E2C-228EA9849F11}"/>
              </a:ext>
            </a:extLst>
          </p:cNvPr>
          <p:cNvSpPr/>
          <p:nvPr/>
        </p:nvSpPr>
        <p:spPr>
          <a:xfrm>
            <a:off x="4347759" y="942680"/>
            <a:ext cx="3547098" cy="5720268"/>
          </a:xfrm>
          <a:prstGeom prst="roundRect">
            <a:avLst>
              <a:gd name="adj" fmla="val 1795"/>
            </a:avLst>
          </a:prstGeom>
          <a:solidFill>
            <a:schemeClr val="bg1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Rectángulo redondeado 1">
            <a:extLst>
              <a:ext uri="{FF2B5EF4-FFF2-40B4-BE49-F238E27FC236}">
                <a16:creationId xmlns:a16="http://schemas.microsoft.com/office/drawing/2014/main" id="{3E127DAD-5F60-4890-3FFE-8BE3700C7AEF}"/>
              </a:ext>
            </a:extLst>
          </p:cNvPr>
          <p:cNvSpPr/>
          <p:nvPr/>
        </p:nvSpPr>
        <p:spPr>
          <a:xfrm>
            <a:off x="517606" y="942680"/>
            <a:ext cx="3547098" cy="5708850"/>
          </a:xfrm>
          <a:prstGeom prst="roundRect">
            <a:avLst>
              <a:gd name="adj" fmla="val 1795"/>
            </a:avLst>
          </a:prstGeom>
          <a:solidFill>
            <a:schemeClr val="bg1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67216029-0EB5-F556-B5A7-08819816D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9641720"/>
              </p:ext>
            </p:extLst>
          </p:nvPr>
        </p:nvGraphicFramePr>
        <p:xfrm>
          <a:off x="487968" y="3811716"/>
          <a:ext cx="3451605" cy="2736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AB161A8-1430-763F-C72D-D32B0EFA3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904199"/>
              </p:ext>
            </p:extLst>
          </p:nvPr>
        </p:nvGraphicFramePr>
        <p:xfrm>
          <a:off x="4434544" y="3783729"/>
          <a:ext cx="3256229" cy="2397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56D78F2E-45D4-995E-CEE8-89464FE648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9940501"/>
              </p:ext>
            </p:extLst>
          </p:nvPr>
        </p:nvGraphicFramePr>
        <p:xfrm>
          <a:off x="8178764" y="3728131"/>
          <a:ext cx="3512230" cy="2479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1A58F4F-45B9-3654-CEEF-88818AC3AF5A}"/>
              </a:ext>
            </a:extLst>
          </p:cNvPr>
          <p:cNvSpPr txBox="1"/>
          <p:nvPr/>
        </p:nvSpPr>
        <p:spPr>
          <a:xfrm>
            <a:off x="2477424" y="4517464"/>
            <a:ext cx="600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ED5338"/>
                </a:solidFill>
              </a:rPr>
              <a:t>%</a:t>
            </a:r>
            <a:r>
              <a:rPr lang="en-US" sz="800" b="1" dirty="0"/>
              <a:t> </a:t>
            </a:r>
            <a:endParaRPr lang="ru-RU" sz="800" b="1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5914E09D-EE5C-F1DB-E592-12C47251521B}"/>
              </a:ext>
            </a:extLst>
          </p:cNvPr>
          <p:cNvSpPr txBox="1"/>
          <p:nvPr/>
        </p:nvSpPr>
        <p:spPr>
          <a:xfrm>
            <a:off x="5398266" y="4491185"/>
            <a:ext cx="1397000" cy="11011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ED5338"/>
                </a:solidFill>
              </a:rPr>
              <a:t>116</a:t>
            </a:r>
          </a:p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Процент достижения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KPI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1100" dirty="0">
                <a:solidFill>
                  <a:srgbClr val="ED5338"/>
                </a:solidFill>
              </a:rPr>
              <a:t>Предакселерация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8E5BF6B-85BC-EE7A-EB86-D51623F223B5}"/>
              </a:ext>
            </a:extLst>
          </p:cNvPr>
          <p:cNvSpPr txBox="1"/>
          <p:nvPr/>
        </p:nvSpPr>
        <p:spPr>
          <a:xfrm>
            <a:off x="9212381" y="4472075"/>
            <a:ext cx="1397000" cy="9318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ED5338"/>
                </a:solidFill>
              </a:rPr>
              <a:t>125</a:t>
            </a:r>
          </a:p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Процент достижения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KPI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1100" dirty="0">
                <a:solidFill>
                  <a:srgbClr val="ED5338"/>
                </a:solidFill>
              </a:rPr>
              <a:t>Самозанятые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A4E369-E8B6-7677-33BF-3E654C661049}"/>
              </a:ext>
            </a:extLst>
          </p:cNvPr>
          <p:cNvSpPr txBox="1"/>
          <p:nvPr/>
        </p:nvSpPr>
        <p:spPr>
          <a:xfrm>
            <a:off x="10086156" y="4529060"/>
            <a:ext cx="558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ED5338"/>
                </a:solidFill>
              </a:rPr>
              <a:t>%</a:t>
            </a:r>
            <a:r>
              <a:rPr lang="en-US" sz="800" b="1" dirty="0"/>
              <a:t> </a:t>
            </a:r>
            <a:endParaRPr lang="ru-RU" sz="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2B7C2C-8A43-7A9B-3AB3-7318D6B17EAC}"/>
              </a:ext>
            </a:extLst>
          </p:cNvPr>
          <p:cNvSpPr txBox="1"/>
          <p:nvPr/>
        </p:nvSpPr>
        <p:spPr>
          <a:xfrm>
            <a:off x="6255075" y="4550870"/>
            <a:ext cx="558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ED5338"/>
                </a:solidFill>
              </a:rPr>
              <a:t>%</a:t>
            </a:r>
            <a:r>
              <a:rPr lang="en-US" sz="800" dirty="0"/>
              <a:t> </a:t>
            </a:r>
            <a:endParaRPr lang="ru-RU" sz="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D65968-C92C-90C8-906E-9328A6276305}"/>
              </a:ext>
            </a:extLst>
          </p:cNvPr>
          <p:cNvSpPr txBox="1"/>
          <p:nvPr/>
        </p:nvSpPr>
        <p:spPr>
          <a:xfrm>
            <a:off x="1992822" y="3355780"/>
            <a:ext cx="208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10,3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млн. руб.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" name="Rectángulo redondeado 1">
            <a:extLst>
              <a:ext uri="{FF2B5EF4-FFF2-40B4-BE49-F238E27FC236}">
                <a16:creationId xmlns:a16="http://schemas.microsoft.com/office/drawing/2014/main" id="{15E3B542-EDD3-52BB-1DF4-6A56F0ACD741}"/>
              </a:ext>
            </a:extLst>
          </p:cNvPr>
          <p:cNvSpPr/>
          <p:nvPr/>
        </p:nvSpPr>
        <p:spPr>
          <a:xfrm>
            <a:off x="830333" y="1265246"/>
            <a:ext cx="2889665" cy="1907725"/>
          </a:xfrm>
          <a:prstGeom prst="roundRect">
            <a:avLst>
              <a:gd name="adj" fmla="val 1795"/>
            </a:avLst>
          </a:prstGeom>
          <a:solidFill>
            <a:srgbClr val="333F50"/>
          </a:solidFill>
          <a:ln>
            <a:solidFill>
              <a:srgbClr val="333F50"/>
            </a:solidFill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Акселерация субъектов малого и среднего предпринимательства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671951-7A29-B0DC-5765-7D684ADAFBDB}"/>
              </a:ext>
            </a:extLst>
          </p:cNvPr>
          <p:cNvSpPr txBox="1"/>
          <p:nvPr/>
        </p:nvSpPr>
        <p:spPr>
          <a:xfrm>
            <a:off x="1349800" y="1733345"/>
            <a:ext cx="1850730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dirty="0">
                <a:solidFill>
                  <a:srgbClr val="F656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Комплексных услуг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F554C8-3706-D3EA-489D-514148D9DB60}"/>
              </a:ext>
            </a:extLst>
          </p:cNvPr>
          <p:cNvSpPr txBox="1"/>
          <p:nvPr/>
        </p:nvSpPr>
        <p:spPr>
          <a:xfrm>
            <a:off x="1700009" y="1382156"/>
            <a:ext cx="102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KPI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270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ángulo redondeado 1">
            <a:extLst>
              <a:ext uri="{FF2B5EF4-FFF2-40B4-BE49-F238E27FC236}">
                <a16:creationId xmlns:a16="http://schemas.microsoft.com/office/drawing/2014/main" id="{5B194269-51E5-15BC-C39E-CEEC7DEFB01A}"/>
              </a:ext>
            </a:extLst>
          </p:cNvPr>
          <p:cNvSpPr/>
          <p:nvPr/>
        </p:nvSpPr>
        <p:spPr>
          <a:xfrm>
            <a:off x="8490046" y="1271880"/>
            <a:ext cx="2889665" cy="1907725"/>
          </a:xfrm>
          <a:prstGeom prst="roundRect">
            <a:avLst>
              <a:gd name="adj" fmla="val 1795"/>
            </a:avLst>
          </a:prstGeom>
          <a:solidFill>
            <a:srgbClr val="333F50"/>
          </a:solidFill>
          <a:ln>
            <a:solidFill>
              <a:srgbClr val="333F50"/>
            </a:solidFill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благоприятных условий для осуществления деятельности самозанятыми гражданами</a:t>
            </a:r>
          </a:p>
        </p:txBody>
      </p:sp>
      <p:sp>
        <p:nvSpPr>
          <p:cNvPr id="48" name="Rectángulo redondeado 1">
            <a:extLst>
              <a:ext uri="{FF2B5EF4-FFF2-40B4-BE49-F238E27FC236}">
                <a16:creationId xmlns:a16="http://schemas.microsoft.com/office/drawing/2014/main" id="{C0CA7E04-6BF1-2130-F1F2-68E8821B6B20}"/>
              </a:ext>
            </a:extLst>
          </p:cNvPr>
          <p:cNvSpPr/>
          <p:nvPr/>
        </p:nvSpPr>
        <p:spPr>
          <a:xfrm>
            <a:off x="4676475" y="1258933"/>
            <a:ext cx="2889665" cy="1907725"/>
          </a:xfrm>
          <a:prstGeom prst="roundRect">
            <a:avLst>
              <a:gd name="adj" fmla="val 1795"/>
            </a:avLst>
          </a:prstGeom>
          <a:solidFill>
            <a:srgbClr val="333F50"/>
          </a:solidFill>
          <a:ln>
            <a:solidFill>
              <a:srgbClr val="333F50"/>
            </a:solidFill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ru-RU" sz="1800" dirty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Создание условия для легкого старта и комфортного ведения бизнеса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6A0E2A-DC09-D84D-D7BC-FD06C97D2ACA}"/>
              </a:ext>
            </a:extLst>
          </p:cNvPr>
          <p:cNvSpPr txBox="1"/>
          <p:nvPr/>
        </p:nvSpPr>
        <p:spPr>
          <a:xfrm>
            <a:off x="5232694" y="1747963"/>
            <a:ext cx="1850730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dirty="0">
                <a:solidFill>
                  <a:srgbClr val="F656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СМСП и </a:t>
            </a:r>
            <a:r>
              <a:rPr lang="ru-RU" sz="1100" dirty="0" err="1">
                <a:solidFill>
                  <a:srgbClr val="F656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физ.лиц</a:t>
            </a:r>
            <a:endParaRPr lang="ru-RU" sz="1100" dirty="0">
              <a:solidFill>
                <a:srgbClr val="F6563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9F36CA-9898-FF23-7A7C-D35A0DEF1837}"/>
              </a:ext>
            </a:extLst>
          </p:cNvPr>
          <p:cNvSpPr txBox="1"/>
          <p:nvPr/>
        </p:nvSpPr>
        <p:spPr>
          <a:xfrm>
            <a:off x="5435213" y="1412895"/>
            <a:ext cx="132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KPI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9BBD58-20E0-CCB4-394C-BB7C026496C9}"/>
              </a:ext>
            </a:extLst>
          </p:cNvPr>
          <p:cNvSpPr txBox="1"/>
          <p:nvPr/>
        </p:nvSpPr>
        <p:spPr>
          <a:xfrm>
            <a:off x="8985516" y="1746699"/>
            <a:ext cx="1850730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dirty="0">
                <a:solidFill>
                  <a:srgbClr val="F656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самозанятых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25A13B-8477-58F3-1181-2814EABECF19}"/>
              </a:ext>
            </a:extLst>
          </p:cNvPr>
          <p:cNvSpPr txBox="1"/>
          <p:nvPr/>
        </p:nvSpPr>
        <p:spPr>
          <a:xfrm>
            <a:off x="9452582" y="1369355"/>
            <a:ext cx="102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KPI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207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0A9D01BF-8465-7390-440C-8EFBF51BD265}"/>
              </a:ext>
            </a:extLst>
          </p:cNvPr>
          <p:cNvSpPr/>
          <p:nvPr/>
        </p:nvSpPr>
        <p:spPr>
          <a:xfrm>
            <a:off x="2543732" y="213126"/>
            <a:ext cx="7104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Достижение показателей в рамках нацпроектов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D5E20-32F2-C213-92AB-DA85F605FAAD}"/>
              </a:ext>
            </a:extLst>
          </p:cNvPr>
          <p:cNvSpPr txBox="1"/>
          <p:nvPr/>
        </p:nvSpPr>
        <p:spPr>
          <a:xfrm>
            <a:off x="6108697" y="3355780"/>
            <a:ext cx="208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7,6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млн. руб.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EF43A1-67F0-5CDE-053A-852F0104342A}"/>
              </a:ext>
            </a:extLst>
          </p:cNvPr>
          <p:cNvSpPr txBox="1"/>
          <p:nvPr/>
        </p:nvSpPr>
        <p:spPr>
          <a:xfrm>
            <a:off x="9875513" y="3407606"/>
            <a:ext cx="208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3,4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млн. руб.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2">
            <a:extLst>
              <a:ext uri="{FF2B5EF4-FFF2-40B4-BE49-F238E27FC236}">
                <a16:creationId xmlns:a16="http://schemas.microsoft.com/office/drawing/2014/main" id="{D79AB7B2-0228-3AE6-7699-71810F066360}"/>
              </a:ext>
            </a:extLst>
          </p:cNvPr>
          <p:cNvSpPr/>
          <p:nvPr/>
        </p:nvSpPr>
        <p:spPr>
          <a:xfrm>
            <a:off x="-84081" y="2836"/>
            <a:ext cx="7744407" cy="7277877"/>
          </a:xfrm>
          <a:prstGeom prst="roundRect">
            <a:avLst>
              <a:gd name="adj" fmla="val 2554"/>
            </a:avLst>
          </a:prstGeom>
          <a:solidFill>
            <a:srgbClr val="333F50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bg1"/>
              </a:buClr>
            </a:pPr>
            <a:endParaRPr lang="ru-RU" sz="1800" dirty="0">
              <a:solidFill>
                <a:srgbClr val="ADB9C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uadroTexto 74">
            <a:extLst>
              <a:ext uri="{FF2B5EF4-FFF2-40B4-BE49-F238E27FC236}">
                <a16:creationId xmlns:a16="http://schemas.microsoft.com/office/drawing/2014/main" id="{81E4858F-7740-A472-3783-46F7E620C516}"/>
              </a:ext>
            </a:extLst>
          </p:cNvPr>
          <p:cNvSpPr txBox="1"/>
          <p:nvPr/>
        </p:nvSpPr>
        <p:spPr>
          <a:xfrm>
            <a:off x="7916447" y="4873554"/>
            <a:ext cx="3803816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услуги 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E751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300 000 рублей, 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E751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основное </a:t>
            </a:r>
            <a:r>
              <a:rPr lang="ru-RU" b="1" cap="all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вовлеченность консультанта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ЦМБ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s-E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CuadroTexto 2">
            <a:extLst>
              <a:ext uri="{FF2B5EF4-FFF2-40B4-BE49-F238E27FC236}">
                <a16:creationId xmlns:a16="http://schemas.microsoft.com/office/drawing/2014/main" id="{7C4F4CDE-5F80-025F-7605-8A85305993BC}"/>
              </a:ext>
            </a:extLst>
          </p:cNvPr>
          <p:cNvSpPr txBox="1"/>
          <p:nvPr/>
        </p:nvSpPr>
        <p:spPr>
          <a:xfrm>
            <a:off x="2152183" y="254115"/>
            <a:ext cx="457373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КОНСУЛЬТАЦИИ</a:t>
            </a:r>
            <a:endParaRPr lang="es-E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Google Shape;1728;p33">
            <a:extLst>
              <a:ext uri="{FF2B5EF4-FFF2-40B4-BE49-F238E27FC236}">
                <a16:creationId xmlns:a16="http://schemas.microsoft.com/office/drawing/2014/main" id="{AB81BCB4-FAC8-BEF8-162A-0FF2769FB76F}"/>
              </a:ext>
            </a:extLst>
          </p:cNvPr>
          <p:cNvSpPr txBox="1"/>
          <p:nvPr/>
        </p:nvSpPr>
        <p:spPr>
          <a:xfrm>
            <a:off x="159936" y="1079535"/>
            <a:ext cx="7042234" cy="527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единая точка входа 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консультант на первоначальном этапе выявляет запрос и в ручном режиме сопровождает Клиента до получения необходимой услуги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КЛИЕНТООРИЕНТИРОВАННОСТЬ 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даже если вопрос Клиента вне экспертности консультанта, фиксируем, изучаем и направляем к соответствующим специалистам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ЧЕК-ЛИСТ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первичном обращении при оформлении заявления на получение услуги – наш консультант одновременно рассказывает обо всех мерах поддержки, проводит скоринг с применением ЦП.МСП и составляет чек-лист с доступными мерами – так мы знакомим и Цифровой платформой – как менеджеры продаж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ЭКСПЕРТНАЯ КОНСУЛЬТАЦИЯ 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подрядчик центра Мой Бизнес, который в оперативном режиме оказывает необходимую консультацию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ДЕНЬ ОТКРЫТЫХ ДВЕРЕЙ С ЭКСПЕРТАМИ </a:t>
            </a:r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каждую первую среду в центр МБ приходят специалисты всех ОИП, привлеченные эксперты и оказывают консультации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7C266F-A2AE-A917-DE1E-2CB05875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634" y="2313234"/>
            <a:ext cx="3841981" cy="25603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16C076-4B6C-5B3C-F4FF-CF9E30985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412" y="254115"/>
            <a:ext cx="4082427" cy="2720555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0853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redondeado 2">
            <a:extLst>
              <a:ext uri="{FF2B5EF4-FFF2-40B4-BE49-F238E27FC236}">
                <a16:creationId xmlns:a16="http://schemas.microsoft.com/office/drawing/2014/main" id="{1B87D735-CB81-6886-0401-C9F60EA025B9}"/>
              </a:ext>
            </a:extLst>
          </p:cNvPr>
          <p:cNvSpPr/>
          <p:nvPr/>
        </p:nvSpPr>
        <p:spPr>
          <a:xfrm>
            <a:off x="-16681" y="-209939"/>
            <a:ext cx="8425390" cy="7277877"/>
          </a:xfrm>
          <a:prstGeom prst="roundRect">
            <a:avLst>
              <a:gd name="adj" fmla="val 2554"/>
            </a:avLst>
          </a:prstGeom>
          <a:solidFill>
            <a:srgbClr val="222A35"/>
          </a:solidFill>
          <a:ln>
            <a:noFill/>
          </a:ln>
          <a:effectLst>
            <a:outerShdw blurRad="9017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bg1"/>
              </a:buClr>
            </a:pPr>
            <a:endParaRPr lang="ru-RU" sz="1800" dirty="0">
              <a:solidFill>
                <a:srgbClr val="ADB9C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hape 633">
            <a:extLst>
              <a:ext uri="{FF2B5EF4-FFF2-40B4-BE49-F238E27FC236}">
                <a16:creationId xmlns:a16="http://schemas.microsoft.com/office/drawing/2014/main" id="{474C38BE-735A-DD2A-6FB3-E23626887360}"/>
              </a:ext>
            </a:extLst>
          </p:cNvPr>
          <p:cNvSpPr txBox="1"/>
          <p:nvPr/>
        </p:nvSpPr>
        <p:spPr>
          <a:xfrm>
            <a:off x="1122376" y="293489"/>
            <a:ext cx="6385864" cy="800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ru-RU" sz="2800" b="1" dirty="0">
                <a:solidFill>
                  <a:schemeClr val="bg1"/>
                </a:solidFill>
                <a:ea typeface="Bitter"/>
                <a:cs typeface="Bitter"/>
                <a:sym typeface="Bitter"/>
              </a:rPr>
              <a:t>Консультации в муниципалитетах</a:t>
            </a:r>
            <a:endParaRPr dirty="0">
              <a:solidFill>
                <a:schemeClr val="bg1"/>
              </a:solidFill>
              <a:latin typeface="+mj-lt"/>
              <a:ea typeface="Bitter"/>
              <a:cs typeface="Bitter"/>
              <a:sym typeface="Bitter"/>
            </a:endParaRPr>
          </a:p>
        </p:txBody>
      </p:sp>
      <p:sp>
        <p:nvSpPr>
          <p:cNvPr id="14" name="Shape 633">
            <a:extLst>
              <a:ext uri="{FF2B5EF4-FFF2-40B4-BE49-F238E27FC236}">
                <a16:creationId xmlns:a16="http://schemas.microsoft.com/office/drawing/2014/main" id="{AADC0520-E482-4F7B-0D61-39755BD93DCC}"/>
              </a:ext>
            </a:extLst>
          </p:cNvPr>
          <p:cNvSpPr txBox="1"/>
          <p:nvPr/>
        </p:nvSpPr>
        <p:spPr>
          <a:xfrm>
            <a:off x="500228" y="1329490"/>
            <a:ext cx="7630160" cy="4685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</a:pPr>
            <a:r>
              <a:rPr lang="ru-RU" dirty="0">
                <a:solidFill>
                  <a:schemeClr val="bg1"/>
                </a:solidFill>
                <a:ea typeface="Bitter"/>
                <a:cs typeface="Bitter"/>
                <a:sym typeface="Bitter"/>
              </a:rPr>
              <a:t>БИЗНЕС – ДЕСАНТ – в состав группы входят: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r>
              <a:rPr lang="ru-RU" dirty="0">
                <a:solidFill>
                  <a:schemeClr val="bg1"/>
                </a:solidFill>
                <a:ea typeface="Bitter"/>
                <a:cs typeface="Bitter"/>
                <a:sym typeface="Bitter"/>
              </a:rPr>
              <a:t>представители ОИП – обязательно живой диалог на реальных кейсах конкретного муниципалитета – но рассказывает сам предприниматель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r>
              <a:rPr lang="ru-RU" dirty="0">
                <a:solidFill>
                  <a:schemeClr val="bg1"/>
                </a:solidFill>
                <a:ea typeface="Bitter"/>
                <a:cs typeface="Bitter"/>
                <a:sym typeface="Bitter"/>
              </a:rPr>
              <a:t>привлеченные эксперты – наш эксперт – амбассадор, является соц. предпринимателем и получателем мер гос. Поддержки - </a:t>
            </a: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r>
              <a:rPr lang="ru-RU" dirty="0">
                <a:solidFill>
                  <a:schemeClr val="bg1"/>
                </a:solidFill>
                <a:ea typeface="Bitter"/>
                <a:cs typeface="Bitter"/>
                <a:sym typeface="Bitter"/>
              </a:rPr>
              <a:t>ДОБАВЛЕНЫ В ЧАТЫ МУНИЦИПАЛИТЕТОВ, где размещаем всю информацию </a:t>
            </a: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r>
              <a:rPr lang="ru-RU" dirty="0">
                <a:solidFill>
                  <a:schemeClr val="bg1"/>
                </a:solidFill>
                <a:ea typeface="Bitter"/>
                <a:cs typeface="Bitter"/>
                <a:sym typeface="Bitter"/>
              </a:rPr>
              <a:t>ПИШЕМ ИСТОРИИ УСПЕХА МЕСТНЫХ ПРЕДПРИНИМАТЕЛЕЙ</a:t>
            </a: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chemeClr val="bg1"/>
              </a:solidFill>
              <a:ea typeface="Bitter"/>
              <a:cs typeface="Bitter"/>
              <a:sym typeface="Bitter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</a:pPr>
            <a:endParaRPr lang="ru-RU" dirty="0">
              <a:solidFill>
                <a:srgbClr val="FB4039"/>
              </a:solidFill>
              <a:ea typeface="Bitter"/>
              <a:cs typeface="Bitter"/>
              <a:sym typeface="Bitter"/>
            </a:endParaRPr>
          </a:p>
          <a:p>
            <a:pPr marL="342900" lvl="0" indent="-342900" rt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AutoNum type="arabicPeriod"/>
            </a:pPr>
            <a:endParaRPr lang="ru-RU" sz="1600" b="1" dirty="0">
              <a:solidFill>
                <a:srgbClr val="FB4039"/>
              </a:solidFill>
              <a:ea typeface="Bitter"/>
              <a:cs typeface="Bitter"/>
              <a:sym typeface="Bitter"/>
            </a:endParaRPr>
          </a:p>
          <a:p>
            <a:pPr marL="342900" lvl="0" indent="-342900" rt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AutoNum type="arabicPeriod"/>
            </a:pPr>
            <a:endParaRPr lang="ru-RU" sz="1600" b="1" dirty="0">
              <a:solidFill>
                <a:srgbClr val="FB4039"/>
              </a:solidFill>
              <a:ea typeface="Bitter"/>
              <a:cs typeface="Bitter"/>
              <a:sym typeface="Bitter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endParaRPr lang="en" sz="6600" b="1" dirty="0">
              <a:solidFill>
                <a:srgbClr val="FB4039"/>
              </a:solidFill>
              <a:ea typeface="Bitter"/>
              <a:cs typeface="Bitter"/>
              <a:sym typeface="Bitter"/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B4039"/>
              </a:solidFill>
              <a:latin typeface="+mj-lt"/>
              <a:ea typeface="Bitter"/>
              <a:cs typeface="Bitter"/>
              <a:sym typeface="Bitter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b="1" dirty="0">
              <a:solidFill>
                <a:srgbClr val="FB4039"/>
              </a:solidFill>
              <a:latin typeface="+mj-lt"/>
              <a:ea typeface="Bitter"/>
              <a:cs typeface="Bitter"/>
              <a:sym typeface="Bitter"/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B4039"/>
              </a:solidFill>
              <a:latin typeface="+mj-lt"/>
              <a:ea typeface="Bitter"/>
              <a:cs typeface="Bitter"/>
              <a:sym typeface="Bitter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E9F78F-D406-7635-F5A4-7FFC080CE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9" t="22001" r="32475" b="46459"/>
          <a:stretch/>
        </p:blipFill>
        <p:spPr>
          <a:xfrm>
            <a:off x="8062924" y="1700201"/>
            <a:ext cx="4810291" cy="313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6">
            <a:extLst>
              <a:ext uri="{FF2B5EF4-FFF2-40B4-BE49-F238E27FC236}">
                <a16:creationId xmlns:a16="http://schemas.microsoft.com/office/drawing/2014/main" id="{03D72D32-BFD7-BF44-80F4-B12863626D66}"/>
              </a:ext>
            </a:extLst>
          </p:cNvPr>
          <p:cNvSpPr/>
          <p:nvPr/>
        </p:nvSpPr>
        <p:spPr>
          <a:xfrm>
            <a:off x="3689708" y="-10654"/>
            <a:ext cx="330768" cy="6883373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  <a:gd name="connsiteX0" fmla="*/ 760 w 169699"/>
              <a:gd name="connsiteY0" fmla="*/ 0 h 2493305"/>
              <a:gd name="connsiteX1" fmla="*/ 169140 w 169699"/>
              <a:gd name="connsiteY1" fmla="*/ 356241 h 2493305"/>
              <a:gd name="connsiteX2" fmla="*/ 168643 w 169699"/>
              <a:gd name="connsiteY2" fmla="*/ 972190 h 2493305"/>
              <a:gd name="connsiteX3" fmla="*/ 370 w 169699"/>
              <a:gd name="connsiteY3" fmla="*/ 2493305 h 2493305"/>
              <a:gd name="connsiteX4" fmla="*/ 760 w 169699"/>
              <a:gd name="connsiteY4" fmla="*/ 0 h 2493305"/>
              <a:gd name="connsiteX0" fmla="*/ 760 w 173673"/>
              <a:gd name="connsiteY0" fmla="*/ 0 h 2493305"/>
              <a:gd name="connsiteX1" fmla="*/ 169140 w 173673"/>
              <a:gd name="connsiteY1" fmla="*/ 356241 h 2493305"/>
              <a:gd name="connsiteX2" fmla="*/ 173673 w 173673"/>
              <a:gd name="connsiteY2" fmla="*/ 2482636 h 2493305"/>
              <a:gd name="connsiteX3" fmla="*/ 370 w 173673"/>
              <a:gd name="connsiteY3" fmla="*/ 2493305 h 2493305"/>
              <a:gd name="connsiteX4" fmla="*/ 760 w 173673"/>
              <a:gd name="connsiteY4" fmla="*/ 0 h 2493305"/>
              <a:gd name="connsiteX0" fmla="*/ 5420 w 178333"/>
              <a:gd name="connsiteY0" fmla="*/ 0 h 2483560"/>
              <a:gd name="connsiteX1" fmla="*/ 173800 w 178333"/>
              <a:gd name="connsiteY1" fmla="*/ 356241 h 2483560"/>
              <a:gd name="connsiteX2" fmla="*/ 178333 w 178333"/>
              <a:gd name="connsiteY2" fmla="*/ 2482636 h 2483560"/>
              <a:gd name="connsiteX3" fmla="*/ 0 w 178333"/>
              <a:gd name="connsiteY3" fmla="*/ 2483560 h 2483560"/>
              <a:gd name="connsiteX4" fmla="*/ 5420 w 178333"/>
              <a:gd name="connsiteY4" fmla="*/ 0 h 2483560"/>
              <a:gd name="connsiteX0" fmla="*/ 5420 w 178333"/>
              <a:gd name="connsiteY0" fmla="*/ 1110353 h 3593913"/>
              <a:gd name="connsiteX1" fmla="*/ 173800 w 178333"/>
              <a:gd name="connsiteY1" fmla="*/ 0 h 3593913"/>
              <a:gd name="connsiteX2" fmla="*/ 178333 w 178333"/>
              <a:gd name="connsiteY2" fmla="*/ 3592989 h 3593913"/>
              <a:gd name="connsiteX3" fmla="*/ 0 w 178333"/>
              <a:gd name="connsiteY3" fmla="*/ 3593913 h 3593913"/>
              <a:gd name="connsiteX4" fmla="*/ 5420 w 178333"/>
              <a:gd name="connsiteY4" fmla="*/ 1110353 h 3593913"/>
              <a:gd name="connsiteX0" fmla="*/ 5420 w 178333"/>
              <a:gd name="connsiteY0" fmla="*/ 0 h 3594468"/>
              <a:gd name="connsiteX1" fmla="*/ 173800 w 178333"/>
              <a:gd name="connsiteY1" fmla="*/ 555 h 3594468"/>
              <a:gd name="connsiteX2" fmla="*/ 178333 w 178333"/>
              <a:gd name="connsiteY2" fmla="*/ 3593544 h 3594468"/>
              <a:gd name="connsiteX3" fmla="*/ 0 w 178333"/>
              <a:gd name="connsiteY3" fmla="*/ 3594468 h 3594468"/>
              <a:gd name="connsiteX4" fmla="*/ 5420 w 178333"/>
              <a:gd name="connsiteY4" fmla="*/ 0 h 359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33" h="3594468">
                <a:moveTo>
                  <a:pt x="5420" y="0"/>
                </a:moveTo>
                <a:lnTo>
                  <a:pt x="173800" y="555"/>
                </a:lnTo>
                <a:cubicBezTo>
                  <a:pt x="175917" y="198463"/>
                  <a:pt x="176216" y="3395636"/>
                  <a:pt x="178333" y="3593544"/>
                </a:cubicBezTo>
                <a:lnTo>
                  <a:pt x="0" y="3594468"/>
                </a:lnTo>
                <a:cubicBezTo>
                  <a:pt x="2469" y="3385976"/>
                  <a:pt x="2951" y="208492"/>
                  <a:pt x="542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50E09A0C-F568-7B4C-B942-DC23E6D88DA7}"/>
              </a:ext>
            </a:extLst>
          </p:cNvPr>
          <p:cNvSpPr/>
          <p:nvPr/>
        </p:nvSpPr>
        <p:spPr>
          <a:xfrm>
            <a:off x="7120033" y="0"/>
            <a:ext cx="5105495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2DEFF78-37C7-724C-BD42-C4AFF56EE9AD}"/>
              </a:ext>
            </a:extLst>
          </p:cNvPr>
          <p:cNvSpPr/>
          <p:nvPr/>
        </p:nvSpPr>
        <p:spPr>
          <a:xfrm>
            <a:off x="0" y="1465787"/>
            <a:ext cx="3699933" cy="119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9A82080-E185-E645-A59C-16DEBB62EAEE}"/>
              </a:ext>
            </a:extLst>
          </p:cNvPr>
          <p:cNvSpPr/>
          <p:nvPr/>
        </p:nvSpPr>
        <p:spPr>
          <a:xfrm>
            <a:off x="3699247" y="1462532"/>
            <a:ext cx="314754" cy="1861735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699" h="972190">
                <a:moveTo>
                  <a:pt x="760" y="0"/>
                </a:moveTo>
                <a:lnTo>
                  <a:pt x="169140" y="356241"/>
                </a:lnTo>
                <a:cubicBezTo>
                  <a:pt x="171257" y="554149"/>
                  <a:pt x="166526" y="774282"/>
                  <a:pt x="168643" y="972190"/>
                </a:cubicBezTo>
                <a:lnTo>
                  <a:pt x="370" y="627174"/>
                </a:lnTo>
                <a:cubicBezTo>
                  <a:pt x="2839" y="418682"/>
                  <a:pt x="-1709" y="208492"/>
                  <a:pt x="76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B6DCF69-C329-B449-B618-9CDD3016A451}"/>
              </a:ext>
            </a:extLst>
          </p:cNvPr>
          <p:cNvSpPr/>
          <p:nvPr/>
        </p:nvSpPr>
        <p:spPr>
          <a:xfrm>
            <a:off x="4013105" y="2140041"/>
            <a:ext cx="3073400" cy="119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759737F-6BD1-0644-ACE8-CC326AE770B9}"/>
              </a:ext>
            </a:extLst>
          </p:cNvPr>
          <p:cNvSpPr/>
          <p:nvPr/>
        </p:nvSpPr>
        <p:spPr>
          <a:xfrm>
            <a:off x="0" y="3163958"/>
            <a:ext cx="3699933" cy="119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6">
            <a:extLst>
              <a:ext uri="{FF2B5EF4-FFF2-40B4-BE49-F238E27FC236}">
                <a16:creationId xmlns:a16="http://schemas.microsoft.com/office/drawing/2014/main" id="{A4126A02-61CB-DD44-B873-9C22BB97D03C}"/>
              </a:ext>
            </a:extLst>
          </p:cNvPr>
          <p:cNvSpPr/>
          <p:nvPr/>
        </p:nvSpPr>
        <p:spPr>
          <a:xfrm>
            <a:off x="3699247" y="3160703"/>
            <a:ext cx="314754" cy="1861735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699" h="972190">
                <a:moveTo>
                  <a:pt x="760" y="0"/>
                </a:moveTo>
                <a:lnTo>
                  <a:pt x="169140" y="356241"/>
                </a:lnTo>
                <a:cubicBezTo>
                  <a:pt x="171257" y="554149"/>
                  <a:pt x="166526" y="774282"/>
                  <a:pt x="168643" y="972190"/>
                </a:cubicBezTo>
                <a:lnTo>
                  <a:pt x="370" y="627174"/>
                </a:lnTo>
                <a:cubicBezTo>
                  <a:pt x="2839" y="418682"/>
                  <a:pt x="-1709" y="208492"/>
                  <a:pt x="76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32C1D32-8477-0041-B694-E89DAC1B8774}"/>
              </a:ext>
            </a:extLst>
          </p:cNvPr>
          <p:cNvSpPr/>
          <p:nvPr/>
        </p:nvSpPr>
        <p:spPr>
          <a:xfrm>
            <a:off x="4013105" y="3838212"/>
            <a:ext cx="3073400" cy="119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22153AC-EB4C-9E4A-B971-B090E6E20246}"/>
              </a:ext>
            </a:extLst>
          </p:cNvPr>
          <p:cNvSpPr/>
          <p:nvPr/>
        </p:nvSpPr>
        <p:spPr>
          <a:xfrm>
            <a:off x="0" y="4750163"/>
            <a:ext cx="3699933" cy="1193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6">
            <a:extLst>
              <a:ext uri="{FF2B5EF4-FFF2-40B4-BE49-F238E27FC236}">
                <a16:creationId xmlns:a16="http://schemas.microsoft.com/office/drawing/2014/main" id="{FA83391B-520F-0040-9169-F39D2A7C61C4}"/>
              </a:ext>
            </a:extLst>
          </p:cNvPr>
          <p:cNvSpPr/>
          <p:nvPr/>
        </p:nvSpPr>
        <p:spPr>
          <a:xfrm>
            <a:off x="3699247" y="4746908"/>
            <a:ext cx="314754" cy="1861735"/>
          </a:xfrm>
          <a:custGeom>
            <a:avLst/>
            <a:gdLst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0 w 728132"/>
              <a:gd name="connsiteY3" fmla="*/ 1193800 h 1193800"/>
              <a:gd name="connsiteX4" fmla="*/ 0 w 728132"/>
              <a:gd name="connsiteY4" fmla="*/ 0 h 1193800"/>
              <a:gd name="connsiteX0" fmla="*/ 0 w 728132"/>
              <a:gd name="connsiteY0" fmla="*/ 0 h 1193800"/>
              <a:gd name="connsiteX1" fmla="*/ 728132 w 728132"/>
              <a:gd name="connsiteY1" fmla="*/ 0 h 1193800"/>
              <a:gd name="connsiteX2" fmla="*/ 728132 w 728132"/>
              <a:gd name="connsiteY2" fmla="*/ 1193800 h 1193800"/>
              <a:gd name="connsiteX3" fmla="*/ 8467 w 728132"/>
              <a:gd name="connsiteY3" fmla="*/ 609600 h 1193800"/>
              <a:gd name="connsiteX4" fmla="*/ 0 w 728132"/>
              <a:gd name="connsiteY4" fmla="*/ 0 h 1193800"/>
              <a:gd name="connsiteX0" fmla="*/ 0 w 728132"/>
              <a:gd name="connsiteY0" fmla="*/ 0 h 948266"/>
              <a:gd name="connsiteX1" fmla="*/ 728132 w 728132"/>
              <a:gd name="connsiteY1" fmla="*/ 0 h 948266"/>
              <a:gd name="connsiteX2" fmla="*/ 160865 w 728132"/>
              <a:gd name="connsiteY2" fmla="*/ 948266 h 948266"/>
              <a:gd name="connsiteX3" fmla="*/ 8467 w 728132"/>
              <a:gd name="connsiteY3" fmla="*/ 609600 h 948266"/>
              <a:gd name="connsiteX4" fmla="*/ 0 w 728132"/>
              <a:gd name="connsiteY4" fmla="*/ 0 h 948266"/>
              <a:gd name="connsiteX0" fmla="*/ 0 w 211665"/>
              <a:gd name="connsiteY0" fmla="*/ 0 h 948266"/>
              <a:gd name="connsiteX1" fmla="*/ 211665 w 211665"/>
              <a:gd name="connsiteY1" fmla="*/ 567267 h 948266"/>
              <a:gd name="connsiteX2" fmla="*/ 160865 w 211665"/>
              <a:gd name="connsiteY2" fmla="*/ 948266 h 948266"/>
              <a:gd name="connsiteX3" fmla="*/ 8467 w 211665"/>
              <a:gd name="connsiteY3" fmla="*/ 609600 h 948266"/>
              <a:gd name="connsiteX4" fmla="*/ 0 w 211665"/>
              <a:gd name="connsiteY4" fmla="*/ 0 h 948266"/>
              <a:gd name="connsiteX0" fmla="*/ 0 w 160865"/>
              <a:gd name="connsiteY0" fmla="*/ 0 h 948266"/>
              <a:gd name="connsiteX1" fmla="*/ 154515 w 160865"/>
              <a:gd name="connsiteY1" fmla="*/ 354542 h 948266"/>
              <a:gd name="connsiteX2" fmla="*/ 160865 w 160865"/>
              <a:gd name="connsiteY2" fmla="*/ 948266 h 948266"/>
              <a:gd name="connsiteX3" fmla="*/ 8467 w 160865"/>
              <a:gd name="connsiteY3" fmla="*/ 609600 h 948266"/>
              <a:gd name="connsiteX4" fmla="*/ 0 w 160865"/>
              <a:gd name="connsiteY4" fmla="*/ 0 h 948266"/>
              <a:gd name="connsiteX0" fmla="*/ 7408 w 168273"/>
              <a:gd name="connsiteY0" fmla="*/ 0 h 948266"/>
              <a:gd name="connsiteX1" fmla="*/ 161923 w 168273"/>
              <a:gd name="connsiteY1" fmla="*/ 354542 h 948266"/>
              <a:gd name="connsiteX2" fmla="*/ 168273 w 168273"/>
              <a:gd name="connsiteY2" fmla="*/ 948266 h 948266"/>
              <a:gd name="connsiteX3" fmla="*/ 0 w 168273"/>
              <a:gd name="connsiteY3" fmla="*/ 625475 h 948266"/>
              <a:gd name="connsiteX4" fmla="*/ 7408 w 168273"/>
              <a:gd name="connsiteY4" fmla="*/ 0 h 948266"/>
              <a:gd name="connsiteX0" fmla="*/ 7408 w 168273"/>
              <a:gd name="connsiteY0" fmla="*/ 0 h 970491"/>
              <a:gd name="connsiteX1" fmla="*/ 161923 w 168273"/>
              <a:gd name="connsiteY1" fmla="*/ 354542 h 970491"/>
              <a:gd name="connsiteX2" fmla="*/ 168273 w 168273"/>
              <a:gd name="connsiteY2" fmla="*/ 970491 h 970491"/>
              <a:gd name="connsiteX3" fmla="*/ 0 w 168273"/>
              <a:gd name="connsiteY3" fmla="*/ 625475 h 970491"/>
              <a:gd name="connsiteX4" fmla="*/ 7408 w 168273"/>
              <a:gd name="connsiteY4" fmla="*/ 0 h 970491"/>
              <a:gd name="connsiteX0" fmla="*/ 760 w 168643"/>
              <a:gd name="connsiteY0" fmla="*/ 0 h 972190"/>
              <a:gd name="connsiteX1" fmla="*/ 162293 w 168643"/>
              <a:gd name="connsiteY1" fmla="*/ 356241 h 972190"/>
              <a:gd name="connsiteX2" fmla="*/ 168643 w 168643"/>
              <a:gd name="connsiteY2" fmla="*/ 972190 h 972190"/>
              <a:gd name="connsiteX3" fmla="*/ 370 w 168643"/>
              <a:gd name="connsiteY3" fmla="*/ 627174 h 972190"/>
              <a:gd name="connsiteX4" fmla="*/ 760 w 168643"/>
              <a:gd name="connsiteY4" fmla="*/ 0 h 972190"/>
              <a:gd name="connsiteX0" fmla="*/ 760 w 169699"/>
              <a:gd name="connsiteY0" fmla="*/ 0 h 972190"/>
              <a:gd name="connsiteX1" fmla="*/ 169140 w 169699"/>
              <a:gd name="connsiteY1" fmla="*/ 356241 h 972190"/>
              <a:gd name="connsiteX2" fmla="*/ 168643 w 169699"/>
              <a:gd name="connsiteY2" fmla="*/ 972190 h 972190"/>
              <a:gd name="connsiteX3" fmla="*/ 370 w 169699"/>
              <a:gd name="connsiteY3" fmla="*/ 627174 h 972190"/>
              <a:gd name="connsiteX4" fmla="*/ 760 w 169699"/>
              <a:gd name="connsiteY4" fmla="*/ 0 h 97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699" h="972190">
                <a:moveTo>
                  <a:pt x="760" y="0"/>
                </a:moveTo>
                <a:lnTo>
                  <a:pt x="169140" y="356241"/>
                </a:lnTo>
                <a:cubicBezTo>
                  <a:pt x="171257" y="554149"/>
                  <a:pt x="166526" y="774282"/>
                  <a:pt x="168643" y="972190"/>
                </a:cubicBezTo>
                <a:lnTo>
                  <a:pt x="370" y="627174"/>
                </a:lnTo>
                <a:cubicBezTo>
                  <a:pt x="2839" y="418682"/>
                  <a:pt x="-1709" y="208492"/>
                  <a:pt x="76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289193-C164-A949-90E7-0B4E384CA703}"/>
              </a:ext>
            </a:extLst>
          </p:cNvPr>
          <p:cNvSpPr/>
          <p:nvPr/>
        </p:nvSpPr>
        <p:spPr>
          <a:xfrm>
            <a:off x="4013105" y="5424417"/>
            <a:ext cx="3073400" cy="1193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3A22E45-205D-F844-B7A3-0706D7C7894C}"/>
              </a:ext>
            </a:extLst>
          </p:cNvPr>
          <p:cNvSpPr txBox="1"/>
          <p:nvPr/>
        </p:nvSpPr>
        <p:spPr>
          <a:xfrm>
            <a:off x="1088340" y="1852947"/>
            <a:ext cx="2341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Семинары с ОИП</a:t>
            </a:r>
            <a:endParaRPr lang="es-E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4B8E5E-5FF2-7D44-9979-2442EF9C2C01}"/>
              </a:ext>
            </a:extLst>
          </p:cNvPr>
          <p:cNvSpPr txBox="1"/>
          <p:nvPr/>
        </p:nvSpPr>
        <p:spPr>
          <a:xfrm>
            <a:off x="1088340" y="3567854"/>
            <a:ext cx="2341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Обучение 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Soft</a:t>
            </a:r>
            <a:endParaRPr lang="es-E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BD16D31-EE70-9D4A-99AE-6D173EF40F38}"/>
              </a:ext>
            </a:extLst>
          </p:cNvPr>
          <p:cNvSpPr txBox="1"/>
          <p:nvPr/>
        </p:nvSpPr>
        <p:spPr>
          <a:xfrm>
            <a:off x="4260236" y="2470865"/>
            <a:ext cx="2505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Презентации всех ОИП</a:t>
            </a:r>
            <a:endParaRPr lang="es-E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8A10847-9670-3C47-9CC4-DEE5610BDCD8}"/>
              </a:ext>
            </a:extLst>
          </p:cNvPr>
          <p:cNvSpPr txBox="1"/>
          <p:nvPr/>
        </p:nvSpPr>
        <p:spPr>
          <a:xfrm>
            <a:off x="4265855" y="4082693"/>
            <a:ext cx="2505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Клиентоориентированность ЛЮДИ ИДУТ К ЛЮДЯМ</a:t>
            </a:r>
            <a:endParaRPr lang="es-E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FEA3338-8ABD-F246-B699-D55304C1D593}"/>
              </a:ext>
            </a:extLst>
          </p:cNvPr>
          <p:cNvSpPr txBox="1"/>
          <p:nvPr/>
        </p:nvSpPr>
        <p:spPr>
          <a:xfrm>
            <a:off x="4333648" y="5651575"/>
            <a:ext cx="250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Индивидуальное консультирование</a:t>
            </a:r>
            <a:endParaRPr lang="es-E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567F5A0-B797-0E41-876D-A8A229D0CB50}"/>
              </a:ext>
            </a:extLst>
          </p:cNvPr>
          <p:cNvSpPr txBox="1"/>
          <p:nvPr/>
        </p:nvSpPr>
        <p:spPr>
          <a:xfrm>
            <a:off x="7201532" y="453541"/>
            <a:ext cx="4802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Вовлеченность и экспертность</a:t>
            </a:r>
            <a:endParaRPr lang="es-E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46914E5-9646-A04E-B8F5-A4607243B6C7}"/>
              </a:ext>
            </a:extLst>
          </p:cNvPr>
          <p:cNvCxnSpPr>
            <a:cxnSpLocks/>
          </p:cNvCxnSpPr>
          <p:nvPr/>
        </p:nvCxnSpPr>
        <p:spPr>
          <a:xfrm>
            <a:off x="7703752" y="1133999"/>
            <a:ext cx="387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39815B94-2354-3445-B212-DB82D5CF3554}"/>
              </a:ext>
            </a:extLst>
          </p:cNvPr>
          <p:cNvSpPr/>
          <p:nvPr/>
        </p:nvSpPr>
        <p:spPr>
          <a:xfrm>
            <a:off x="0" y="1467718"/>
            <a:ext cx="970384" cy="1193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7CECA901-B8FF-B64E-9842-6F551AA08071}"/>
              </a:ext>
            </a:extLst>
          </p:cNvPr>
          <p:cNvSpPr/>
          <p:nvPr/>
        </p:nvSpPr>
        <p:spPr>
          <a:xfrm>
            <a:off x="0" y="3163958"/>
            <a:ext cx="970384" cy="1193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7E11FD41-D41F-014E-844A-E9250B4EEE14}"/>
              </a:ext>
            </a:extLst>
          </p:cNvPr>
          <p:cNvSpPr/>
          <p:nvPr/>
        </p:nvSpPr>
        <p:spPr>
          <a:xfrm>
            <a:off x="0" y="4752093"/>
            <a:ext cx="961053" cy="1193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20">
            <a:extLst>
              <a:ext uri="{FF2B5EF4-FFF2-40B4-BE49-F238E27FC236}">
                <a16:creationId xmlns:a16="http://schemas.microsoft.com/office/drawing/2014/main" id="{882937EB-1FF1-DACC-ECCB-EF638ACF8017}"/>
              </a:ext>
            </a:extLst>
          </p:cNvPr>
          <p:cNvSpPr txBox="1"/>
          <p:nvPr/>
        </p:nvSpPr>
        <p:spPr>
          <a:xfrm>
            <a:off x="1074616" y="5040373"/>
            <a:ext cx="2341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Участие в мероприятиях</a:t>
            </a:r>
            <a:endParaRPr lang="es-E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CuadroTexto 24">
            <a:extLst>
              <a:ext uri="{FF2B5EF4-FFF2-40B4-BE49-F238E27FC236}">
                <a16:creationId xmlns:a16="http://schemas.microsoft.com/office/drawing/2014/main" id="{B053D55D-4930-A003-96D9-09CF18FA1A73}"/>
              </a:ext>
            </a:extLst>
          </p:cNvPr>
          <p:cNvSpPr txBox="1"/>
          <p:nvPr/>
        </p:nvSpPr>
        <p:spPr>
          <a:xfrm>
            <a:off x="7238072" y="2485507"/>
            <a:ext cx="4802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Позволяет ориентироваться в программах мер господдержки всех ОИП </a:t>
            </a:r>
            <a:endParaRPr lang="es-E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CuadroTexto 24">
            <a:extLst>
              <a:ext uri="{FF2B5EF4-FFF2-40B4-BE49-F238E27FC236}">
                <a16:creationId xmlns:a16="http://schemas.microsoft.com/office/drawing/2014/main" id="{133B1971-8B01-C597-E14F-6ACDE86BCE01}"/>
              </a:ext>
            </a:extLst>
          </p:cNvPr>
          <p:cNvSpPr txBox="1"/>
          <p:nvPr/>
        </p:nvSpPr>
        <p:spPr>
          <a:xfrm>
            <a:off x="7238072" y="4053878"/>
            <a:ext cx="4802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Позволяет грамотно выстраивать коммуникацию с Клиентом</a:t>
            </a:r>
            <a:endParaRPr lang="es-E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CuadroTexto 24">
            <a:extLst>
              <a:ext uri="{FF2B5EF4-FFF2-40B4-BE49-F238E27FC236}">
                <a16:creationId xmlns:a16="http://schemas.microsoft.com/office/drawing/2014/main" id="{8CB1F88F-1FBD-9AED-7BCD-DE972F69ADF2}"/>
              </a:ext>
            </a:extLst>
          </p:cNvPr>
          <p:cNvSpPr txBox="1"/>
          <p:nvPr/>
        </p:nvSpPr>
        <p:spPr>
          <a:xfrm>
            <a:off x="7238072" y="5537980"/>
            <a:ext cx="4802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Позволяет проинформировать о мерах поддержки и провести индивидуальную консультацию</a:t>
            </a:r>
            <a:endParaRPr lang="es-E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CuadroTexto 33">
            <a:extLst>
              <a:ext uri="{FF2B5EF4-FFF2-40B4-BE49-F238E27FC236}">
                <a16:creationId xmlns:a16="http://schemas.microsoft.com/office/drawing/2014/main" id="{86ACEC68-8C4D-3AC9-B3FC-9B8F741F8B67}"/>
              </a:ext>
            </a:extLst>
          </p:cNvPr>
          <p:cNvSpPr txBox="1"/>
          <p:nvPr/>
        </p:nvSpPr>
        <p:spPr>
          <a:xfrm>
            <a:off x="273195" y="496734"/>
            <a:ext cx="3279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Квалификация</a:t>
            </a:r>
            <a:endParaRPr lang="es-E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CuadroTexto 33">
            <a:extLst>
              <a:ext uri="{FF2B5EF4-FFF2-40B4-BE49-F238E27FC236}">
                <a16:creationId xmlns:a16="http://schemas.microsoft.com/office/drawing/2014/main" id="{3B1FC05D-A345-1B1C-3E72-AE956E014719}"/>
              </a:ext>
            </a:extLst>
          </p:cNvPr>
          <p:cNvSpPr txBox="1"/>
          <p:nvPr/>
        </p:nvSpPr>
        <p:spPr>
          <a:xfrm>
            <a:off x="3823309" y="1041775"/>
            <a:ext cx="3279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специалистов</a:t>
            </a:r>
            <a:endParaRPr lang="es-E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2818D2A-B256-C244-91DC-91A769FB686D}"/>
              </a:ext>
            </a:extLst>
          </p:cNvPr>
          <p:cNvSpPr/>
          <p:nvPr/>
        </p:nvSpPr>
        <p:spPr>
          <a:xfrm>
            <a:off x="0" y="1656272"/>
            <a:ext cx="12192000" cy="520994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333F50"/>
              </a:highligh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FB1AAB-6F45-EB49-9CAB-A1CEF247E76A}"/>
              </a:ext>
            </a:extLst>
          </p:cNvPr>
          <p:cNvSpPr txBox="1"/>
          <p:nvPr/>
        </p:nvSpPr>
        <p:spPr>
          <a:xfrm>
            <a:off x="503384" y="3789426"/>
            <a:ext cx="2881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Центром «Мой бизнес» разработан каталог всех государственных мер поддержки Республики Мордовия </a:t>
            </a:r>
            <a:endParaRPr lang="es-ES" dirty="0">
              <a:solidFill>
                <a:srgbClr val="333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540AECB0-2A1D-0448-91EF-9509C5FC9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9143" y="8416621"/>
            <a:ext cx="228600" cy="228600"/>
          </a:xfrm>
          <a:prstGeom prst="rect">
            <a:avLst/>
          </a:prstGeom>
        </p:spPr>
      </p:pic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632564AD-5B5A-7948-A74E-5387D3A744DA}"/>
              </a:ext>
            </a:extLst>
          </p:cNvPr>
          <p:cNvCxnSpPr>
            <a:cxnSpLocks/>
          </p:cNvCxnSpPr>
          <p:nvPr/>
        </p:nvCxnSpPr>
        <p:spPr>
          <a:xfrm>
            <a:off x="8149323" y="750595"/>
            <a:ext cx="0" cy="1654501"/>
          </a:xfrm>
          <a:prstGeom prst="line">
            <a:avLst/>
          </a:prstGeom>
          <a:ln w="127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76221C0-F98F-0009-64FE-6A50A09B69FD}"/>
              </a:ext>
            </a:extLst>
          </p:cNvPr>
          <p:cNvSpPr txBox="1"/>
          <p:nvPr/>
        </p:nvSpPr>
        <p:spPr>
          <a:xfrm>
            <a:off x="503384" y="372436"/>
            <a:ext cx="1116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меры государственной поддержки бизнеса Республики Мордовия </a:t>
            </a:r>
          </a:p>
          <a:p>
            <a:pPr algn="ctr"/>
            <a:r>
              <a:rPr lang="ru-RU" sz="2400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объединены в едином каталоге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943779-2475-AE5C-EC41-1FA24C6BE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24" y="2276475"/>
            <a:ext cx="5632583" cy="398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BF9E90-CCB0-8EFC-32C0-CC5392342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0" r="2806"/>
          <a:stretch/>
        </p:blipFill>
        <p:spPr>
          <a:xfrm>
            <a:off x="251694" y="2274121"/>
            <a:ext cx="5632583" cy="397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6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2818D2A-B256-C244-91DC-91A769FB686D}"/>
              </a:ext>
            </a:extLst>
          </p:cNvPr>
          <p:cNvSpPr/>
          <p:nvPr/>
        </p:nvSpPr>
        <p:spPr>
          <a:xfrm>
            <a:off x="0" y="1656272"/>
            <a:ext cx="12192000" cy="5209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  <a:endParaRPr lang="es-ES" dirty="0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540AECB0-2A1D-0448-91EF-9509C5FC9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9143" y="8416621"/>
            <a:ext cx="228600" cy="228600"/>
          </a:xfrm>
          <a:prstGeom prst="rect">
            <a:avLst/>
          </a:prstGeom>
        </p:spPr>
      </p:pic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632564AD-5B5A-7948-A74E-5387D3A744DA}"/>
              </a:ext>
            </a:extLst>
          </p:cNvPr>
          <p:cNvCxnSpPr>
            <a:cxnSpLocks/>
          </p:cNvCxnSpPr>
          <p:nvPr/>
        </p:nvCxnSpPr>
        <p:spPr>
          <a:xfrm>
            <a:off x="8149323" y="750595"/>
            <a:ext cx="0" cy="1654501"/>
          </a:xfrm>
          <a:prstGeom prst="line">
            <a:avLst/>
          </a:prstGeom>
          <a:ln w="127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76221C0-F98F-0009-64FE-6A50A09B69FD}"/>
              </a:ext>
            </a:extLst>
          </p:cNvPr>
          <p:cNvSpPr txBox="1"/>
          <p:nvPr/>
        </p:nvSpPr>
        <p:spPr>
          <a:xfrm>
            <a:off x="549568" y="429275"/>
            <a:ext cx="1116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33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подбора мер поддержки на сайте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03EC23-1582-14DD-EC5D-5997FE3AF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6" y="1356908"/>
            <a:ext cx="6243082" cy="42972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BC3D1E-BE81-88A4-3C07-BA8D11AE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119" y="2798110"/>
            <a:ext cx="5958205" cy="35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s 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2FDA7"/>
      </a:accent1>
      <a:accent2>
        <a:srgbClr val="2091FF"/>
      </a:accent2>
      <a:accent3>
        <a:srgbClr val="6645CF"/>
      </a:accent3>
      <a:accent4>
        <a:srgbClr val="FB4B5E"/>
      </a:accent4>
      <a:accent5>
        <a:srgbClr val="FFA84E"/>
      </a:accent5>
      <a:accent6>
        <a:srgbClr val="E251E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15925</TotalTime>
  <Words>767</Words>
  <Application>Microsoft Office PowerPoint</Application>
  <PresentationFormat>Широкоэкранный</PresentationFormat>
  <Paragraphs>182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Tahoma</vt:lpstr>
      <vt:lpstr>Calibri</vt:lpstr>
      <vt:lpstr>Times New Roman</vt:lpstr>
      <vt:lpstr>Roboto</vt:lpstr>
      <vt:lpstr>Bitter</vt:lpstr>
      <vt:lpstr>Muli</vt:lpstr>
      <vt:lpstr>Arial</vt:lpstr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Infographics  Super Kit</dc:title>
  <dc:creator>Yolanda Tamayo</dc:creator>
  <cp:lastModifiedBy>Elena</cp:lastModifiedBy>
  <cp:revision>435</cp:revision>
  <dcterms:created xsi:type="dcterms:W3CDTF">2020-05-04T08:49:58Z</dcterms:created>
  <dcterms:modified xsi:type="dcterms:W3CDTF">2024-09-24T13:10:17Z</dcterms:modified>
</cp:coreProperties>
</file>