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A12C-7EE7-46C7-A408-C9D645AEEF17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69CCA-AA34-4387-879D-D2A1F834DE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4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E8306-ABA5-A042-BB11-79C559603AC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15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 помещении, стена, мебель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9799819-13FB-1EC5-F71C-614A4ED309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0960" b="6848"/>
          <a:stretch/>
        </p:blipFill>
        <p:spPr>
          <a:xfrm>
            <a:off x="4440819" y="1601755"/>
            <a:ext cx="4327438" cy="3550718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xmlns="" id="{3BFC90EE-7281-9840-B6E6-0BCA0748C661}"/>
              </a:ext>
            </a:extLst>
          </p:cNvPr>
          <p:cNvSpPr txBox="1">
            <a:spLocks/>
          </p:cNvSpPr>
          <p:nvPr/>
        </p:nvSpPr>
        <p:spPr>
          <a:xfrm>
            <a:off x="304800" y="381001"/>
            <a:ext cx="8272040" cy="56562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1516">
              <a:spcBef>
                <a:spcPts val="91"/>
              </a:spcBef>
            </a:pPr>
            <a:r>
              <a:rPr lang="ru-RU" sz="1800" kern="0" dirty="0" smtClean="0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ПРЕДОСТАВЛЕНИЕ ВЫПЛАТЫ НА ОСУЩЕСТВЛЕНИЕ УХОДА </a:t>
            </a:r>
            <a:r>
              <a:rPr lang="ru-RU" sz="1800" kern="0" dirty="0">
                <a:solidFill>
                  <a:schemeClr val="bg1">
                    <a:lumMod val="6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ЗА ИНВАЛИДАМИ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DB3520B-52E2-F0DB-051A-059D65EF4E8F}"/>
              </a:ext>
            </a:extLst>
          </p:cNvPr>
          <p:cNvSpPr/>
          <p:nvPr/>
        </p:nvSpPr>
        <p:spPr>
          <a:xfrm>
            <a:off x="97509" y="1240213"/>
            <a:ext cx="4188740" cy="1415768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Условия назначения</a:t>
            </a:r>
            <a:r>
              <a:rPr lang="ru-RU" sz="1200" b="1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:</a:t>
            </a:r>
          </a:p>
          <a:p>
            <a:endParaRPr lang="ru-RU" sz="1200" b="1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- Наличие статуса «Инвалид 1,2 группы»</a:t>
            </a:r>
          </a:p>
          <a:p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- </a:t>
            </a:r>
            <a:r>
              <a:rPr lang="ru-RU" sz="1200" b="1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Признание инвалида нуждающимся в стационаре</a:t>
            </a:r>
            <a:endParaRPr lang="ru-RU" sz="12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- Наличие регистрации в МО (инвалид и ухаживающий)</a:t>
            </a:r>
          </a:p>
          <a:p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- Отсутствие трудовой деятельности у ухаживающего</a:t>
            </a:r>
          </a:p>
          <a:p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- Ухаживающий в возрасте до 65 лет, без статуса «Инвалид» </a:t>
            </a:r>
            <a:endParaRPr lang="ru-RU" sz="1200" dirty="0"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2DAA1D-5B08-0812-EA90-FD71012E3329}"/>
              </a:ext>
            </a:extLst>
          </p:cNvPr>
          <p:cNvSpPr/>
          <p:nvPr/>
        </p:nvSpPr>
        <p:spPr>
          <a:xfrm>
            <a:off x="201154" y="2811816"/>
            <a:ext cx="3981450" cy="283154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Обязательные </a:t>
            </a:r>
            <a:r>
              <a:rPr lang="ru-RU" sz="1200" b="1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документы для назначения: </a:t>
            </a:r>
            <a:endParaRPr lang="ru-RU" sz="1200" b="1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  <a:p>
            <a:pPr marL="228594" indent="-228594"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Справки </a:t>
            </a:r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о состоянии здоровья </a:t>
            </a:r>
            <a:endParaRPr lang="ru-RU" sz="1200" dirty="0" smtClean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    (нарколог, психиатр, фтизиатр)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- Трудовая книжка или трудовой договор о </a:t>
            </a:r>
            <a:r>
              <a:rPr lang="ru-RU" sz="1200" dirty="0" err="1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дистанте</a:t>
            </a:r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или работы </a:t>
            </a:r>
            <a:r>
              <a:rPr lang="en-US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&lt; 2 </a:t>
            </a: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часов</a:t>
            </a:r>
            <a:endParaRPr lang="ru-RU" sz="12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  <a:p>
            <a:pPr marL="228594" indent="-228594"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Отказ от стационарного </a:t>
            </a: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обслуживания</a:t>
            </a:r>
          </a:p>
          <a:p>
            <a:pPr marL="228594" indent="-228594"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Согласие инвалида </a:t>
            </a:r>
          </a:p>
          <a:p>
            <a:pPr marL="228594" indent="-228594"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Прохождение школы ухода (запрашиваются по </a:t>
            </a:r>
            <a:r>
              <a:rPr lang="ru-RU" sz="1200" dirty="0" err="1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межведу</a:t>
            </a:r>
            <a:r>
              <a:rPr lang="ru-RU" sz="12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)</a:t>
            </a:r>
          </a:p>
          <a:p>
            <a:r>
              <a:rPr lang="ru-RU" sz="1200" b="1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Обязательные документы для </a:t>
            </a:r>
            <a:r>
              <a:rPr lang="ru-RU" sz="1200" b="1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продления: </a:t>
            </a:r>
            <a:endParaRPr lang="ru-RU" sz="1200" b="1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  <a:p>
            <a:pPr marL="228594" indent="-228594"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Отказ от стационарного обслуживания</a:t>
            </a:r>
          </a:p>
          <a:p>
            <a:pPr marL="228594" indent="-228594"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Согласие инвалида </a:t>
            </a:r>
          </a:p>
          <a:p>
            <a:pPr marL="228594" indent="-228594">
              <a:buFontTx/>
              <a:buChar char="-"/>
            </a:pPr>
            <a:endParaRPr lang="ru-RU" sz="16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  <a:p>
            <a:pPr marL="228594" indent="-228594">
              <a:buFontTx/>
              <a:buChar char="-"/>
            </a:pPr>
            <a:endParaRPr lang="ru-RU" sz="16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9A961A-9D2D-015D-4672-D2D9841F8351}"/>
              </a:ext>
            </a:extLst>
          </p:cNvPr>
          <p:cNvSpPr/>
          <p:nvPr/>
        </p:nvSpPr>
        <p:spPr>
          <a:xfrm>
            <a:off x="304799" y="5304799"/>
            <a:ext cx="3981450" cy="52321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Выплата </a:t>
            </a:r>
            <a:r>
              <a:rPr lang="ru-RU" sz="13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назначается на 6 месяцев 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и продлевается на 6 месяцев</a:t>
            </a:r>
            <a:endParaRPr lang="ru-RU" sz="1600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AC4C758-940E-90E7-A083-844437ADD730}"/>
              </a:ext>
            </a:extLst>
          </p:cNvPr>
          <p:cNvSpPr/>
          <p:nvPr/>
        </p:nvSpPr>
        <p:spPr>
          <a:xfrm>
            <a:off x="4440819" y="5474081"/>
            <a:ext cx="3981450" cy="33855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Размер выплаты – </a:t>
            </a:r>
            <a:r>
              <a:rPr lang="ru-RU" sz="1400" b="1" dirty="0" smtClean="0">
                <a:solidFill>
                  <a:srgbClr val="000000"/>
                </a:solidFill>
                <a:latin typeface="Inter" panose="02000503000000020004" pitchFamily="2" charset="0"/>
                <a:ea typeface="Inter" panose="02000503000000020004" pitchFamily="2" charset="0"/>
                <a:cs typeface="Gotham Pro" panose="02000503040000020004" pitchFamily="2" charset="0"/>
              </a:rPr>
              <a:t>27 902  руб. ежемесячно</a:t>
            </a:r>
            <a:endParaRPr lang="ru-RU" sz="1400" b="1" dirty="0">
              <a:solidFill>
                <a:srgbClr val="000000"/>
              </a:solidFill>
              <a:latin typeface="Inter" panose="02000503000000020004" pitchFamily="2" charset="0"/>
              <a:ea typeface="Inter" panose="0200050300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="" xmlns:a16="http://schemas.microsoft.com/office/drawing/2014/main" id="{4646DF1B-405C-3DB2-8C06-9EB80B31C544}"/>
              </a:ext>
            </a:extLst>
          </p:cNvPr>
          <p:cNvSpPr txBox="1">
            <a:spLocks/>
          </p:cNvSpPr>
          <p:nvPr/>
        </p:nvSpPr>
        <p:spPr>
          <a:xfrm>
            <a:off x="186449" y="262546"/>
            <a:ext cx="6681041" cy="4560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ШКОЛА УХОДА. СИМУЛЯЦИОННЫЕ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0"/>
              </a:rPr>
              <a:t>КЛАССЫ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="" xmlns:a16="http://schemas.microsoft.com/office/drawing/2014/main" id="{4646DF1B-405C-3DB2-8C06-9EB80B31C544}"/>
              </a:ext>
            </a:extLst>
          </p:cNvPr>
          <p:cNvSpPr txBox="1">
            <a:spLocks/>
          </p:cNvSpPr>
          <p:nvPr/>
        </p:nvSpPr>
        <p:spPr>
          <a:xfrm>
            <a:off x="410997" y="979179"/>
            <a:ext cx="5768037" cy="39797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Montserrat" pitchFamily="2" charset="0"/>
              </a:rPr>
              <a:t>11</a:t>
            </a:r>
            <a:r>
              <a:rPr lang="ru-RU" sz="2600" dirty="0" smtClean="0">
                <a:latin typeface="Montserrat" pitchFamily="2" charset="0"/>
              </a:rPr>
              <a:t> </a:t>
            </a:r>
            <a:r>
              <a:rPr lang="ru-RU" sz="2600" dirty="0">
                <a:latin typeface="Montserrat" pitchFamily="2" charset="0"/>
              </a:rPr>
              <a:t>классов по уходу:</a:t>
            </a:r>
            <a:br>
              <a:rPr lang="ru-RU" sz="2600" dirty="0">
                <a:latin typeface="Montserrat" pitchFamily="2" charset="0"/>
              </a:rPr>
            </a:br>
            <a:endParaRPr lang="ru-RU" sz="2600" dirty="0">
              <a:latin typeface="Montserrat" pitchFamily="2" charset="0"/>
            </a:endParaRPr>
          </a:p>
          <a:p>
            <a:endParaRPr lang="ru-RU" sz="2200" dirty="0" smtClean="0">
              <a:latin typeface="Montserrat" pitchFamily="2" charset="0"/>
            </a:endParaRPr>
          </a:p>
          <a:p>
            <a:endParaRPr lang="ru-RU" sz="2200" dirty="0">
              <a:latin typeface="Montserrat" pitchFamily="2" charset="0"/>
            </a:endParaRPr>
          </a:p>
          <a:p>
            <a:endParaRPr lang="ru-RU" sz="2200" dirty="0" smtClean="0">
              <a:latin typeface="Montserrat" pitchFamily="2" charset="0"/>
            </a:endParaRPr>
          </a:p>
          <a:p>
            <a:endParaRPr lang="ru-RU" sz="2200" dirty="0">
              <a:latin typeface="Montserrat" pitchFamily="2" charset="0"/>
            </a:endParaRPr>
          </a:p>
          <a:p>
            <a:endParaRPr lang="ru-RU" sz="2200" dirty="0" smtClean="0">
              <a:latin typeface="Montserrat" pitchFamily="2" charset="0"/>
            </a:endParaRPr>
          </a:p>
          <a:p>
            <a:endParaRPr lang="ru-RU" sz="2200" dirty="0">
              <a:latin typeface="Montserrat" pitchFamily="2" charset="0"/>
            </a:endParaRPr>
          </a:p>
          <a:p>
            <a:r>
              <a:rPr lang="ru-RU" sz="2200" dirty="0">
                <a:latin typeface="Montserrat" pitchFamily="2" charset="0"/>
              </a:rPr>
              <a:t/>
            </a:r>
            <a:br>
              <a:rPr lang="ru-RU" sz="2200" dirty="0">
                <a:latin typeface="Montserrat" pitchFamily="2" charset="0"/>
              </a:rPr>
            </a:br>
            <a:endParaRPr lang="ru-RU" sz="2200" dirty="0" smtClean="0">
              <a:latin typeface="Montserrat" pitchFamily="2" charset="0"/>
            </a:endParaRPr>
          </a:p>
          <a:p>
            <a:r>
              <a:rPr lang="ru-RU" sz="1600" b="1" dirty="0" smtClean="0">
                <a:latin typeface="Montserrat" pitchFamily="2" charset="0"/>
              </a:rPr>
              <a:t>Оснащение</a:t>
            </a:r>
            <a:r>
              <a:rPr lang="ru-RU" sz="1600" b="1" dirty="0">
                <a:latin typeface="Montserrat" pitchFamily="2" charset="0"/>
              </a:rPr>
              <a:t>: </a:t>
            </a:r>
            <a:r>
              <a:rPr lang="ru-RU" sz="1600" dirty="0">
                <a:latin typeface="Montserrat" pitchFamily="2" charset="0"/>
              </a:rPr>
              <a:t>манекены, фантомы, оборудование для ухода, ТСР, средства ухода</a:t>
            </a:r>
          </a:p>
          <a:p>
            <a:pPr algn="ctr"/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="" xmlns:a16="http://schemas.microsoft.com/office/drawing/2014/main" id="{4646DF1B-405C-3DB2-8C06-9EB80B31C544}"/>
              </a:ext>
            </a:extLst>
          </p:cNvPr>
          <p:cNvSpPr txBox="1">
            <a:spLocks/>
          </p:cNvSpPr>
          <p:nvPr/>
        </p:nvSpPr>
        <p:spPr>
          <a:xfrm>
            <a:off x="298722" y="5157192"/>
            <a:ext cx="5992586" cy="6303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1600" b="1" dirty="0">
                <a:latin typeface="Montserrat" pitchFamily="2" charset="0"/>
              </a:rPr>
              <a:t>Обучение – бесплатно</a:t>
            </a:r>
          </a:p>
          <a:p>
            <a:pPr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1600" b="1" dirty="0" smtClean="0">
                <a:latin typeface="Montserrat" pitchFamily="2" charset="0"/>
              </a:rPr>
              <a:t>(</a:t>
            </a:r>
            <a:r>
              <a:rPr lang="ru-RU" sz="1600" b="1" dirty="0">
                <a:latin typeface="Montserrat" pitchFamily="2" charset="0"/>
              </a:rPr>
              <a:t>теория + практика</a:t>
            </a:r>
            <a:r>
              <a:rPr lang="ru-RU" sz="1600" b="1" dirty="0" smtClean="0">
                <a:latin typeface="Montserrat" pitchFamily="2" charset="0"/>
              </a:rPr>
              <a:t>)</a:t>
            </a:r>
            <a:endParaRPr lang="ru-RU" sz="3600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EA56ACC-1C19-BEB1-0E2B-5934435B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16" y="911580"/>
            <a:ext cx="2839779" cy="283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5EF48EC2-F78F-C767-8B37-0E840AD8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16" y="3892580"/>
            <a:ext cx="2839779" cy="2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2">
            <a:extLst>
              <a:ext uri="{FF2B5EF4-FFF2-40B4-BE49-F238E27FC236}">
                <a16:creationId xmlns="" xmlns:a16="http://schemas.microsoft.com/office/drawing/2014/main" id="{06582A58-8C7A-DE8A-2D6F-47B9677E1BDF}"/>
              </a:ext>
            </a:extLst>
          </p:cNvPr>
          <p:cNvSpPr txBox="1">
            <a:spLocks/>
          </p:cNvSpPr>
          <p:nvPr/>
        </p:nvSpPr>
        <p:spPr>
          <a:xfrm>
            <a:off x="401982" y="1629398"/>
            <a:ext cx="2316290" cy="267929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6400" b="1" dirty="0">
                <a:latin typeface="Montserrat" pitchFamily="2" charset="0"/>
              </a:rPr>
              <a:t>Обучаем:</a:t>
            </a:r>
            <a:r>
              <a:rPr lang="ru-RU" sz="6400" dirty="0">
                <a:latin typeface="Montserrat" pitchFamily="2" charset="0"/>
              </a:rPr>
              <a:t/>
            </a:r>
            <a:br>
              <a:rPr lang="ru-RU" sz="6400" dirty="0">
                <a:latin typeface="Montserrat" pitchFamily="2" charset="0"/>
              </a:rPr>
            </a:br>
            <a:endParaRPr lang="ru-RU" sz="6400" dirty="0">
              <a:latin typeface="Montserrat" pitchFamily="2" charset="0"/>
            </a:endParaRP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6000" dirty="0">
                <a:latin typeface="Montserrat" pitchFamily="2" charset="0"/>
              </a:rPr>
              <a:t>Кормлению</a:t>
            </a:r>
            <a:endParaRPr lang="ru-RU" sz="5000" dirty="0">
              <a:latin typeface="Montserrat" pitchFamily="2" charset="0"/>
            </a:endParaRP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5600" dirty="0">
                <a:latin typeface="Montserrat" pitchFamily="2" charset="0"/>
              </a:rPr>
              <a:t>Перемещению</a:t>
            </a: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5600" dirty="0">
                <a:latin typeface="Montserrat" pitchFamily="2" charset="0"/>
              </a:rPr>
              <a:t>Гигиене</a:t>
            </a: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5600" dirty="0">
                <a:latin typeface="Montserrat" pitchFamily="2" charset="0"/>
              </a:rPr>
              <a:t>Общению</a:t>
            </a: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5600" dirty="0">
                <a:latin typeface="Montserrat" pitchFamily="2" charset="0"/>
              </a:rPr>
              <a:t>Проведения досуга</a:t>
            </a: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5600" dirty="0">
                <a:latin typeface="Montserrat" pitchFamily="2" charset="0"/>
              </a:rPr>
              <a:t>Наблюдению</a:t>
            </a:r>
          </a:p>
          <a:p>
            <a:pPr>
              <a:lnSpc>
                <a:spcPct val="140000"/>
              </a:lnSpc>
              <a:buClr>
                <a:schemeClr val="accent6">
                  <a:lumMod val="75000"/>
                </a:schemeClr>
              </a:buClr>
              <a:buSzPct val="136000"/>
            </a:pPr>
            <a:r>
              <a:rPr lang="ru-RU" sz="5600" dirty="0">
                <a:latin typeface="Montserrat" pitchFamily="2" charset="0"/>
              </a:rPr>
              <a:t>Исключения травм</a:t>
            </a:r>
          </a:p>
          <a:p>
            <a:pPr>
              <a:buClr>
                <a:schemeClr val="accent6">
                  <a:lumMod val="75000"/>
                </a:schemeClr>
              </a:buClr>
              <a:buSzPct val="136000"/>
            </a:pPr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  <a:p>
            <a:pPr algn="ctr"/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8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147</Words>
  <Application>Microsoft Office PowerPoint</Application>
  <PresentationFormat>Экран (4:3)</PresentationFormat>
  <Paragraphs>42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Моисеева Алла Сергеевна</dc:creator>
  <cp:lastModifiedBy>Моисеева Алла Сергеевна</cp:lastModifiedBy>
  <cp:revision>8</cp:revision>
  <cp:lastPrinted>2024-03-01T07:44:54Z</cp:lastPrinted>
  <dcterms:created xsi:type="dcterms:W3CDTF">2024-03-01T07:25:16Z</dcterms:created>
  <dcterms:modified xsi:type="dcterms:W3CDTF">2025-02-06T12:37:35Z</dcterms:modified>
</cp:coreProperties>
</file>